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58" r:id="rId2"/>
    <p:sldId id="435" r:id="rId3"/>
    <p:sldId id="437" r:id="rId4"/>
    <p:sldId id="392" r:id="rId5"/>
    <p:sldId id="395" r:id="rId6"/>
    <p:sldId id="412" r:id="rId7"/>
    <p:sldId id="363" r:id="rId8"/>
    <p:sldId id="382" r:id="rId9"/>
    <p:sldId id="429" r:id="rId10"/>
    <p:sldId id="430" r:id="rId11"/>
    <p:sldId id="431" r:id="rId12"/>
    <p:sldId id="417" r:id="rId13"/>
    <p:sldId id="418" r:id="rId14"/>
    <p:sldId id="419" r:id="rId15"/>
    <p:sldId id="420" r:id="rId16"/>
    <p:sldId id="423" r:id="rId17"/>
    <p:sldId id="425" r:id="rId18"/>
    <p:sldId id="424" r:id="rId19"/>
    <p:sldId id="426" r:id="rId20"/>
    <p:sldId id="427" r:id="rId21"/>
    <p:sldId id="428" r:id="rId22"/>
    <p:sldId id="432" r:id="rId23"/>
    <p:sldId id="433" r:id="rId24"/>
    <p:sldId id="434" r:id="rId25"/>
    <p:sldId id="378" r:id="rId26"/>
    <p:sldId id="379" r:id="rId27"/>
    <p:sldId id="32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1834"/>
    <a:srgbClr val="E3DFEA"/>
    <a:srgbClr val="FDFFFD"/>
    <a:srgbClr val="98C7E5"/>
    <a:srgbClr val="F2673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69" autoAdjust="0"/>
    <p:restoredTop sz="97059" autoAdjust="0"/>
  </p:normalViewPr>
  <p:slideViewPr>
    <p:cSldViewPr snapToGrid="0" snapToObjects="1">
      <p:cViewPr varScale="1">
        <p:scale>
          <a:sx n="72" d="100"/>
          <a:sy n="72" d="100"/>
        </p:scale>
        <p:origin x="1116" y="5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55" d="100"/>
          <a:sy n="55" d="100"/>
        </p:scale>
        <p:origin x="288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874763924804599"/>
          <c:y val="4.2369356093099601E-2"/>
          <c:w val="0.55822038043215083"/>
          <c:h val="0.91526128781380101"/>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Sheet1!$A$2:$A$30</c:f>
              <c:strCache>
                <c:ptCount val="29"/>
                <c:pt idx="0">
                  <c:v>Arizona</c:v>
                </c:pt>
                <c:pt idx="1">
                  <c:v>Florida</c:v>
                </c:pt>
                <c:pt idx="2">
                  <c:v>Alabama</c:v>
                </c:pt>
                <c:pt idx="3">
                  <c:v>Idaho</c:v>
                </c:pt>
                <c:pt idx="4">
                  <c:v>Georgia</c:v>
                </c:pt>
                <c:pt idx="5">
                  <c:v>Texas</c:v>
                </c:pt>
                <c:pt idx="6">
                  <c:v>Oklahoma</c:v>
                </c:pt>
                <c:pt idx="7">
                  <c:v>Utah </c:v>
                </c:pt>
                <c:pt idx="8">
                  <c:v>Mississippi</c:v>
                </c:pt>
                <c:pt idx="9">
                  <c:v>Louisiana</c:v>
                </c:pt>
                <c:pt idx="10">
                  <c:v>North Carolina </c:v>
                </c:pt>
                <c:pt idx="11">
                  <c:v>South Carolina</c:v>
                </c:pt>
                <c:pt idx="12">
                  <c:v>South Dakota</c:v>
                </c:pt>
                <c:pt idx="13">
                  <c:v>California</c:v>
                </c:pt>
                <c:pt idx="14">
                  <c:v>New Mexico</c:v>
                </c:pt>
                <c:pt idx="15">
                  <c:v>Wisconsin</c:v>
                </c:pt>
                <c:pt idx="16">
                  <c:v>Delaware</c:v>
                </c:pt>
                <c:pt idx="17">
                  <c:v>Virginia</c:v>
                </c:pt>
                <c:pt idx="18">
                  <c:v>Maine</c:v>
                </c:pt>
                <c:pt idx="19">
                  <c:v>Nevada</c:v>
                </c:pt>
                <c:pt idx="20">
                  <c:v>Michigan</c:v>
                </c:pt>
                <c:pt idx="21">
                  <c:v>Kentucky</c:v>
                </c:pt>
                <c:pt idx="22">
                  <c:v>New Hampshire</c:v>
                </c:pt>
                <c:pt idx="23">
                  <c:v>Oregon</c:v>
                </c:pt>
                <c:pt idx="24">
                  <c:v>New York</c:v>
                </c:pt>
                <c:pt idx="25">
                  <c:v>New Jersey</c:v>
                </c:pt>
                <c:pt idx="26">
                  <c:v>Montana</c:v>
                </c:pt>
                <c:pt idx="27">
                  <c:v>Ohio</c:v>
                </c:pt>
                <c:pt idx="28">
                  <c:v>Maryland</c:v>
                </c:pt>
              </c:strCache>
            </c:strRef>
          </c:cat>
          <c:val>
            <c:numRef>
              <c:f>Sheet1!$B$2:$B$30</c:f>
              <c:numCache>
                <c:formatCode>General</c:formatCode>
                <c:ptCount val="29"/>
                <c:pt idx="0">
                  <c:v>36.6</c:v>
                </c:pt>
                <c:pt idx="1">
                  <c:v>22</c:v>
                </c:pt>
                <c:pt idx="2">
                  <c:v>21.6</c:v>
                </c:pt>
                <c:pt idx="3">
                  <c:v>18</c:v>
                </c:pt>
                <c:pt idx="4">
                  <c:v>16.600000000000001</c:v>
                </c:pt>
                <c:pt idx="5">
                  <c:v>15.9</c:v>
                </c:pt>
                <c:pt idx="6">
                  <c:v>15.6</c:v>
                </c:pt>
                <c:pt idx="7">
                  <c:v>14.6</c:v>
                </c:pt>
                <c:pt idx="8">
                  <c:v>12.4</c:v>
                </c:pt>
                <c:pt idx="9">
                  <c:v>12.4</c:v>
                </c:pt>
                <c:pt idx="10">
                  <c:v>12.2</c:v>
                </c:pt>
                <c:pt idx="11">
                  <c:v>11.9</c:v>
                </c:pt>
                <c:pt idx="12">
                  <c:v>11.8</c:v>
                </c:pt>
                <c:pt idx="13">
                  <c:v>11.8</c:v>
                </c:pt>
                <c:pt idx="14">
                  <c:v>11.7</c:v>
                </c:pt>
                <c:pt idx="15">
                  <c:v>10.6</c:v>
                </c:pt>
                <c:pt idx="16">
                  <c:v>10</c:v>
                </c:pt>
                <c:pt idx="17">
                  <c:v>9.9</c:v>
                </c:pt>
                <c:pt idx="18">
                  <c:v>9</c:v>
                </c:pt>
                <c:pt idx="19">
                  <c:v>7.9</c:v>
                </c:pt>
                <c:pt idx="20">
                  <c:v>7.4</c:v>
                </c:pt>
                <c:pt idx="21">
                  <c:v>5.9</c:v>
                </c:pt>
                <c:pt idx="22">
                  <c:v>3.6</c:v>
                </c:pt>
                <c:pt idx="23">
                  <c:v>3.3</c:v>
                </c:pt>
                <c:pt idx="24">
                  <c:v>2.8</c:v>
                </c:pt>
                <c:pt idx="25">
                  <c:v>2.7</c:v>
                </c:pt>
                <c:pt idx="26">
                  <c:v>1.8</c:v>
                </c:pt>
                <c:pt idx="27">
                  <c:v>1.4</c:v>
                </c:pt>
                <c:pt idx="28">
                  <c:v>1.4</c:v>
                </c:pt>
              </c:numCache>
            </c:numRef>
          </c:val>
          <c:extLst>
            <c:ext xmlns:c16="http://schemas.microsoft.com/office/drawing/2014/chart" uri="{C3380CC4-5D6E-409C-BE32-E72D297353CC}">
              <c16:uniqueId val="{00000000-C979-4384-8DA2-457743A53F41}"/>
            </c:ext>
          </c:extLst>
        </c:ser>
        <c:dLbls>
          <c:showLegendKey val="0"/>
          <c:showVal val="0"/>
          <c:showCatName val="0"/>
          <c:showSerName val="0"/>
          <c:showPercent val="0"/>
          <c:showBubbleSize val="0"/>
        </c:dLbls>
        <c:gapWidth val="182"/>
        <c:axId val="1370163520"/>
        <c:axId val="1369786064"/>
      </c:barChart>
      <c:catAx>
        <c:axId val="1370163520"/>
        <c:scaling>
          <c:orientation val="maxMin"/>
        </c:scaling>
        <c:delete val="0"/>
        <c:axPos val="l"/>
        <c:numFmt formatCode="\-#,##0.0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9786064"/>
        <c:crosses val="autoZero"/>
        <c:auto val="1"/>
        <c:lblAlgn val="ctr"/>
        <c:lblOffset val="100"/>
        <c:noMultiLvlLbl val="0"/>
      </c:catAx>
      <c:valAx>
        <c:axId val="1369786064"/>
        <c:scaling>
          <c:orientation val="minMax"/>
        </c:scaling>
        <c:delete val="1"/>
        <c:axPos val="t"/>
        <c:numFmt formatCode="General" sourceLinked="1"/>
        <c:majorTickMark val="none"/>
        <c:minorTickMark val="none"/>
        <c:tickLblPos val="nextTo"/>
        <c:crossAx val="1370163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Massachusetts</c:v>
                </c:pt>
                <c:pt idx="1">
                  <c:v>Rhode Island</c:v>
                </c:pt>
                <c:pt idx="2">
                  <c:v>Minnesota</c:v>
                </c:pt>
                <c:pt idx="3">
                  <c:v>Arkansas</c:v>
                </c:pt>
                <c:pt idx="4">
                  <c:v>Tennessee</c:v>
                </c:pt>
                <c:pt idx="5">
                  <c:v>Washington</c:v>
                </c:pt>
                <c:pt idx="6">
                  <c:v>Nebraska</c:v>
                </c:pt>
                <c:pt idx="7">
                  <c:v>Colorado</c:v>
                </c:pt>
                <c:pt idx="8">
                  <c:v>West Virginia</c:v>
                </c:pt>
                <c:pt idx="9">
                  <c:v>Missouri </c:v>
                </c:pt>
                <c:pt idx="10">
                  <c:v>Iowa</c:v>
                </c:pt>
                <c:pt idx="11">
                  <c:v>Kansas</c:v>
                </c:pt>
                <c:pt idx="12">
                  <c:v>Pennsylvania</c:v>
                </c:pt>
                <c:pt idx="13">
                  <c:v>Wyoming</c:v>
                </c:pt>
                <c:pt idx="14">
                  <c:v>Vermont</c:v>
                </c:pt>
                <c:pt idx="15">
                  <c:v>Connecticut</c:v>
                </c:pt>
                <c:pt idx="16">
                  <c:v>Alaska</c:v>
                </c:pt>
                <c:pt idx="17">
                  <c:v>Illinois</c:v>
                </c:pt>
                <c:pt idx="18">
                  <c:v>North Dakota</c:v>
                </c:pt>
              </c:strCache>
            </c:strRef>
          </c:cat>
          <c:val>
            <c:numRef>
              <c:f>Sheet1!$B$2:$B$20</c:f>
              <c:numCache>
                <c:formatCode>General</c:formatCode>
                <c:ptCount val="19"/>
                <c:pt idx="0">
                  <c:v>0.3</c:v>
                </c:pt>
                <c:pt idx="1">
                  <c:v>1.1000000000000001</c:v>
                </c:pt>
                <c:pt idx="2">
                  <c:v>1.5</c:v>
                </c:pt>
                <c:pt idx="3">
                  <c:v>2</c:v>
                </c:pt>
                <c:pt idx="4">
                  <c:v>2.4</c:v>
                </c:pt>
                <c:pt idx="5">
                  <c:v>2.7</c:v>
                </c:pt>
                <c:pt idx="6">
                  <c:v>3.1</c:v>
                </c:pt>
                <c:pt idx="7">
                  <c:v>3.4</c:v>
                </c:pt>
                <c:pt idx="8">
                  <c:v>4.5999999999999996</c:v>
                </c:pt>
                <c:pt idx="9">
                  <c:v>4.2</c:v>
                </c:pt>
                <c:pt idx="10">
                  <c:v>4.9000000000000004</c:v>
                </c:pt>
                <c:pt idx="11">
                  <c:v>6.5</c:v>
                </c:pt>
                <c:pt idx="12">
                  <c:v>7.8</c:v>
                </c:pt>
                <c:pt idx="13">
                  <c:v>8.5</c:v>
                </c:pt>
                <c:pt idx="14">
                  <c:v>15.5</c:v>
                </c:pt>
                <c:pt idx="15">
                  <c:v>16.3</c:v>
                </c:pt>
                <c:pt idx="16">
                  <c:v>27.6</c:v>
                </c:pt>
                <c:pt idx="17">
                  <c:v>30.8</c:v>
                </c:pt>
                <c:pt idx="18">
                  <c:v>96.2</c:v>
                </c:pt>
              </c:numCache>
            </c:numRef>
          </c:val>
          <c:extLst>
            <c:ext xmlns:c16="http://schemas.microsoft.com/office/drawing/2014/chart" uri="{C3380CC4-5D6E-409C-BE32-E72D297353CC}">
              <c16:uniqueId val="{00000000-9DFE-4FD5-9E61-3D14FFCFCF32}"/>
            </c:ext>
          </c:extLst>
        </c:ser>
        <c:dLbls>
          <c:dLblPos val="outEnd"/>
          <c:showLegendKey val="0"/>
          <c:showVal val="1"/>
          <c:showCatName val="0"/>
          <c:showSerName val="0"/>
          <c:showPercent val="0"/>
          <c:showBubbleSize val="0"/>
        </c:dLbls>
        <c:gapWidth val="182"/>
        <c:axId val="1489086144"/>
        <c:axId val="1289110864"/>
      </c:barChart>
      <c:catAx>
        <c:axId val="1489086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289110864"/>
        <c:crosses val="autoZero"/>
        <c:auto val="1"/>
        <c:lblAlgn val="ctr"/>
        <c:lblOffset val="100"/>
        <c:noMultiLvlLbl val="0"/>
      </c:catAx>
      <c:valAx>
        <c:axId val="1289110864"/>
        <c:scaling>
          <c:orientation val="minMax"/>
        </c:scaling>
        <c:delete val="1"/>
        <c:axPos val="b"/>
        <c:numFmt formatCode="General" sourceLinked="1"/>
        <c:majorTickMark val="none"/>
        <c:minorTickMark val="none"/>
        <c:tickLblPos val="nextTo"/>
        <c:crossAx val="1489086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All</c:v>
                </c:pt>
              </c:strCache>
            </c:strRef>
          </c:tx>
          <c:spPr>
            <a:ln w="44450" cap="rnd">
              <a:solidFill>
                <a:schemeClr val="accent4"/>
              </a:solidFill>
              <a:round/>
            </a:ln>
            <a:effectLst/>
          </c:spPr>
          <c:marker>
            <c:symbol val="none"/>
          </c:marker>
          <c:cat>
            <c:numRef>
              <c:f>Sheet1!$A$2:$A$38</c:f>
              <c:numCache>
                <c:formatCode>General</c:formatCode>
                <c:ptCount val="37"/>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pt idx="32">
                  <c:v>2011</c:v>
                </c:pt>
                <c:pt idx="33">
                  <c:v>2012</c:v>
                </c:pt>
                <c:pt idx="34">
                  <c:v>2013</c:v>
                </c:pt>
                <c:pt idx="35">
                  <c:v>2014</c:v>
                </c:pt>
                <c:pt idx="36">
                  <c:v>2015</c:v>
                </c:pt>
              </c:numCache>
            </c:numRef>
          </c:cat>
          <c:val>
            <c:numRef>
              <c:f>Sheet1!$B$2:$B$38</c:f>
              <c:numCache>
                <c:formatCode>0.00%</c:formatCode>
                <c:ptCount val="37"/>
                <c:pt idx="0">
                  <c:v>-5.5500000000000001E-2</c:v>
                </c:pt>
                <c:pt idx="1">
                  <c:v>-8.4699999999999998E-2</c:v>
                </c:pt>
                <c:pt idx="2">
                  <c:v>-8.4500000000000006E-2</c:v>
                </c:pt>
                <c:pt idx="3">
                  <c:v>-8.2199999999999995E-2</c:v>
                </c:pt>
                <c:pt idx="4">
                  <c:v>-9.64E-2</c:v>
                </c:pt>
                <c:pt idx="5">
                  <c:v>-7.8700000000000006E-2</c:v>
                </c:pt>
                <c:pt idx="6">
                  <c:v>-7.5700000000000003E-2</c:v>
                </c:pt>
                <c:pt idx="7">
                  <c:v>-7.7799999999999994E-2</c:v>
                </c:pt>
                <c:pt idx="8">
                  <c:v>-7.5800000000000006E-2</c:v>
                </c:pt>
                <c:pt idx="9">
                  <c:v>-6.9900000000000004E-2</c:v>
                </c:pt>
                <c:pt idx="10">
                  <c:v>-9.1300000000000006E-2</c:v>
                </c:pt>
                <c:pt idx="11">
                  <c:v>-8.8099999999999998E-2</c:v>
                </c:pt>
                <c:pt idx="12">
                  <c:v>-9.5200000000000007E-2</c:v>
                </c:pt>
                <c:pt idx="13">
                  <c:v>-6.8000000000000005E-2</c:v>
                </c:pt>
                <c:pt idx="14">
                  <c:v>-6.3700000000000007E-2</c:v>
                </c:pt>
                <c:pt idx="15">
                  <c:v>-1.8100000000000002E-2</c:v>
                </c:pt>
                <c:pt idx="16">
                  <c:v>-3.9600000000000003E-2</c:v>
                </c:pt>
                <c:pt idx="17">
                  <c:v>-4.3200000000000002E-2</c:v>
                </c:pt>
                <c:pt idx="18">
                  <c:v>-5.2600000000000001E-2</c:v>
                </c:pt>
                <c:pt idx="19">
                  <c:v>-8.43E-2</c:v>
                </c:pt>
                <c:pt idx="20">
                  <c:v>-9.9699999999999997E-2</c:v>
                </c:pt>
                <c:pt idx="21">
                  <c:v>-0.1019</c:v>
                </c:pt>
                <c:pt idx="22">
                  <c:v>-0.12559999999999999</c:v>
                </c:pt>
                <c:pt idx="23">
                  <c:v>-0.13550000000000001</c:v>
                </c:pt>
                <c:pt idx="24">
                  <c:v>-0.1239</c:v>
                </c:pt>
                <c:pt idx="25">
                  <c:v>-0.1142</c:v>
                </c:pt>
                <c:pt idx="26">
                  <c:v>-0.1343</c:v>
                </c:pt>
                <c:pt idx="27">
                  <c:v>-0.15049999999999999</c:v>
                </c:pt>
                <c:pt idx="28">
                  <c:v>-0.12959999999999999</c:v>
                </c:pt>
                <c:pt idx="29">
                  <c:v>-0.13769999999999999</c:v>
                </c:pt>
                <c:pt idx="30">
                  <c:v>-0.1236</c:v>
                </c:pt>
                <c:pt idx="31">
                  <c:v>-0.121</c:v>
                </c:pt>
                <c:pt idx="32">
                  <c:v>-0.12520000000000001</c:v>
                </c:pt>
                <c:pt idx="33">
                  <c:v>-0.1406</c:v>
                </c:pt>
                <c:pt idx="34">
                  <c:v>-0.14680000000000001</c:v>
                </c:pt>
                <c:pt idx="35">
                  <c:v>-0.15329999999999999</c:v>
                </c:pt>
                <c:pt idx="36">
                  <c:v>-0.17019999999999999</c:v>
                </c:pt>
              </c:numCache>
            </c:numRef>
          </c:val>
          <c:smooth val="0"/>
          <c:extLst>
            <c:ext xmlns:c16="http://schemas.microsoft.com/office/drawing/2014/chart" uri="{C3380CC4-5D6E-409C-BE32-E72D297353CC}">
              <c16:uniqueId val="{00000000-5C18-446E-91DA-EFBB8972F6CB}"/>
            </c:ext>
          </c:extLst>
        </c:ser>
        <c:ser>
          <c:idx val="1"/>
          <c:order val="1"/>
          <c:tx>
            <c:strRef>
              <c:f>Sheet1!$C$1</c:f>
              <c:strCache>
                <c:ptCount val="1"/>
                <c:pt idx="0">
                  <c:v>Females </c:v>
                </c:pt>
              </c:strCache>
            </c:strRef>
          </c:tx>
          <c:spPr>
            <a:ln w="44450" cap="rnd">
              <a:solidFill>
                <a:schemeClr val="accent1"/>
              </a:solidFill>
              <a:round/>
            </a:ln>
            <a:effectLst/>
          </c:spPr>
          <c:marker>
            <c:symbol val="none"/>
          </c:marker>
          <c:cat>
            <c:numRef>
              <c:f>Sheet1!$A$2:$A$38</c:f>
              <c:numCache>
                <c:formatCode>General</c:formatCode>
                <c:ptCount val="37"/>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pt idx="32">
                  <c:v>2011</c:v>
                </c:pt>
                <c:pt idx="33">
                  <c:v>2012</c:v>
                </c:pt>
                <c:pt idx="34">
                  <c:v>2013</c:v>
                </c:pt>
                <c:pt idx="35">
                  <c:v>2014</c:v>
                </c:pt>
                <c:pt idx="36">
                  <c:v>2015</c:v>
                </c:pt>
              </c:numCache>
            </c:numRef>
          </c:cat>
          <c:val>
            <c:numRef>
              <c:f>Sheet1!$C$2:$C$38</c:f>
              <c:numCache>
                <c:formatCode>0.00%</c:formatCode>
                <c:ptCount val="37"/>
                <c:pt idx="0">
                  <c:v>4.1799999999999997E-2</c:v>
                </c:pt>
                <c:pt idx="1">
                  <c:v>1.7600000000000001E-2</c:v>
                </c:pt>
                <c:pt idx="2">
                  <c:v>2.8999999999999998E-3</c:v>
                </c:pt>
                <c:pt idx="3">
                  <c:v>3.2000000000000002E-3</c:v>
                </c:pt>
                <c:pt idx="4">
                  <c:v>-1.4E-2</c:v>
                </c:pt>
                <c:pt idx="5">
                  <c:v>-2.2000000000000001E-3</c:v>
                </c:pt>
                <c:pt idx="6">
                  <c:v>-1.6000000000000001E-3</c:v>
                </c:pt>
                <c:pt idx="7">
                  <c:v>1E-4</c:v>
                </c:pt>
                <c:pt idx="8">
                  <c:v>-3.3999999999999998E-3</c:v>
                </c:pt>
                <c:pt idx="9">
                  <c:v>9.1000000000000004E-3</c:v>
                </c:pt>
                <c:pt idx="10">
                  <c:v>-1.2999999999999999E-2</c:v>
                </c:pt>
                <c:pt idx="11">
                  <c:v>-2.3E-3</c:v>
                </c:pt>
                <c:pt idx="12">
                  <c:v>-2.5399999999999999E-2</c:v>
                </c:pt>
                <c:pt idx="13">
                  <c:v>4.8999999999999998E-3</c:v>
                </c:pt>
                <c:pt idx="14">
                  <c:v>-6.9999999999999999E-4</c:v>
                </c:pt>
                <c:pt idx="15">
                  <c:v>3.6499999999999998E-2</c:v>
                </c:pt>
                <c:pt idx="16">
                  <c:v>1.47E-2</c:v>
                </c:pt>
                <c:pt idx="17">
                  <c:v>-6.6E-3</c:v>
                </c:pt>
                <c:pt idx="18">
                  <c:v>-3.8E-3</c:v>
                </c:pt>
                <c:pt idx="19">
                  <c:v>-2.53E-2</c:v>
                </c:pt>
                <c:pt idx="20">
                  <c:v>-4.3099999999999999E-2</c:v>
                </c:pt>
                <c:pt idx="21">
                  <c:v>-5.67E-2</c:v>
                </c:pt>
                <c:pt idx="22">
                  <c:v>-7.0000000000000007E-2</c:v>
                </c:pt>
                <c:pt idx="23">
                  <c:v>-8.6300000000000002E-2</c:v>
                </c:pt>
                <c:pt idx="24">
                  <c:v>-7.5999999999999998E-2</c:v>
                </c:pt>
                <c:pt idx="25">
                  <c:v>-6.93E-2</c:v>
                </c:pt>
                <c:pt idx="26">
                  <c:v>-8.3699999999999997E-2</c:v>
                </c:pt>
                <c:pt idx="27">
                  <c:v>-0.1055</c:v>
                </c:pt>
                <c:pt idx="28">
                  <c:v>-7.9399999999999998E-2</c:v>
                </c:pt>
                <c:pt idx="29">
                  <c:v>-9.6699999999999994E-2</c:v>
                </c:pt>
                <c:pt idx="30">
                  <c:v>-7.6899999999999996E-2</c:v>
                </c:pt>
                <c:pt idx="31">
                  <c:v>-6.6100000000000006E-2</c:v>
                </c:pt>
                <c:pt idx="32">
                  <c:v>-8.0799999999999997E-2</c:v>
                </c:pt>
                <c:pt idx="33">
                  <c:v>-9.8500000000000004E-2</c:v>
                </c:pt>
                <c:pt idx="34">
                  <c:v>-0.1066</c:v>
                </c:pt>
                <c:pt idx="35">
                  <c:v>-0.1205</c:v>
                </c:pt>
                <c:pt idx="36">
                  <c:v>-0.13900000000000001</c:v>
                </c:pt>
              </c:numCache>
            </c:numRef>
          </c:val>
          <c:smooth val="0"/>
          <c:extLst>
            <c:ext xmlns:c16="http://schemas.microsoft.com/office/drawing/2014/chart" uri="{C3380CC4-5D6E-409C-BE32-E72D297353CC}">
              <c16:uniqueId val="{00000001-5C18-446E-91DA-EFBB8972F6CB}"/>
            </c:ext>
          </c:extLst>
        </c:ser>
        <c:ser>
          <c:idx val="2"/>
          <c:order val="2"/>
          <c:tx>
            <c:strRef>
              <c:f>Sheet1!$D$1</c:f>
              <c:strCache>
                <c:ptCount val="1"/>
                <c:pt idx="0">
                  <c:v>Males </c:v>
                </c:pt>
              </c:strCache>
            </c:strRef>
          </c:tx>
          <c:spPr>
            <a:ln w="44450" cap="rnd">
              <a:solidFill>
                <a:schemeClr val="accent3"/>
              </a:solidFill>
              <a:round/>
            </a:ln>
            <a:effectLst/>
          </c:spPr>
          <c:marker>
            <c:symbol val="none"/>
          </c:marker>
          <c:cat>
            <c:numRef>
              <c:f>Sheet1!$A$2:$A$38</c:f>
              <c:numCache>
                <c:formatCode>General</c:formatCode>
                <c:ptCount val="37"/>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pt idx="32">
                  <c:v>2011</c:v>
                </c:pt>
                <c:pt idx="33">
                  <c:v>2012</c:v>
                </c:pt>
                <c:pt idx="34">
                  <c:v>2013</c:v>
                </c:pt>
                <c:pt idx="35">
                  <c:v>2014</c:v>
                </c:pt>
                <c:pt idx="36">
                  <c:v>2015</c:v>
                </c:pt>
              </c:numCache>
            </c:numRef>
          </c:cat>
          <c:val>
            <c:numRef>
              <c:f>Sheet1!$D$2:$D$38</c:f>
              <c:numCache>
                <c:formatCode>0.00%</c:formatCode>
                <c:ptCount val="37"/>
                <c:pt idx="0">
                  <c:v>-0.22140000000000001</c:v>
                </c:pt>
                <c:pt idx="1">
                  <c:v>-0.2457</c:v>
                </c:pt>
                <c:pt idx="2">
                  <c:v>-0.22969999999999999</c:v>
                </c:pt>
                <c:pt idx="3">
                  <c:v>-0.22040000000000001</c:v>
                </c:pt>
                <c:pt idx="4">
                  <c:v>-0.2268</c:v>
                </c:pt>
                <c:pt idx="5">
                  <c:v>-0.2074</c:v>
                </c:pt>
                <c:pt idx="6">
                  <c:v>-0.20660000000000001</c:v>
                </c:pt>
                <c:pt idx="7">
                  <c:v>-0.20730000000000001</c:v>
                </c:pt>
                <c:pt idx="8">
                  <c:v>-0.20599999999999999</c:v>
                </c:pt>
                <c:pt idx="9">
                  <c:v>-0.1971</c:v>
                </c:pt>
                <c:pt idx="10">
                  <c:v>-0.22420000000000001</c:v>
                </c:pt>
                <c:pt idx="11">
                  <c:v>-0.22800000000000001</c:v>
                </c:pt>
                <c:pt idx="12">
                  <c:v>-0.2084</c:v>
                </c:pt>
                <c:pt idx="13">
                  <c:v>-0.19620000000000001</c:v>
                </c:pt>
                <c:pt idx="14">
                  <c:v>-0.1822</c:v>
                </c:pt>
                <c:pt idx="15">
                  <c:v>-0.15079999999999999</c:v>
                </c:pt>
                <c:pt idx="16">
                  <c:v>-0.1656</c:v>
                </c:pt>
                <c:pt idx="17">
                  <c:v>-0.15079999999999999</c:v>
                </c:pt>
                <c:pt idx="18">
                  <c:v>-0.18090000000000001</c:v>
                </c:pt>
                <c:pt idx="19">
                  <c:v>-0.21809999999999999</c:v>
                </c:pt>
                <c:pt idx="20">
                  <c:v>-0.219</c:v>
                </c:pt>
                <c:pt idx="21">
                  <c:v>-0.21729999999999999</c:v>
                </c:pt>
                <c:pt idx="22">
                  <c:v>-0.2475</c:v>
                </c:pt>
                <c:pt idx="23">
                  <c:v>-0.24779999999999999</c:v>
                </c:pt>
                <c:pt idx="24">
                  <c:v>-0.22489999999999999</c:v>
                </c:pt>
                <c:pt idx="25">
                  <c:v>-0.2195</c:v>
                </c:pt>
                <c:pt idx="26">
                  <c:v>-0.2475</c:v>
                </c:pt>
                <c:pt idx="27">
                  <c:v>-0.25519999999999998</c:v>
                </c:pt>
                <c:pt idx="28">
                  <c:v>-0.2437</c:v>
                </c:pt>
                <c:pt idx="29">
                  <c:v>-0.23799999999999999</c:v>
                </c:pt>
                <c:pt idx="30">
                  <c:v>-0.23039999999999999</c:v>
                </c:pt>
                <c:pt idx="31">
                  <c:v>-0.2326</c:v>
                </c:pt>
                <c:pt idx="32">
                  <c:v>-0.2334</c:v>
                </c:pt>
                <c:pt idx="33">
                  <c:v>-0.23699999999999999</c:v>
                </c:pt>
                <c:pt idx="34">
                  <c:v>-0.2427</c:v>
                </c:pt>
                <c:pt idx="35">
                  <c:v>-0.23419999999999999</c:v>
                </c:pt>
                <c:pt idx="36">
                  <c:v>-0.24490000000000001</c:v>
                </c:pt>
              </c:numCache>
            </c:numRef>
          </c:val>
          <c:smooth val="0"/>
          <c:extLst>
            <c:ext xmlns:c16="http://schemas.microsoft.com/office/drawing/2014/chart" uri="{C3380CC4-5D6E-409C-BE32-E72D297353CC}">
              <c16:uniqueId val="{00000002-5C18-446E-91DA-EFBB8972F6CB}"/>
            </c:ext>
          </c:extLst>
        </c:ser>
        <c:dLbls>
          <c:showLegendKey val="0"/>
          <c:showVal val="0"/>
          <c:showCatName val="0"/>
          <c:showSerName val="0"/>
          <c:showPercent val="0"/>
          <c:showBubbleSize val="0"/>
        </c:dLbls>
        <c:smooth val="0"/>
        <c:axId val="1484973520"/>
        <c:axId val="1485463568"/>
      </c:lineChart>
      <c:catAx>
        <c:axId val="14849735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85463568"/>
        <c:crosses val="autoZero"/>
        <c:auto val="1"/>
        <c:lblAlgn val="ctr"/>
        <c:lblOffset val="100"/>
        <c:noMultiLvlLbl val="0"/>
      </c:catAx>
      <c:valAx>
        <c:axId val="148546356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84973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Cost of health</a:t>
            </a:r>
            <a:r>
              <a:rPr lang="en-US" baseline="0" dirty="0"/>
              <a:t> insurance premiums by profession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Teachers</c:v>
                </c:pt>
              </c:strCache>
            </c:strRef>
          </c:tx>
          <c:spPr>
            <a:ln w="28575" cap="rnd">
              <a:solidFill>
                <a:schemeClr val="accent1"/>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827-416A-A183-C46043324E29}"/>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27-416A-A183-C46043324E29}"/>
                </c:ext>
              </c:extLst>
            </c:dLbl>
            <c:numFmt formatCode="&quot;$&quot;#,##0" sourceLinked="0"/>
            <c:spPr>
              <a:solidFill>
                <a:schemeClr val="bg1">
                  <a:lumMod val="50000"/>
                </a:schemeClr>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Sheet1!$B$2:$B$12</c:f>
              <c:numCache>
                <c:formatCode>_("$"* #,##0.00_);_("$"* \(#,##0.00\);_("$"* "-"??_);_(@_)</c:formatCode>
                <c:ptCount val="11"/>
                <c:pt idx="0">
                  <c:v>5755</c:v>
                </c:pt>
                <c:pt idx="1">
                  <c:v>5755</c:v>
                </c:pt>
                <c:pt idx="2">
                  <c:v>6200</c:v>
                </c:pt>
                <c:pt idx="3">
                  <c:v>6000</c:v>
                </c:pt>
                <c:pt idx="4">
                  <c:v>7000</c:v>
                </c:pt>
                <c:pt idx="5">
                  <c:v>7100</c:v>
                </c:pt>
                <c:pt idx="6">
                  <c:v>7130</c:v>
                </c:pt>
                <c:pt idx="7">
                  <c:v>7150</c:v>
                </c:pt>
                <c:pt idx="8">
                  <c:v>7130</c:v>
                </c:pt>
                <c:pt idx="9">
                  <c:v>7160</c:v>
                </c:pt>
                <c:pt idx="10">
                  <c:v>7174</c:v>
                </c:pt>
              </c:numCache>
            </c:numRef>
          </c:val>
          <c:smooth val="0"/>
          <c:extLst>
            <c:ext xmlns:c16="http://schemas.microsoft.com/office/drawing/2014/chart" uri="{C3380CC4-5D6E-409C-BE32-E72D297353CC}">
              <c16:uniqueId val="{00000002-2827-416A-A183-C46043324E29}"/>
            </c:ext>
          </c:extLst>
        </c:ser>
        <c:ser>
          <c:idx val="1"/>
          <c:order val="1"/>
          <c:tx>
            <c:strRef>
              <c:f>Sheet1!$C$1</c:f>
              <c:strCache>
                <c:ptCount val="1"/>
                <c:pt idx="0">
                  <c:v>All state/local employees</c:v>
                </c:pt>
              </c:strCache>
            </c:strRef>
          </c:tx>
          <c:spPr>
            <a:ln w="28575" cap="rnd">
              <a:solidFill>
                <a:schemeClr val="accent2"/>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827-416A-A183-C46043324E29}"/>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827-416A-A183-C46043324E29}"/>
                </c:ext>
              </c:extLst>
            </c:dLbl>
            <c:numFmt formatCode="&quot;$&quot;#,##0" sourceLinked="0"/>
            <c:spPr>
              <a:solidFill>
                <a:schemeClr val="bg1">
                  <a:lumMod val="50000"/>
                </a:schemeClr>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Sheet1!$C$2:$C$12</c:f>
              <c:numCache>
                <c:formatCode>_("$"* #,##0.00_);_("$"* \(#,##0.00\);_("$"* "-"??_);_(@_)</c:formatCode>
                <c:ptCount val="11"/>
                <c:pt idx="0">
                  <c:v>4704</c:v>
                </c:pt>
                <c:pt idx="1">
                  <c:v>4680</c:v>
                </c:pt>
                <c:pt idx="2">
                  <c:v>4690</c:v>
                </c:pt>
                <c:pt idx="3">
                  <c:v>4695</c:v>
                </c:pt>
                <c:pt idx="4">
                  <c:v>5200</c:v>
                </c:pt>
                <c:pt idx="5">
                  <c:v>5300</c:v>
                </c:pt>
                <c:pt idx="6">
                  <c:v>5400</c:v>
                </c:pt>
                <c:pt idx="7">
                  <c:v>5500</c:v>
                </c:pt>
                <c:pt idx="8">
                  <c:v>5400</c:v>
                </c:pt>
                <c:pt idx="9">
                  <c:v>5850</c:v>
                </c:pt>
                <c:pt idx="10">
                  <c:v>5881</c:v>
                </c:pt>
              </c:numCache>
            </c:numRef>
          </c:val>
          <c:smooth val="0"/>
          <c:extLst>
            <c:ext xmlns:c16="http://schemas.microsoft.com/office/drawing/2014/chart" uri="{C3380CC4-5D6E-409C-BE32-E72D297353CC}">
              <c16:uniqueId val="{00000005-2827-416A-A183-C46043324E29}"/>
            </c:ext>
          </c:extLst>
        </c:ser>
        <c:dLbls>
          <c:showLegendKey val="0"/>
          <c:showVal val="0"/>
          <c:showCatName val="0"/>
          <c:showSerName val="0"/>
          <c:showPercent val="0"/>
          <c:showBubbleSize val="0"/>
        </c:dLbls>
        <c:smooth val="0"/>
        <c:axId val="1399381008"/>
        <c:axId val="1370081952"/>
      </c:lineChart>
      <c:catAx>
        <c:axId val="1399381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0081952"/>
        <c:crosses val="autoZero"/>
        <c:auto val="1"/>
        <c:lblAlgn val="ctr"/>
        <c:lblOffset val="100"/>
        <c:noMultiLvlLbl val="0"/>
      </c:catAx>
      <c:valAx>
        <c:axId val="1370081952"/>
        <c:scaling>
          <c:orientation val="minMax"/>
          <c:max val="8000"/>
          <c:min val="4000"/>
        </c:scaling>
        <c:delete val="0"/>
        <c:axPos val="l"/>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99381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dirty="0"/>
              <a:t>ESP earnings</a:t>
            </a:r>
          </a:p>
        </c:rich>
      </c:tx>
      <c:layout>
        <c:manualLayout>
          <c:xMode val="edge"/>
          <c:yMode val="edge"/>
          <c:x val="0.378563944965573"/>
          <c:y val="0.100495026001007"/>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252-E74C-98C7-0725C8F754FB}"/>
              </c:ext>
            </c:extLst>
          </c:dPt>
          <c:dPt>
            <c:idx val="1"/>
            <c:bubble3D val="0"/>
            <c:spPr>
              <a:solidFill>
                <a:schemeClr val="tx2"/>
              </a:solidFill>
              <a:ln w="19050">
                <a:solidFill>
                  <a:schemeClr val="lt1"/>
                </a:solidFill>
              </a:ln>
              <a:effectLst/>
            </c:spPr>
            <c:extLst>
              <c:ext xmlns:c16="http://schemas.microsoft.com/office/drawing/2014/chart" uri="{C3380CC4-5D6E-409C-BE32-E72D297353CC}">
                <c16:uniqueId val="{00000003-B252-E74C-98C7-0725C8F754FB}"/>
              </c:ext>
            </c:extLst>
          </c:dPt>
          <c:dLbls>
            <c:dLbl>
              <c:idx val="0"/>
              <c:layout>
                <c:manualLayout>
                  <c:x val="-0.25071628524011502"/>
                  <c:y val="0.19488098278873101"/>
                </c:manualLayout>
              </c:layout>
              <c:tx>
                <c:rich>
                  <a:bodyPr/>
                  <a:lstStyle/>
                  <a:p>
                    <a:fld id="{47E3F344-4073-124D-AC8F-3B4489B1A035}" type="CATEGORYNAME">
                      <a:rPr lang="en-US"/>
                      <a:pPr/>
                      <a:t>[CATEGORY NAME]</a:t>
                    </a:fld>
                    <a:r>
                      <a:rPr lang="en-US" baseline="0" dirty="0"/>
                      <a:t>, </a:t>
                    </a:r>
                    <a:fld id="{60CEB0D0-5922-1647-AB67-90377D9F8D07}" type="VALUE">
                      <a:rPr lang="en-US" baseline="0" smtClean="0"/>
                      <a:pPr/>
                      <a:t>[VALUE]</a:t>
                    </a:fld>
                    <a:r>
                      <a:rPr lang="en-US" baseline="0" dirty="0"/>
                      <a:t>%</a:t>
                    </a:r>
                  </a:p>
                </c:rich>
              </c:tx>
              <c:dLblPos val="bestFit"/>
              <c:showLegendKey val="0"/>
              <c:showVal val="1"/>
              <c:showCatName val="1"/>
              <c:showSerName val="0"/>
              <c:showPercent val="0"/>
              <c:showBubbleSize val="0"/>
              <c:extLst>
                <c:ext xmlns:c15="http://schemas.microsoft.com/office/drawing/2012/chart" uri="{CE6537A1-D6FC-4f65-9D91-7224C49458BB}">
                  <c15:layout>
                    <c:manualLayout>
                      <c:w val="0.23734475002730901"/>
                      <c:h val="0.40742786678285098"/>
                    </c:manualLayout>
                  </c15:layout>
                  <c15:dlblFieldTable/>
                  <c15:showDataLabelsRange val="0"/>
                </c:ext>
                <c:ext xmlns:c16="http://schemas.microsoft.com/office/drawing/2014/chart" uri="{C3380CC4-5D6E-409C-BE32-E72D297353CC}">
                  <c16:uniqueId val="{00000001-B252-E74C-98C7-0725C8F754FB}"/>
                </c:ext>
              </c:extLst>
            </c:dLbl>
            <c:dLbl>
              <c:idx val="1"/>
              <c:layout>
                <c:manualLayout>
                  <c:x val="0.24646345267253"/>
                  <c:y val="-0.19961750360223099"/>
                </c:manualLayout>
              </c:layout>
              <c:tx>
                <c:rich>
                  <a:bodyPr/>
                  <a:lstStyle/>
                  <a:p>
                    <a:fld id="{B2E766B2-0FEB-9A46-B2CD-888B5D458C6A}" type="CATEGORYNAME">
                      <a:rPr lang="en-US"/>
                      <a:pPr/>
                      <a:t>[CATEGORY NAME]</a:t>
                    </a:fld>
                    <a:r>
                      <a:rPr lang="en-US" baseline="0" dirty="0"/>
                      <a:t>, </a:t>
                    </a:r>
                    <a:fld id="{9252A3BE-1D8F-8843-8C49-55E1862E621C}" type="VALUE">
                      <a:rPr lang="en-US" baseline="0" smtClean="0"/>
                      <a:pPr/>
                      <a:t>[VALUE]</a:t>
                    </a:fld>
                    <a:r>
                      <a:rPr lang="en-US" baseline="0" dirty="0"/>
                      <a:t>%</a:t>
                    </a:r>
                  </a:p>
                </c:rich>
              </c:tx>
              <c:dLblPos val="bestFit"/>
              <c:showLegendKey val="0"/>
              <c:showVal val="1"/>
              <c:showCatName val="1"/>
              <c:showSerName val="0"/>
              <c:showPercent val="0"/>
              <c:showBubbleSize val="0"/>
              <c:extLst>
                <c:ext xmlns:c15="http://schemas.microsoft.com/office/drawing/2012/chart" uri="{CE6537A1-D6FC-4f65-9D91-7224C49458BB}">
                  <c15:layout>
                    <c:manualLayout>
                      <c:w val="0.227616958159993"/>
                      <c:h val="0.408475538440292"/>
                    </c:manualLayout>
                  </c15:layout>
                  <c15:dlblFieldTable/>
                  <c15:showDataLabelsRange val="0"/>
                </c:ext>
                <c:ext xmlns:c16="http://schemas.microsoft.com/office/drawing/2014/chart" uri="{C3380CC4-5D6E-409C-BE32-E72D297353CC}">
                  <c16:uniqueId val="{00000003-B252-E74C-98C7-0725C8F754FB}"/>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ESPs earning more than the national average</c:v>
                </c:pt>
                <c:pt idx="1">
                  <c:v>ESPs earning less than the national average</c:v>
                </c:pt>
              </c:strCache>
            </c:strRef>
          </c:cat>
          <c:val>
            <c:numRef>
              <c:f>Sheet1!$B$2:$B$3</c:f>
              <c:numCache>
                <c:formatCode>General</c:formatCode>
                <c:ptCount val="2"/>
                <c:pt idx="0">
                  <c:v>17</c:v>
                </c:pt>
                <c:pt idx="1">
                  <c:v>33</c:v>
                </c:pt>
              </c:numCache>
            </c:numRef>
          </c:val>
          <c:extLst>
            <c:ext xmlns:c16="http://schemas.microsoft.com/office/drawing/2014/chart" uri="{C3380CC4-5D6E-409C-BE32-E72D297353CC}">
              <c16:uniqueId val="{00000004-B252-E74C-98C7-0725C8F754F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Medicare Advantage</c:v>
                </c:pt>
              </c:strCache>
            </c:strRef>
          </c:tx>
          <c:spPr>
            <a:solidFill>
              <a:srgbClr val="295869"/>
            </a:solidFill>
            <a:ln>
              <a:noFill/>
            </a:ln>
            <a:effectLst/>
          </c:spPr>
          <c:invertIfNegative val="0"/>
          <c:cat>
            <c:numRef>
              <c:f>Sheet1!$A$2:$A$3</c:f>
              <c:numCache>
                <c:formatCode>General</c:formatCode>
                <c:ptCount val="2"/>
                <c:pt idx="0">
                  <c:v>2006</c:v>
                </c:pt>
                <c:pt idx="1">
                  <c:v>2015</c:v>
                </c:pt>
              </c:numCache>
            </c:numRef>
          </c:cat>
          <c:val>
            <c:numRef>
              <c:f>Sheet1!$B$2:$B$3</c:f>
              <c:numCache>
                <c:formatCode>General</c:formatCode>
                <c:ptCount val="2"/>
                <c:pt idx="0">
                  <c:v>64.319999999999993</c:v>
                </c:pt>
                <c:pt idx="1">
                  <c:v>172.26</c:v>
                </c:pt>
              </c:numCache>
            </c:numRef>
          </c:val>
          <c:extLst>
            <c:ext xmlns:c16="http://schemas.microsoft.com/office/drawing/2014/chart" uri="{C3380CC4-5D6E-409C-BE32-E72D297353CC}">
              <c16:uniqueId val="{00000000-60C5-4F44-884C-DA0F3F74B1C7}"/>
            </c:ext>
          </c:extLst>
        </c:ser>
        <c:ser>
          <c:idx val="1"/>
          <c:order val="1"/>
          <c:tx>
            <c:strRef>
              <c:f>Sheet1!$C$1</c:f>
              <c:strCache>
                <c:ptCount val="1"/>
                <c:pt idx="0">
                  <c:v>Inpatient hospital</c:v>
                </c:pt>
              </c:strCache>
            </c:strRef>
          </c:tx>
          <c:spPr>
            <a:solidFill>
              <a:srgbClr val="3C819A"/>
            </a:solidFill>
            <a:ln>
              <a:noFill/>
            </a:ln>
            <a:effectLst/>
          </c:spPr>
          <c:invertIfNegative val="0"/>
          <c:cat>
            <c:numRef>
              <c:f>Sheet1!$A$2:$A$3</c:f>
              <c:numCache>
                <c:formatCode>General</c:formatCode>
                <c:ptCount val="2"/>
                <c:pt idx="0">
                  <c:v>2006</c:v>
                </c:pt>
                <c:pt idx="1">
                  <c:v>2015</c:v>
                </c:pt>
              </c:numCache>
            </c:numRef>
          </c:cat>
          <c:val>
            <c:numRef>
              <c:f>Sheet1!$C$2:$C$3</c:f>
              <c:numCache>
                <c:formatCode>General</c:formatCode>
                <c:ptCount val="2"/>
                <c:pt idx="0">
                  <c:v>124.62</c:v>
                </c:pt>
                <c:pt idx="1">
                  <c:v>140.36000000000001</c:v>
                </c:pt>
              </c:numCache>
            </c:numRef>
          </c:val>
          <c:extLst>
            <c:ext xmlns:c16="http://schemas.microsoft.com/office/drawing/2014/chart" uri="{C3380CC4-5D6E-409C-BE32-E72D297353CC}">
              <c16:uniqueId val="{00000001-60C5-4F44-884C-DA0F3F74B1C7}"/>
            </c:ext>
          </c:extLst>
        </c:ser>
        <c:ser>
          <c:idx val="2"/>
          <c:order val="2"/>
          <c:tx>
            <c:strRef>
              <c:f>Sheet1!$D$1</c:f>
              <c:strCache>
                <c:ptCount val="1"/>
                <c:pt idx="0">
                  <c:v>Part D prescriptions</c:v>
                </c:pt>
              </c:strCache>
            </c:strRef>
          </c:tx>
          <c:spPr>
            <a:solidFill>
              <a:srgbClr val="5FA7C1"/>
            </a:solidFill>
            <a:ln>
              <a:noFill/>
            </a:ln>
            <a:effectLst/>
          </c:spPr>
          <c:invertIfNegative val="0"/>
          <c:cat>
            <c:numRef>
              <c:f>Sheet1!$A$2:$A$3</c:f>
              <c:numCache>
                <c:formatCode>General</c:formatCode>
                <c:ptCount val="2"/>
                <c:pt idx="0">
                  <c:v>2006</c:v>
                </c:pt>
                <c:pt idx="1">
                  <c:v>2015</c:v>
                </c:pt>
              </c:numCache>
            </c:numRef>
          </c:cat>
          <c:val>
            <c:numRef>
              <c:f>Sheet1!$D$2:$D$3</c:f>
              <c:numCache>
                <c:formatCode>General</c:formatCode>
                <c:ptCount val="2"/>
                <c:pt idx="0">
                  <c:v>44.22</c:v>
                </c:pt>
                <c:pt idx="1">
                  <c:v>89.32</c:v>
                </c:pt>
              </c:numCache>
            </c:numRef>
          </c:val>
          <c:extLst>
            <c:ext xmlns:c16="http://schemas.microsoft.com/office/drawing/2014/chart" uri="{C3380CC4-5D6E-409C-BE32-E72D297353CC}">
              <c16:uniqueId val="{00000002-60C5-4F44-884C-DA0F3F74B1C7}"/>
            </c:ext>
          </c:extLst>
        </c:ser>
        <c:ser>
          <c:idx val="3"/>
          <c:order val="3"/>
          <c:tx>
            <c:strRef>
              <c:f>Sheet1!$E$1</c:f>
              <c:strCache>
                <c:ptCount val="1"/>
                <c:pt idx="0">
                  <c:v>Physicians</c:v>
                </c:pt>
              </c:strCache>
            </c:strRef>
          </c:tx>
          <c:spPr>
            <a:solidFill>
              <a:srgbClr val="A1CCDB"/>
            </a:solidFill>
            <a:ln>
              <a:noFill/>
            </a:ln>
            <a:effectLst/>
          </c:spPr>
          <c:invertIfNegative val="0"/>
          <c:cat>
            <c:numRef>
              <c:f>Sheet1!$A$2:$A$3</c:f>
              <c:numCache>
                <c:formatCode>General</c:formatCode>
                <c:ptCount val="2"/>
                <c:pt idx="0">
                  <c:v>2006</c:v>
                </c:pt>
                <c:pt idx="1">
                  <c:v>2015</c:v>
                </c:pt>
              </c:numCache>
            </c:numRef>
          </c:cat>
          <c:val>
            <c:numRef>
              <c:f>Sheet1!$E$2:$E$3</c:f>
              <c:numCache>
                <c:formatCode>General</c:formatCode>
                <c:ptCount val="2"/>
                <c:pt idx="0">
                  <c:v>60.3</c:v>
                </c:pt>
                <c:pt idx="1">
                  <c:v>70.179999999999978</c:v>
                </c:pt>
              </c:numCache>
            </c:numRef>
          </c:val>
          <c:extLst>
            <c:ext xmlns:c16="http://schemas.microsoft.com/office/drawing/2014/chart" uri="{C3380CC4-5D6E-409C-BE32-E72D297353CC}">
              <c16:uniqueId val="{00000003-60C5-4F44-884C-DA0F3F74B1C7}"/>
            </c:ext>
          </c:extLst>
        </c:ser>
        <c:ser>
          <c:idx val="4"/>
          <c:order val="4"/>
          <c:tx>
            <c:strRef>
              <c:f>Sheet1!$F$1</c:f>
              <c:strCache>
                <c:ptCount val="1"/>
                <c:pt idx="0">
                  <c:v>Outpatient hospital</c:v>
                </c:pt>
              </c:strCache>
            </c:strRef>
          </c:tx>
          <c:spPr>
            <a:solidFill>
              <a:srgbClr val="C5E0E9"/>
            </a:solidFill>
            <a:ln>
              <a:noFill/>
            </a:ln>
            <a:effectLst/>
          </c:spPr>
          <c:invertIfNegative val="0"/>
          <c:cat>
            <c:numRef>
              <c:f>Sheet1!$A$2:$A$3</c:f>
              <c:numCache>
                <c:formatCode>General</c:formatCode>
                <c:ptCount val="2"/>
                <c:pt idx="0">
                  <c:v>2006</c:v>
                </c:pt>
                <c:pt idx="1">
                  <c:v>2015</c:v>
                </c:pt>
              </c:numCache>
            </c:numRef>
          </c:cat>
          <c:val>
            <c:numRef>
              <c:f>Sheet1!$F$2:$F$3</c:f>
              <c:numCache>
                <c:formatCode>General</c:formatCode>
                <c:ptCount val="2"/>
                <c:pt idx="0">
                  <c:v>20.100000000000001</c:v>
                </c:pt>
                <c:pt idx="1">
                  <c:v>44.660000000000011</c:v>
                </c:pt>
              </c:numCache>
            </c:numRef>
          </c:val>
          <c:extLst>
            <c:ext xmlns:c16="http://schemas.microsoft.com/office/drawing/2014/chart" uri="{C3380CC4-5D6E-409C-BE32-E72D297353CC}">
              <c16:uniqueId val="{00000004-60C5-4F44-884C-DA0F3F74B1C7}"/>
            </c:ext>
          </c:extLst>
        </c:ser>
        <c:ser>
          <c:idx val="5"/>
          <c:order val="5"/>
          <c:tx>
            <c:strRef>
              <c:f>Sheet1!$G$1</c:f>
              <c:strCache>
                <c:ptCount val="1"/>
                <c:pt idx="0">
                  <c:v>Other</c:v>
                </c:pt>
              </c:strCache>
            </c:strRef>
          </c:tx>
          <c:spPr>
            <a:solidFill>
              <a:srgbClr val="E7F1F5"/>
            </a:solidFill>
            <a:ln>
              <a:noFill/>
            </a:ln>
            <a:effectLst/>
          </c:spPr>
          <c:invertIfNegative val="0"/>
          <c:cat>
            <c:numRef>
              <c:f>Sheet1!$A$2:$A$3</c:f>
              <c:numCache>
                <c:formatCode>General</c:formatCode>
                <c:ptCount val="2"/>
                <c:pt idx="0">
                  <c:v>2006</c:v>
                </c:pt>
                <c:pt idx="1">
                  <c:v>2015</c:v>
                </c:pt>
              </c:numCache>
            </c:numRef>
          </c:cat>
          <c:val>
            <c:numRef>
              <c:f>Sheet1!$G$2:$G$3</c:f>
              <c:numCache>
                <c:formatCode>General</c:formatCode>
                <c:ptCount val="2"/>
                <c:pt idx="0">
                  <c:v>68.34</c:v>
                </c:pt>
                <c:pt idx="1">
                  <c:v>89.32</c:v>
                </c:pt>
              </c:numCache>
            </c:numRef>
          </c:val>
          <c:extLst>
            <c:ext xmlns:c16="http://schemas.microsoft.com/office/drawing/2014/chart" uri="{C3380CC4-5D6E-409C-BE32-E72D297353CC}">
              <c16:uniqueId val="{00000005-60C5-4F44-884C-DA0F3F74B1C7}"/>
            </c:ext>
          </c:extLst>
        </c:ser>
        <c:dLbls>
          <c:showLegendKey val="0"/>
          <c:showVal val="0"/>
          <c:showCatName val="0"/>
          <c:showSerName val="0"/>
          <c:showPercent val="0"/>
          <c:showBubbleSize val="0"/>
        </c:dLbls>
        <c:gapWidth val="150"/>
        <c:overlap val="100"/>
        <c:axId val="1492273312"/>
        <c:axId val="1375162768"/>
      </c:barChart>
      <c:catAx>
        <c:axId val="149227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75162768"/>
        <c:crosses val="autoZero"/>
        <c:auto val="1"/>
        <c:lblAlgn val="ctr"/>
        <c:lblOffset val="100"/>
        <c:noMultiLvlLbl val="0"/>
      </c:catAx>
      <c:valAx>
        <c:axId val="1375162768"/>
        <c:scaling>
          <c:orientation val="minMax"/>
        </c:scaling>
        <c:delete val="1"/>
        <c:axPos val="l"/>
        <c:numFmt formatCode="General" sourceLinked="1"/>
        <c:majorTickMark val="none"/>
        <c:minorTickMark val="none"/>
        <c:tickLblPos val="nextTo"/>
        <c:crossAx val="1492273312"/>
        <c:crosses val="autoZero"/>
        <c:crossBetween val="between"/>
      </c:valAx>
      <c:spPr>
        <a:noFill/>
        <a:ln>
          <a:noFill/>
        </a:ln>
        <a:effectLst/>
      </c:spPr>
    </c:plotArea>
    <c:legend>
      <c:legendPos val="b"/>
      <c:layout>
        <c:manualLayout>
          <c:xMode val="edge"/>
          <c:yMode val="edge"/>
          <c:x val="0.13119931987856501"/>
          <c:y val="0.80722667163345097"/>
          <c:w val="0.86109927619361604"/>
          <c:h val="0.1754491653914269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8A7B59-C2EF-4822-BCB4-9A61A58C162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0BEA67-E069-425E-BE59-10420620D0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DB4AE8-1F80-4571-A4A9-E3417F1BE5AF}" type="datetimeFigureOut">
              <a:rPr lang="en-US" smtClean="0"/>
              <a:t>6/27/2018</a:t>
            </a:fld>
            <a:endParaRPr lang="en-US"/>
          </a:p>
        </p:txBody>
      </p:sp>
      <p:sp>
        <p:nvSpPr>
          <p:cNvPr id="4" name="Footer Placeholder 3">
            <a:extLst>
              <a:ext uri="{FF2B5EF4-FFF2-40B4-BE49-F238E27FC236}">
                <a16:creationId xmlns:a16="http://schemas.microsoft.com/office/drawing/2014/main" id="{6A0F4279-0F36-4381-9C4A-F8F0F044D41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183672-ABB2-429E-9F55-921739D30C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C604A7-9D9C-4A83-9F2E-B598D8215C1B}" type="slidenum">
              <a:rPr lang="en-US" smtClean="0"/>
              <a:t>‹#›</a:t>
            </a:fld>
            <a:endParaRPr lang="en-US"/>
          </a:p>
        </p:txBody>
      </p:sp>
    </p:spTree>
    <p:extLst>
      <p:ext uri="{BB962C8B-B14F-4D97-AF65-F5344CB8AC3E}">
        <p14:creationId xmlns:p14="http://schemas.microsoft.com/office/powerpoint/2010/main" val="1959572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0A2FD5-1596-448A-9EFB-B6087024CF6B}" type="datetimeFigureOut">
              <a:rPr lang="en-US" smtClean="0"/>
              <a:t>6/27/2018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40DE58-FB47-4BBE-9ED4-788898A8A5A8}" type="slidenum">
              <a:rPr lang="en-US" smtClean="0"/>
              <a:t>‹#›</a:t>
            </a:fld>
            <a:endParaRPr lang="en-US" dirty="0"/>
          </a:p>
        </p:txBody>
      </p:sp>
    </p:spTree>
    <p:extLst>
      <p:ext uri="{BB962C8B-B14F-4D97-AF65-F5344CB8AC3E}">
        <p14:creationId xmlns:p14="http://schemas.microsoft.com/office/powerpoint/2010/main" val="3743953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then there’s Janus</a:t>
            </a:r>
            <a:r>
              <a:rPr lang="en-US" baseline="0" dirty="0"/>
              <a:t> v. AFSCME….</a:t>
            </a:r>
          </a:p>
          <a:p>
            <a:endParaRPr lang="en-US" baseline="0" dirty="0"/>
          </a:p>
          <a:p>
            <a:r>
              <a:rPr lang="en-US" baseline="0" dirty="0"/>
              <a:t>Now, you all know we’ve been down this road before.  We caught a break on Friedrichs.  But lightening is unlikely to strike again in the Supreme Court.  We have to prepare. </a:t>
            </a:r>
          </a:p>
          <a:p>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C5A48600-1C62-40CD-94F4-EDD653BD67B9}" type="slidenum">
              <a:rPr lang="en-US" smtClean="0"/>
              <a:t>2</a:t>
            </a:fld>
            <a:endParaRPr lang="en-US" dirty="0"/>
          </a:p>
        </p:txBody>
      </p:sp>
    </p:spTree>
    <p:extLst>
      <p:ext uri="{BB962C8B-B14F-4D97-AF65-F5344CB8AC3E}">
        <p14:creationId xmlns:p14="http://schemas.microsoft.com/office/powerpoint/2010/main" val="605231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7F28DE-0F0D-4913-ADCD-2061281572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3022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478FCCD-C5E7-4725-9E42-4C6F9B584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1075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478FCCD-C5E7-4725-9E42-4C6F9B584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9352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478FCCD-C5E7-4725-9E42-4C6F9B584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3275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40DE58-FB47-4BBE-9ED4-788898A8A5A8}" type="slidenum">
              <a:rPr lang="en-US" smtClean="0"/>
              <a:t>25</a:t>
            </a:fld>
            <a:endParaRPr lang="en-US" dirty="0"/>
          </a:p>
        </p:txBody>
      </p:sp>
    </p:spTree>
    <p:extLst>
      <p:ext uri="{BB962C8B-B14F-4D97-AF65-F5344CB8AC3E}">
        <p14:creationId xmlns:p14="http://schemas.microsoft.com/office/powerpoint/2010/main" val="1286538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40DE58-FB47-4BBE-9ED4-788898A8A5A8}" type="slidenum">
              <a:rPr lang="en-US" smtClean="0"/>
              <a:t>3</a:t>
            </a:fld>
            <a:endParaRPr lang="en-US" dirty="0"/>
          </a:p>
        </p:txBody>
      </p:sp>
    </p:spTree>
    <p:extLst>
      <p:ext uri="{BB962C8B-B14F-4D97-AF65-F5344CB8AC3E}">
        <p14:creationId xmlns:p14="http://schemas.microsoft.com/office/powerpoint/2010/main" val="2754994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478FCCD-C5E7-4725-9E42-4C6F9B584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1363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478FCCD-C5E7-4725-9E42-4C6F9B584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3722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700,000 current retirees could be charged with an overpayment averaging roughly $8,000. In addition, their future monthly benefits could be reduced by $8,000, on average, over the next 10 years and additional amounts thereafter. (These are people whose Social Security benefits should be reduced under current law, but are not because the SSA does not know that they are receiving a public pension.)</a:t>
            </a:r>
          </a:p>
          <a:p>
            <a:r>
              <a:rPr lang="en-US" sz="1200" kern="1200" dirty="0">
                <a:solidFill>
                  <a:schemeClr val="tx1"/>
                </a:solidFill>
                <a:effectLst/>
                <a:latin typeface="+mn-lt"/>
                <a:ea typeface="+mn-ea"/>
                <a:cs typeface="+mn-cs"/>
              </a:rPr>
              <a:t>Recovery of overpayments could be waived if (1) the beneficiary was without fault in causing it and (2) the recovery would “defeat the purpose of Title II” (generally, this means that the beneficiary can’t afford to pay it back) or recovery would be “against equity and good conscience” (generally, this means that the overpaid person has changed his or her position for the worse or relinquished a </a:t>
            </a:r>
            <a:r>
              <a:rPr lang="en-US" sz="1200" kern="1200" dirty="0" err="1">
                <a:solidFill>
                  <a:schemeClr val="tx1"/>
                </a:solidFill>
                <a:effectLst/>
                <a:latin typeface="+mn-lt"/>
                <a:ea typeface="+mn-ea"/>
                <a:cs typeface="+mn-cs"/>
              </a:rPr>
              <a:t>valu</a:t>
            </a:r>
            <a:r>
              <a:rPr lang="en-US" baseline="0" dirty="0" err="1"/>
              <a:t>Benefits</a:t>
            </a:r>
            <a:r>
              <a:rPr lang="en-US" baseline="0" dirty="0"/>
              <a:t> would rise  </a:t>
            </a:r>
            <a:r>
              <a:rPr lang="en-US" dirty="0"/>
              <a:t>(84 percent)—on average, by $77 per month.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Benefits would fall for 250,000 (16 percent)—on average, by $13 per month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7.5 million would receive lower Social Security benefits than under current law—on average, $46 per month less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7.5 million would receive the same or slightly lower Social Security benefits than under current law—on average, $3 per month less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Of the 8 million people who are now exempt from the WEP with 30+ years of Social Security-covered earnings would become subject to it (75 percent in this category have 4 or fewer years of non-covered earnings) </a:t>
            </a: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7F28DE-0F0D-4913-ADCD-2061281572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83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Designed to give beneficiaries time to plan</a:t>
            </a:r>
          </a:p>
          <a:p>
            <a:pPr lvl="0"/>
            <a:r>
              <a:rPr lang="en-US" dirty="0"/>
              <a:t>Prior to 2025, the WEP would remain as is; </a:t>
            </a:r>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New proportional formula is the same as Public Service Fairness Formula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(both are indexed and include a COLA)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Requires SSA to include non-covered earnings on statements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Study to determine if data exchange between SSA and pension systems is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New proposed bill still creates winners and losers as some beneficiaries would indeed have lower earnings under the new system;</a:t>
            </a:r>
            <a:r>
              <a:rPr lang="en-US" baseline="0" dirty="0"/>
              <a:t> </a:t>
            </a:r>
            <a:r>
              <a:rPr lang="en-US" dirty="0"/>
              <a:t>full repeal of WEP would cost $40 billion and be paid for by expansion to everyone with non-covered earnings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0"/>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7F28DE-0F0D-4913-ADCD-2061281572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5820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Showed Social Security is fully affordable, now and in the future</a:t>
            </a:r>
          </a:p>
          <a:p>
            <a:endParaRPr lang="en-US" dirty="0"/>
          </a:p>
          <a:p>
            <a:endParaRPr lang="en-US" dirty="0"/>
          </a:p>
          <a:p>
            <a:r>
              <a:rPr lang="en-US" dirty="0"/>
              <a:t>Reveals that the question of whether to expand or cut Social Security is a matter of values</a:t>
            </a:r>
          </a:p>
          <a:p>
            <a:endParaRPr lang="en-US" dirty="0"/>
          </a:p>
          <a:p>
            <a:r>
              <a:rPr lang="en-US" dirty="0"/>
              <a:t>Social Security system has allowed generations of working Americans to earn critical wage insurance protections for themselves and their families, with incredible success</a:t>
            </a:r>
          </a:p>
          <a:p>
            <a:endParaRPr lang="en-US" dirty="0"/>
          </a:p>
          <a:p>
            <a:r>
              <a:rPr lang="en-US" dirty="0"/>
              <a:t>Social Security is conservatively managed (administrative expenses are less than one penny of every dollar spent) and prudently administered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Without a single penny of additional revenue, Social Security will have sufficient income and assets to pay all administrative costs and benefits for about 15 years, three-quarters of all benefits and all benefits and administrative costs thereafter</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7F28DE-0F0D-4913-ADCD-2061281572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635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Offices closed in Arlington, Virginia, Chicago, Illinois; Baltimore, Maryland,  and Milwaukee, Wisconsin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do not know if additional offices are scheduled for closure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baby boomers age and in-person visits to field offices have only increased, SSA should be opening</a:t>
            </a:r>
            <a:r>
              <a:rPr lang="en-US" baseline="0" dirty="0"/>
              <a:t> more offices rather than making it harder for Americans to access their hard-earned benefits.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7F28DE-0F0D-4913-ADCD-2061281572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352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is </a:t>
            </a:r>
            <a:r>
              <a:rPr lang="en-US" dirty="0"/>
              <a:t>three years earlier than last year’s projection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Medicare fund gets most of its revenue from Medicare taxes deducted from workers’ paychecks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7F28DE-0F0D-4913-ADCD-2061281572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13930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1BF4808-085E-534B-A244-DDBA42910320}" type="datetimeFigureOut">
              <a:rPr lang="en-US" smtClean="0"/>
              <a:t>6/27/2018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DF74B8-B5C2-1D4E-A4E7-BB0FD0C6D64E}" type="slidenum">
              <a:rPr lang="en-US" smtClean="0"/>
              <a:t>‹#›</a:t>
            </a:fld>
            <a:endParaRPr lang="en-US" dirty="0"/>
          </a:p>
        </p:txBody>
      </p:sp>
      <p:pic>
        <p:nvPicPr>
          <p:cNvPr id="7" name="Picture 6" descr="titl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1" cy="6858001"/>
          </a:xfrm>
          <a:prstGeom prst="rect">
            <a:avLst/>
          </a:prstGeom>
        </p:spPr>
      </p:pic>
    </p:spTree>
    <p:extLst>
      <p:ext uri="{BB962C8B-B14F-4D97-AF65-F5344CB8AC3E}">
        <p14:creationId xmlns:p14="http://schemas.microsoft.com/office/powerpoint/2010/main" val="4195372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BF4808-085E-534B-A244-DDBA42910320}" type="datetimeFigureOut">
              <a:rPr lang="en-US" smtClean="0"/>
              <a:t>6/27/2018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DF74B8-B5C2-1D4E-A4E7-BB0FD0C6D64E}" type="slidenum">
              <a:rPr lang="en-US" smtClean="0"/>
              <a:t>‹#›</a:t>
            </a:fld>
            <a:endParaRPr lang="en-US" dirty="0"/>
          </a:p>
        </p:txBody>
      </p:sp>
    </p:spTree>
    <p:extLst>
      <p:ext uri="{BB962C8B-B14F-4D97-AF65-F5344CB8AC3E}">
        <p14:creationId xmlns:p14="http://schemas.microsoft.com/office/powerpoint/2010/main" val="3864252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BF4808-085E-534B-A244-DDBA42910320}" type="datetimeFigureOut">
              <a:rPr lang="en-US" smtClean="0"/>
              <a:t>6/27/2018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DF74B8-B5C2-1D4E-A4E7-BB0FD0C6D64E}" type="slidenum">
              <a:rPr lang="en-US" smtClean="0"/>
              <a:t>‹#›</a:t>
            </a:fld>
            <a:endParaRPr lang="en-US" dirty="0"/>
          </a:p>
        </p:txBody>
      </p:sp>
    </p:spTree>
    <p:extLst>
      <p:ext uri="{BB962C8B-B14F-4D97-AF65-F5344CB8AC3E}">
        <p14:creationId xmlns:p14="http://schemas.microsoft.com/office/powerpoint/2010/main" val="2407042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ESP Program Cover_wRibbon for PPT_Final.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272299" cy="695422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BF4808-085E-534B-A244-DDBA42910320}" type="datetimeFigureOut">
              <a:rPr lang="en-US" smtClean="0"/>
              <a:t>6/27/2018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DF74B8-B5C2-1D4E-A4E7-BB0FD0C6D64E}" type="slidenum">
              <a:rPr lang="en-US" smtClean="0"/>
              <a:t>‹#›</a:t>
            </a:fld>
            <a:endParaRPr lang="en-US" dirty="0"/>
          </a:p>
        </p:txBody>
      </p:sp>
    </p:spTree>
    <p:extLst>
      <p:ext uri="{BB962C8B-B14F-4D97-AF65-F5344CB8AC3E}">
        <p14:creationId xmlns:p14="http://schemas.microsoft.com/office/powerpoint/2010/main" val="385515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BF4808-085E-534B-A244-DDBA42910320}" type="datetimeFigureOut">
              <a:rPr lang="en-US" smtClean="0"/>
              <a:t>6/27/2018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DF74B8-B5C2-1D4E-A4E7-BB0FD0C6D64E}" type="slidenum">
              <a:rPr lang="en-US" smtClean="0"/>
              <a:t>‹#›</a:t>
            </a:fld>
            <a:endParaRPr lang="en-US" dirty="0"/>
          </a:p>
        </p:txBody>
      </p:sp>
    </p:spTree>
    <p:extLst>
      <p:ext uri="{BB962C8B-B14F-4D97-AF65-F5344CB8AC3E}">
        <p14:creationId xmlns:p14="http://schemas.microsoft.com/office/powerpoint/2010/main" val="351291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BF4808-085E-534B-A244-DDBA42910320}" type="datetimeFigureOut">
              <a:rPr lang="en-US" smtClean="0"/>
              <a:t>6/27/2018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DF74B8-B5C2-1D4E-A4E7-BB0FD0C6D64E}" type="slidenum">
              <a:rPr lang="en-US" smtClean="0"/>
              <a:t>‹#›</a:t>
            </a:fld>
            <a:endParaRPr lang="en-US" dirty="0"/>
          </a:p>
        </p:txBody>
      </p:sp>
    </p:spTree>
    <p:extLst>
      <p:ext uri="{BB962C8B-B14F-4D97-AF65-F5344CB8AC3E}">
        <p14:creationId xmlns:p14="http://schemas.microsoft.com/office/powerpoint/2010/main" val="3478860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BF4808-085E-534B-A244-DDBA42910320}" type="datetimeFigureOut">
              <a:rPr lang="en-US" smtClean="0"/>
              <a:t>6/27/2018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DF74B8-B5C2-1D4E-A4E7-BB0FD0C6D64E}" type="slidenum">
              <a:rPr lang="en-US" smtClean="0"/>
              <a:t>‹#›</a:t>
            </a:fld>
            <a:endParaRPr lang="en-US" dirty="0"/>
          </a:p>
        </p:txBody>
      </p:sp>
    </p:spTree>
    <p:extLst>
      <p:ext uri="{BB962C8B-B14F-4D97-AF65-F5344CB8AC3E}">
        <p14:creationId xmlns:p14="http://schemas.microsoft.com/office/powerpoint/2010/main" val="3634833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BF4808-085E-534B-A244-DDBA42910320}" type="datetimeFigureOut">
              <a:rPr lang="en-US" smtClean="0"/>
              <a:t>6/27/2018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DF74B8-B5C2-1D4E-A4E7-BB0FD0C6D64E}" type="slidenum">
              <a:rPr lang="en-US" smtClean="0"/>
              <a:t>‹#›</a:t>
            </a:fld>
            <a:endParaRPr lang="en-US" dirty="0"/>
          </a:p>
        </p:txBody>
      </p:sp>
    </p:spTree>
    <p:extLst>
      <p:ext uri="{BB962C8B-B14F-4D97-AF65-F5344CB8AC3E}">
        <p14:creationId xmlns:p14="http://schemas.microsoft.com/office/powerpoint/2010/main" val="2755981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BF4808-085E-534B-A244-DDBA42910320}" type="datetimeFigureOut">
              <a:rPr lang="en-US" smtClean="0"/>
              <a:t>6/27/2018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DF74B8-B5C2-1D4E-A4E7-BB0FD0C6D64E}" type="slidenum">
              <a:rPr lang="en-US" smtClean="0"/>
              <a:t>‹#›</a:t>
            </a:fld>
            <a:endParaRPr lang="en-US" dirty="0"/>
          </a:p>
        </p:txBody>
      </p:sp>
    </p:spTree>
    <p:extLst>
      <p:ext uri="{BB962C8B-B14F-4D97-AF65-F5344CB8AC3E}">
        <p14:creationId xmlns:p14="http://schemas.microsoft.com/office/powerpoint/2010/main" val="1833499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BF4808-085E-534B-A244-DDBA42910320}" type="datetimeFigureOut">
              <a:rPr lang="en-US" smtClean="0"/>
              <a:t>6/27/2018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DF74B8-B5C2-1D4E-A4E7-BB0FD0C6D64E}" type="slidenum">
              <a:rPr lang="en-US" smtClean="0"/>
              <a:t>‹#›</a:t>
            </a:fld>
            <a:endParaRPr lang="en-US" dirty="0"/>
          </a:p>
        </p:txBody>
      </p:sp>
    </p:spTree>
    <p:extLst>
      <p:ext uri="{BB962C8B-B14F-4D97-AF65-F5344CB8AC3E}">
        <p14:creationId xmlns:p14="http://schemas.microsoft.com/office/powerpoint/2010/main" val="2603886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BF4808-085E-534B-A244-DDBA42910320}" type="datetimeFigureOut">
              <a:rPr lang="en-US" smtClean="0"/>
              <a:t>6/27/2018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DF74B8-B5C2-1D4E-A4E7-BB0FD0C6D64E}" type="slidenum">
              <a:rPr lang="en-US" smtClean="0"/>
              <a:t>‹#›</a:t>
            </a:fld>
            <a:endParaRPr lang="en-US" dirty="0"/>
          </a:p>
        </p:txBody>
      </p:sp>
    </p:spTree>
    <p:extLst>
      <p:ext uri="{BB962C8B-B14F-4D97-AF65-F5344CB8AC3E}">
        <p14:creationId xmlns:p14="http://schemas.microsoft.com/office/powerpoint/2010/main" val="1982716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BF4808-085E-534B-A244-DDBA42910320}" type="datetimeFigureOut">
              <a:rPr lang="en-US" smtClean="0"/>
              <a:t>6/27/2018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DF74B8-B5C2-1D4E-A4E7-BB0FD0C6D64E}" type="slidenum">
              <a:rPr lang="en-US" smtClean="0"/>
              <a:t>‹#›</a:t>
            </a:fld>
            <a:endParaRPr lang="en-US" dirty="0"/>
          </a:p>
        </p:txBody>
      </p:sp>
    </p:spTree>
    <p:extLst>
      <p:ext uri="{BB962C8B-B14F-4D97-AF65-F5344CB8AC3E}">
        <p14:creationId xmlns:p14="http://schemas.microsoft.com/office/powerpoint/2010/main" val="1386562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7.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protectourschool.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5386" y="3268707"/>
            <a:ext cx="7360672" cy="1470025"/>
          </a:xfrm>
        </p:spPr>
        <p:txBody>
          <a:bodyPr>
            <a:normAutofit/>
          </a:bodyPr>
          <a:lstStyle/>
          <a:p>
            <a:r>
              <a:rPr lang="en-US" b="1" dirty="0"/>
              <a:t>Retirement Security in Uncertain Times</a:t>
            </a:r>
          </a:p>
        </p:txBody>
      </p:sp>
      <p:sp>
        <p:nvSpPr>
          <p:cNvPr id="3" name="Subtitle 2"/>
          <p:cNvSpPr>
            <a:spLocks noGrp="1"/>
          </p:cNvSpPr>
          <p:nvPr>
            <p:ph type="subTitle" idx="1"/>
          </p:nvPr>
        </p:nvSpPr>
        <p:spPr>
          <a:xfrm>
            <a:off x="3155497" y="4933009"/>
            <a:ext cx="5874203" cy="2155075"/>
          </a:xfrm>
        </p:spPr>
        <p:txBody>
          <a:bodyPr>
            <a:normAutofit/>
          </a:bodyPr>
          <a:lstStyle/>
          <a:p>
            <a:r>
              <a:rPr lang="en-US" dirty="0">
                <a:latin typeface="Bell MT" panose="02020503060305020303" pitchFamily="18" charset="0"/>
              </a:rPr>
              <a:t>Mary Kusler, Senior Director </a:t>
            </a:r>
          </a:p>
          <a:p>
            <a:r>
              <a:rPr lang="en-US" dirty="0">
                <a:latin typeface="Bell MT" panose="02020503060305020303" pitchFamily="18" charset="0"/>
              </a:rPr>
              <a:t>Center for Advocacy, NEA</a:t>
            </a:r>
          </a:p>
        </p:txBody>
      </p:sp>
      <p:pic>
        <p:nvPicPr>
          <p:cNvPr id="4" name="Picture 3">
            <a:extLst>
              <a:ext uri="{FF2B5EF4-FFF2-40B4-BE49-F238E27FC236}">
                <a16:creationId xmlns:a16="http://schemas.microsoft.com/office/drawing/2014/main" id="{DDB720B1-3C47-4C33-B439-77F814003CF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50570" y="252688"/>
            <a:ext cx="3938303" cy="28217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2675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155" y="203363"/>
            <a:ext cx="6953557" cy="1143000"/>
          </a:xfrm>
        </p:spPr>
        <p:txBody>
          <a:bodyPr/>
          <a:lstStyle/>
          <a:p>
            <a:pPr algn="l"/>
            <a:r>
              <a:rPr lang="en-US" b="1" dirty="0"/>
              <a:t>Health care under Trump</a:t>
            </a:r>
          </a:p>
        </p:txBody>
      </p:sp>
      <p:sp>
        <p:nvSpPr>
          <p:cNvPr id="12" name="Rectangle 14"/>
          <p:cNvSpPr>
            <a:spLocks noChangeArrowheads="1"/>
          </p:cNvSpPr>
          <p:nvPr/>
        </p:nvSpPr>
        <p:spPr bwMode="auto">
          <a:xfrm>
            <a:off x="545155" y="1128623"/>
            <a:ext cx="7994160" cy="369332"/>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800" b="1" dirty="0">
                <a:latin typeface="+mj-lt"/>
                <a:cs typeface="Georgia"/>
              </a:rPr>
              <a:t>Federal Medicaid policy</a:t>
            </a:r>
          </a:p>
        </p:txBody>
      </p:sp>
      <p:sp>
        <p:nvSpPr>
          <p:cNvPr id="4" name="TextBox 3"/>
          <p:cNvSpPr txBox="1"/>
          <p:nvPr/>
        </p:nvSpPr>
        <p:spPr>
          <a:xfrm>
            <a:off x="1589313" y="4851177"/>
            <a:ext cx="7059386" cy="1431161"/>
          </a:xfrm>
          <a:prstGeom prst="rect">
            <a:avLst/>
          </a:prstGeom>
          <a:noFill/>
        </p:spPr>
        <p:txBody>
          <a:bodyPr wrap="square" rtlCol="0">
            <a:spAutoFit/>
          </a:bodyPr>
          <a:lstStyle/>
          <a:p>
            <a:r>
              <a:rPr lang="en-US" b="1" dirty="0">
                <a:solidFill>
                  <a:schemeClr val="tx2"/>
                </a:solidFill>
                <a:latin typeface="+mj-lt"/>
              </a:rPr>
              <a:t>Executive order</a:t>
            </a:r>
          </a:p>
          <a:p>
            <a:pPr>
              <a:spcAft>
                <a:spcPts val="600"/>
              </a:spcAft>
            </a:pPr>
            <a:r>
              <a:rPr lang="en-US" sz="1600" i="1" dirty="0">
                <a:latin typeface="+mj-lt"/>
              </a:rPr>
              <a:t>April 10, 2018</a:t>
            </a:r>
          </a:p>
          <a:p>
            <a:pPr>
              <a:spcAft>
                <a:spcPts val="300"/>
              </a:spcAft>
            </a:pPr>
            <a:r>
              <a:rPr lang="en-US" sz="1600" dirty="0">
                <a:latin typeface="+mj-lt"/>
              </a:rPr>
              <a:t>President Trump signed an executive order calling on several federal agencies, including HHS, to reexamine public assistance programs that do not currently require work for the receipt of benefits or services</a:t>
            </a:r>
          </a:p>
        </p:txBody>
      </p:sp>
      <p:sp>
        <p:nvSpPr>
          <p:cNvPr id="5" name="TextBox 4"/>
          <p:cNvSpPr txBox="1"/>
          <p:nvPr/>
        </p:nvSpPr>
        <p:spPr>
          <a:xfrm>
            <a:off x="1604727" y="3276139"/>
            <a:ext cx="7446508" cy="1431161"/>
          </a:xfrm>
          <a:prstGeom prst="rect">
            <a:avLst/>
          </a:prstGeom>
          <a:noFill/>
        </p:spPr>
        <p:txBody>
          <a:bodyPr wrap="square" rtlCol="0">
            <a:spAutoFit/>
          </a:bodyPr>
          <a:lstStyle/>
          <a:p>
            <a:r>
              <a:rPr lang="en-US" b="1" dirty="0">
                <a:solidFill>
                  <a:schemeClr val="tx2"/>
                </a:solidFill>
                <a:latin typeface="+mj-lt"/>
              </a:rPr>
              <a:t>CHIP funding extension</a:t>
            </a:r>
          </a:p>
          <a:p>
            <a:pPr>
              <a:spcAft>
                <a:spcPts val="600"/>
              </a:spcAft>
            </a:pPr>
            <a:r>
              <a:rPr lang="en-US" sz="1600" i="1" dirty="0">
                <a:latin typeface="+mj-lt"/>
              </a:rPr>
              <a:t>January &amp; February 2018</a:t>
            </a:r>
          </a:p>
          <a:p>
            <a:pPr>
              <a:spcAft>
                <a:spcPts val="300"/>
              </a:spcAft>
            </a:pPr>
            <a:r>
              <a:rPr lang="en-US" sz="1600" dirty="0">
                <a:latin typeface="+mj-lt"/>
              </a:rPr>
              <a:t>Funding for CHIP expired on September 30, 2017, but was reauthorized for six years in January 2018. Three weeks later, it was authorized for an additional four years, through </a:t>
            </a:r>
            <a:br>
              <a:rPr lang="en-US" sz="1600" dirty="0">
                <a:latin typeface="+mj-lt"/>
              </a:rPr>
            </a:br>
            <a:r>
              <a:rPr lang="en-US" sz="1600" dirty="0">
                <a:latin typeface="+mj-lt"/>
              </a:rPr>
              <a:t>FY 2027</a:t>
            </a:r>
          </a:p>
        </p:txBody>
      </p:sp>
      <p:sp>
        <p:nvSpPr>
          <p:cNvPr id="6" name="TextBox 5"/>
          <p:cNvSpPr txBox="1"/>
          <p:nvPr/>
        </p:nvSpPr>
        <p:spPr>
          <a:xfrm>
            <a:off x="1604728" y="1546720"/>
            <a:ext cx="7059385" cy="1677382"/>
          </a:xfrm>
          <a:prstGeom prst="rect">
            <a:avLst/>
          </a:prstGeom>
          <a:noFill/>
        </p:spPr>
        <p:txBody>
          <a:bodyPr wrap="square" rtlCol="0">
            <a:spAutoFit/>
          </a:bodyPr>
          <a:lstStyle/>
          <a:p>
            <a:pPr>
              <a:spcAft>
                <a:spcPts val="600"/>
              </a:spcAft>
            </a:pPr>
            <a:r>
              <a:rPr lang="en-US" b="1" dirty="0">
                <a:solidFill>
                  <a:schemeClr val="tx2"/>
                </a:solidFill>
                <a:latin typeface="+mj-lt"/>
              </a:rPr>
              <a:t>Eligibility requirements for adults and children vary by state</a:t>
            </a:r>
          </a:p>
          <a:p>
            <a:pPr marL="171450" indent="-171450">
              <a:buFont typeface="Arial" panose="020B0604020202020204" pitchFamily="34" charset="0"/>
              <a:buChar char="•"/>
            </a:pPr>
            <a:r>
              <a:rPr lang="en-US" sz="1600" dirty="0">
                <a:latin typeface="+mj-lt"/>
              </a:rPr>
              <a:t>Under Section 1115 of the Social Security Act, states may apply for Medicaid waivers</a:t>
            </a:r>
          </a:p>
          <a:p>
            <a:pPr marL="171450" indent="-171450">
              <a:buFont typeface="Arial" panose="020B0604020202020204" pitchFamily="34" charset="0"/>
              <a:buChar char="•"/>
            </a:pPr>
            <a:r>
              <a:rPr lang="en-US" sz="1600" dirty="0">
                <a:latin typeface="+mj-lt"/>
              </a:rPr>
              <a:t>These waivers allow states to implement changes to their Medicaid programs, so long as they can show that the changes will reduce costs, be budget neutral or improve quality of care</a:t>
            </a:r>
          </a:p>
        </p:txBody>
      </p:sp>
      <p:pic>
        <p:nvPicPr>
          <p:cNvPr id="7" name="Picture 2" descr="https://d30y9cdsu7xlg0.cloudfront.net/png/1034557-200.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800375" y="2116369"/>
            <a:ext cx="744924" cy="74492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953345" y="3539272"/>
            <a:ext cx="521474" cy="466672"/>
            <a:chOff x="155575" y="-914400"/>
            <a:chExt cx="1905000" cy="1905000"/>
          </a:xfrm>
        </p:grpSpPr>
        <p:pic>
          <p:nvPicPr>
            <p:cNvPr id="9" name="Picture 4" descr="https://d30y9cdsu7xlg0.cloudfront.net/png/1094898-200.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55575" y="-9144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s://d30y9cdsu7xlg0.cloudfront.net/png/952620-200.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630142" y="-436390"/>
              <a:ext cx="955865" cy="955865"/>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descr="https://d30y9cdsu7xlg0.cloudfront.net/png/1102559-200.pn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870857" y="4962796"/>
            <a:ext cx="603961" cy="603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817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367" y="499588"/>
            <a:ext cx="6953557" cy="1143000"/>
          </a:xfrm>
        </p:spPr>
        <p:txBody>
          <a:bodyPr/>
          <a:lstStyle/>
          <a:p>
            <a:pPr algn="l"/>
            <a:r>
              <a:rPr lang="en-US" b="1" dirty="0"/>
              <a:t>Health care under Trump</a:t>
            </a:r>
          </a:p>
        </p:txBody>
      </p:sp>
      <p:graphicFrame>
        <p:nvGraphicFramePr>
          <p:cNvPr id="4" name="Chart 3"/>
          <p:cNvGraphicFramePr/>
          <p:nvPr>
            <p:extLst/>
          </p:nvPr>
        </p:nvGraphicFramePr>
        <p:xfrm>
          <a:off x="658366" y="2112141"/>
          <a:ext cx="4076919" cy="4397211"/>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14"/>
          <p:cNvSpPr>
            <a:spLocks noChangeArrowheads="1"/>
          </p:cNvSpPr>
          <p:nvPr/>
        </p:nvSpPr>
        <p:spPr bwMode="auto">
          <a:xfrm>
            <a:off x="710068" y="1664806"/>
            <a:ext cx="3973514" cy="523220"/>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marL="0" marR="0" lvl="0" indent="0" algn="l" defTabSz="811213"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mj-lt"/>
                <a:cs typeface="Georgia"/>
              </a:rPr>
              <a:t>Federal Medicare spending by category</a:t>
            </a:r>
          </a:p>
          <a:p>
            <a:pPr marL="0" marR="0" lvl="0" indent="0" algn="l" defTabSz="811213" rtl="0" eaLnBrk="1" fontAlgn="auto" latinLnBrk="0" hangingPunct="1">
              <a:lnSpc>
                <a:spcPct val="100000"/>
              </a:lnSpc>
              <a:spcBef>
                <a:spcPct val="0"/>
              </a:spcBef>
              <a:spcAft>
                <a:spcPts val="0"/>
              </a:spcAft>
              <a:buClrTx/>
              <a:buSzTx/>
              <a:buFontTx/>
              <a:buNone/>
              <a:tabLst/>
              <a:defRPr/>
            </a:pPr>
            <a:r>
              <a:rPr lang="en-US" altLang="en-US" sz="1400" i="1" dirty="0">
                <a:solidFill>
                  <a:prstClr val="black"/>
                </a:solidFill>
                <a:latin typeface="+mj-lt"/>
                <a:cs typeface="Georgia"/>
              </a:rPr>
              <a:t>2006 to 2015</a:t>
            </a:r>
            <a:endParaRPr kumimoji="0" lang="en-US" altLang="en-US" sz="1400" i="1" u="none" strike="noStrike" kern="1200" cap="none" spc="0" normalizeH="0" baseline="0" noProof="0" dirty="0">
              <a:ln>
                <a:noFill/>
              </a:ln>
              <a:solidFill>
                <a:prstClr val="black"/>
              </a:solidFill>
              <a:effectLst/>
              <a:uLnTx/>
              <a:uFillTx/>
              <a:latin typeface="+mj-lt"/>
              <a:cs typeface="Georgia"/>
            </a:endParaRPr>
          </a:p>
        </p:txBody>
      </p:sp>
      <p:sp>
        <p:nvSpPr>
          <p:cNvPr id="6" name="TextBox 5"/>
          <p:cNvSpPr txBox="1"/>
          <p:nvPr/>
        </p:nvSpPr>
        <p:spPr>
          <a:xfrm>
            <a:off x="1201025" y="3308462"/>
            <a:ext cx="569343" cy="369332"/>
          </a:xfrm>
          <a:prstGeom prst="rect">
            <a:avLst/>
          </a:prstGeom>
          <a:noFill/>
        </p:spPr>
        <p:txBody>
          <a:bodyPr wrap="square" rtlCol="0">
            <a:spAutoFit/>
          </a:bodyPr>
          <a:lstStyle/>
          <a:p>
            <a:pPr algn="ctr"/>
            <a:r>
              <a:rPr lang="en-US" sz="900" dirty="0"/>
              <a:t>$402 billion</a:t>
            </a:r>
          </a:p>
        </p:txBody>
      </p:sp>
      <p:sp>
        <p:nvSpPr>
          <p:cNvPr id="7" name="TextBox 6"/>
          <p:cNvSpPr txBox="1"/>
          <p:nvPr/>
        </p:nvSpPr>
        <p:spPr>
          <a:xfrm>
            <a:off x="3078802" y="2329383"/>
            <a:ext cx="569343" cy="369332"/>
          </a:xfrm>
          <a:prstGeom prst="rect">
            <a:avLst/>
          </a:prstGeom>
          <a:noFill/>
        </p:spPr>
        <p:txBody>
          <a:bodyPr wrap="square" rtlCol="0">
            <a:spAutoFit/>
          </a:bodyPr>
          <a:lstStyle/>
          <a:p>
            <a:pPr algn="ctr"/>
            <a:r>
              <a:rPr lang="en-US" sz="900" dirty="0"/>
              <a:t>$638 billion</a:t>
            </a:r>
          </a:p>
        </p:txBody>
      </p:sp>
      <p:sp>
        <p:nvSpPr>
          <p:cNvPr id="8" name="TextBox 7"/>
          <p:cNvSpPr txBox="1"/>
          <p:nvPr/>
        </p:nvSpPr>
        <p:spPr>
          <a:xfrm>
            <a:off x="1201027" y="5081855"/>
            <a:ext cx="569343" cy="230832"/>
          </a:xfrm>
          <a:prstGeom prst="rect">
            <a:avLst/>
          </a:prstGeom>
          <a:noFill/>
        </p:spPr>
        <p:txBody>
          <a:bodyPr wrap="square" rtlCol="0">
            <a:spAutoFit/>
          </a:bodyPr>
          <a:lstStyle/>
          <a:p>
            <a:pPr algn="ctr"/>
            <a:r>
              <a:rPr lang="en-US" sz="900" dirty="0">
                <a:solidFill>
                  <a:schemeClr val="bg1"/>
                </a:solidFill>
              </a:rPr>
              <a:t>16%</a:t>
            </a:r>
          </a:p>
        </p:txBody>
      </p:sp>
      <p:sp>
        <p:nvSpPr>
          <p:cNvPr id="9" name="TextBox 8"/>
          <p:cNvSpPr txBox="1"/>
          <p:nvPr/>
        </p:nvSpPr>
        <p:spPr>
          <a:xfrm>
            <a:off x="1201027" y="4649736"/>
            <a:ext cx="569343" cy="230832"/>
          </a:xfrm>
          <a:prstGeom prst="rect">
            <a:avLst/>
          </a:prstGeom>
          <a:noFill/>
        </p:spPr>
        <p:txBody>
          <a:bodyPr wrap="square" rtlCol="0">
            <a:spAutoFit/>
          </a:bodyPr>
          <a:lstStyle/>
          <a:p>
            <a:pPr algn="ctr"/>
            <a:r>
              <a:rPr lang="en-US" sz="900" dirty="0">
                <a:solidFill>
                  <a:schemeClr val="bg1"/>
                </a:solidFill>
              </a:rPr>
              <a:t>31%</a:t>
            </a:r>
          </a:p>
        </p:txBody>
      </p:sp>
      <p:sp>
        <p:nvSpPr>
          <p:cNvPr id="10" name="TextBox 9"/>
          <p:cNvSpPr txBox="1"/>
          <p:nvPr/>
        </p:nvSpPr>
        <p:spPr>
          <a:xfrm>
            <a:off x="1201026" y="4283501"/>
            <a:ext cx="569343" cy="230832"/>
          </a:xfrm>
          <a:prstGeom prst="rect">
            <a:avLst/>
          </a:prstGeom>
          <a:noFill/>
        </p:spPr>
        <p:txBody>
          <a:bodyPr wrap="square" rtlCol="0">
            <a:spAutoFit/>
          </a:bodyPr>
          <a:lstStyle/>
          <a:p>
            <a:pPr algn="ctr"/>
            <a:r>
              <a:rPr lang="en-US" sz="900" dirty="0"/>
              <a:t>11%</a:t>
            </a:r>
          </a:p>
        </p:txBody>
      </p:sp>
      <p:sp>
        <p:nvSpPr>
          <p:cNvPr id="11" name="TextBox 10"/>
          <p:cNvSpPr txBox="1"/>
          <p:nvPr/>
        </p:nvSpPr>
        <p:spPr>
          <a:xfrm>
            <a:off x="1201026" y="4010927"/>
            <a:ext cx="569343" cy="230832"/>
          </a:xfrm>
          <a:prstGeom prst="rect">
            <a:avLst/>
          </a:prstGeom>
          <a:noFill/>
        </p:spPr>
        <p:txBody>
          <a:bodyPr wrap="square" rtlCol="0">
            <a:spAutoFit/>
          </a:bodyPr>
          <a:lstStyle/>
          <a:p>
            <a:pPr algn="ctr"/>
            <a:r>
              <a:rPr lang="en-US" sz="900" dirty="0"/>
              <a:t>15%</a:t>
            </a:r>
          </a:p>
        </p:txBody>
      </p:sp>
      <p:sp>
        <p:nvSpPr>
          <p:cNvPr id="13" name="TextBox 12"/>
          <p:cNvSpPr txBox="1"/>
          <p:nvPr/>
        </p:nvSpPr>
        <p:spPr>
          <a:xfrm>
            <a:off x="1201026" y="3848763"/>
            <a:ext cx="569343" cy="230832"/>
          </a:xfrm>
          <a:prstGeom prst="rect">
            <a:avLst/>
          </a:prstGeom>
          <a:noFill/>
        </p:spPr>
        <p:txBody>
          <a:bodyPr wrap="square" rtlCol="0">
            <a:spAutoFit/>
          </a:bodyPr>
          <a:lstStyle/>
          <a:p>
            <a:pPr algn="ctr"/>
            <a:r>
              <a:rPr lang="en-US" sz="900" dirty="0"/>
              <a:t>5%</a:t>
            </a:r>
          </a:p>
        </p:txBody>
      </p:sp>
      <p:sp>
        <p:nvSpPr>
          <p:cNvPr id="14" name="TextBox 13"/>
          <p:cNvSpPr txBox="1"/>
          <p:nvPr/>
        </p:nvSpPr>
        <p:spPr>
          <a:xfrm>
            <a:off x="1201026" y="3633419"/>
            <a:ext cx="569343" cy="230832"/>
          </a:xfrm>
          <a:prstGeom prst="rect">
            <a:avLst/>
          </a:prstGeom>
          <a:noFill/>
        </p:spPr>
        <p:txBody>
          <a:bodyPr wrap="square" rtlCol="0">
            <a:spAutoFit/>
          </a:bodyPr>
          <a:lstStyle/>
          <a:p>
            <a:pPr algn="ctr"/>
            <a:r>
              <a:rPr lang="en-US" sz="900" dirty="0"/>
              <a:t>17%</a:t>
            </a:r>
          </a:p>
        </p:txBody>
      </p:sp>
      <p:sp>
        <p:nvSpPr>
          <p:cNvPr id="15" name="TextBox 14"/>
          <p:cNvSpPr txBox="1"/>
          <p:nvPr/>
        </p:nvSpPr>
        <p:spPr>
          <a:xfrm>
            <a:off x="3613641" y="4947492"/>
            <a:ext cx="569343" cy="230832"/>
          </a:xfrm>
          <a:prstGeom prst="rect">
            <a:avLst/>
          </a:prstGeom>
          <a:noFill/>
        </p:spPr>
        <p:txBody>
          <a:bodyPr wrap="square" rtlCol="0">
            <a:spAutoFit/>
          </a:bodyPr>
          <a:lstStyle/>
          <a:p>
            <a:pPr algn="ctr"/>
            <a:r>
              <a:rPr lang="en-US" sz="900" dirty="0">
                <a:solidFill>
                  <a:schemeClr val="bg1"/>
                </a:solidFill>
              </a:rPr>
              <a:t>27%</a:t>
            </a:r>
          </a:p>
        </p:txBody>
      </p:sp>
      <p:sp>
        <p:nvSpPr>
          <p:cNvPr id="16" name="TextBox 15"/>
          <p:cNvSpPr txBox="1"/>
          <p:nvPr/>
        </p:nvSpPr>
        <p:spPr>
          <a:xfrm>
            <a:off x="3613641" y="4237618"/>
            <a:ext cx="569343" cy="230832"/>
          </a:xfrm>
          <a:prstGeom prst="rect">
            <a:avLst/>
          </a:prstGeom>
          <a:noFill/>
        </p:spPr>
        <p:txBody>
          <a:bodyPr wrap="square" rtlCol="0">
            <a:spAutoFit/>
          </a:bodyPr>
          <a:lstStyle/>
          <a:p>
            <a:pPr algn="ctr"/>
            <a:r>
              <a:rPr lang="en-US" sz="900" dirty="0">
                <a:solidFill>
                  <a:srgbClr val="C00000"/>
                </a:solidFill>
              </a:rPr>
              <a:t>22%</a:t>
            </a:r>
          </a:p>
        </p:txBody>
      </p:sp>
      <p:sp>
        <p:nvSpPr>
          <p:cNvPr id="17" name="TextBox 16"/>
          <p:cNvSpPr txBox="1"/>
          <p:nvPr/>
        </p:nvSpPr>
        <p:spPr>
          <a:xfrm>
            <a:off x="3613641" y="3702313"/>
            <a:ext cx="569343" cy="230832"/>
          </a:xfrm>
          <a:prstGeom prst="rect">
            <a:avLst/>
          </a:prstGeom>
          <a:noFill/>
        </p:spPr>
        <p:txBody>
          <a:bodyPr wrap="square" rtlCol="0">
            <a:spAutoFit/>
          </a:bodyPr>
          <a:lstStyle/>
          <a:p>
            <a:pPr algn="ctr"/>
            <a:r>
              <a:rPr lang="en-US" sz="900" dirty="0">
                <a:solidFill>
                  <a:srgbClr val="47654E"/>
                </a:solidFill>
              </a:rPr>
              <a:t>14%</a:t>
            </a:r>
          </a:p>
        </p:txBody>
      </p:sp>
      <p:sp>
        <p:nvSpPr>
          <p:cNvPr id="18" name="TextBox 17"/>
          <p:cNvSpPr txBox="1"/>
          <p:nvPr/>
        </p:nvSpPr>
        <p:spPr>
          <a:xfrm>
            <a:off x="3613641" y="3063061"/>
            <a:ext cx="569343" cy="230832"/>
          </a:xfrm>
          <a:prstGeom prst="rect">
            <a:avLst/>
          </a:prstGeom>
          <a:noFill/>
        </p:spPr>
        <p:txBody>
          <a:bodyPr wrap="square" rtlCol="0">
            <a:spAutoFit/>
          </a:bodyPr>
          <a:lstStyle/>
          <a:p>
            <a:pPr algn="ctr"/>
            <a:r>
              <a:rPr lang="en-US" sz="900" dirty="0">
                <a:solidFill>
                  <a:srgbClr val="47654E"/>
                </a:solidFill>
              </a:rPr>
              <a:t>7%</a:t>
            </a:r>
          </a:p>
        </p:txBody>
      </p:sp>
      <p:sp>
        <p:nvSpPr>
          <p:cNvPr id="19" name="TextBox 18"/>
          <p:cNvSpPr txBox="1"/>
          <p:nvPr/>
        </p:nvSpPr>
        <p:spPr>
          <a:xfrm>
            <a:off x="3613640" y="2756100"/>
            <a:ext cx="569343" cy="230832"/>
          </a:xfrm>
          <a:prstGeom prst="rect">
            <a:avLst/>
          </a:prstGeom>
          <a:noFill/>
        </p:spPr>
        <p:txBody>
          <a:bodyPr wrap="square" rtlCol="0">
            <a:spAutoFit/>
          </a:bodyPr>
          <a:lstStyle/>
          <a:p>
            <a:pPr algn="ctr"/>
            <a:r>
              <a:rPr lang="en-US" sz="900" dirty="0">
                <a:solidFill>
                  <a:srgbClr val="C00000"/>
                </a:solidFill>
              </a:rPr>
              <a:t>14%</a:t>
            </a:r>
          </a:p>
        </p:txBody>
      </p:sp>
      <p:sp>
        <p:nvSpPr>
          <p:cNvPr id="20" name="TextBox 19"/>
          <p:cNvSpPr txBox="1"/>
          <p:nvPr/>
        </p:nvSpPr>
        <p:spPr>
          <a:xfrm>
            <a:off x="3613640" y="3362320"/>
            <a:ext cx="569343" cy="230832"/>
          </a:xfrm>
          <a:prstGeom prst="rect">
            <a:avLst/>
          </a:prstGeom>
          <a:noFill/>
        </p:spPr>
        <p:txBody>
          <a:bodyPr wrap="square" rtlCol="0">
            <a:spAutoFit/>
          </a:bodyPr>
          <a:lstStyle/>
          <a:p>
            <a:pPr algn="ctr"/>
            <a:r>
              <a:rPr lang="en-US" sz="900" dirty="0">
                <a:solidFill>
                  <a:srgbClr val="C00000"/>
                </a:solidFill>
              </a:rPr>
              <a:t>11%</a:t>
            </a:r>
          </a:p>
        </p:txBody>
      </p:sp>
      <p:sp>
        <p:nvSpPr>
          <p:cNvPr id="22" name="TextBox 21"/>
          <p:cNvSpPr txBox="1"/>
          <p:nvPr/>
        </p:nvSpPr>
        <p:spPr>
          <a:xfrm>
            <a:off x="4735284" y="1642588"/>
            <a:ext cx="3868785" cy="4601260"/>
          </a:xfrm>
          <a:prstGeom prst="rect">
            <a:avLst/>
          </a:prstGeom>
          <a:noFill/>
        </p:spPr>
        <p:txBody>
          <a:bodyPr wrap="square" rtlCol="0">
            <a:spAutoFit/>
          </a:bodyPr>
          <a:lstStyle/>
          <a:p>
            <a:pPr>
              <a:spcAft>
                <a:spcPts val="600"/>
              </a:spcAft>
            </a:pPr>
            <a:r>
              <a:rPr lang="en-US" sz="1600" b="1" dirty="0">
                <a:solidFill>
                  <a:srgbClr val="6EB0C6"/>
                </a:solidFill>
                <a:latin typeface="+mj-lt"/>
              </a:rPr>
              <a:t>CMS</a:t>
            </a:r>
          </a:p>
          <a:p>
            <a:pPr marL="171450" indent="-171450">
              <a:buFont typeface="Arial" panose="020B0604020202020204" pitchFamily="34" charset="0"/>
              <a:buChar char="•"/>
            </a:pPr>
            <a:r>
              <a:rPr lang="en-US" sz="1600" dirty="0">
                <a:latin typeface="+mj-lt"/>
              </a:rPr>
              <a:t>In an effort to address Medicare prescription drug costs, CMS issued a final rule that will allow members to purchase less expensive biosimilars and generic drugs</a:t>
            </a:r>
          </a:p>
          <a:p>
            <a:pPr marL="342900" lvl="1" indent="-171450">
              <a:buFont typeface="Arial" panose="020B0604020202020204" pitchFamily="34" charset="0"/>
              <a:buChar char="•"/>
            </a:pPr>
            <a:r>
              <a:rPr lang="en-US" sz="1600" dirty="0">
                <a:latin typeface="+mj-lt"/>
              </a:rPr>
              <a:t>CMS Administrator Seema Verma has said the final rule will remove “burdensome regulations” for Medicare Advantage and Part D</a:t>
            </a:r>
          </a:p>
          <a:p>
            <a:pPr marL="342900" lvl="1" indent="-171450">
              <a:buFont typeface="Arial" panose="020B0604020202020204" pitchFamily="34" charset="0"/>
              <a:buChar char="•"/>
            </a:pPr>
            <a:r>
              <a:rPr lang="en-US" sz="1600" dirty="0">
                <a:latin typeface="+mj-lt"/>
              </a:rPr>
              <a:t>The rule will also change the way Medicare covers opioid medications, establishing a ceiling of 90 mg morphine-equivalent units for opioid prescriptions beginning in 2019</a:t>
            </a:r>
          </a:p>
          <a:p>
            <a:pPr marL="342900" lvl="1" indent="-171450">
              <a:buFont typeface="Arial" panose="020B0604020202020204" pitchFamily="34" charset="0"/>
              <a:buChar char="•"/>
            </a:pPr>
            <a:r>
              <a:rPr lang="en-US" sz="1600" dirty="0">
                <a:latin typeface="+mj-lt"/>
              </a:rPr>
              <a:t>The policy will also cap all new opioid prescriptions for short-term acute pain at a week-long supply</a:t>
            </a:r>
          </a:p>
        </p:txBody>
      </p:sp>
    </p:spTree>
    <p:extLst>
      <p:ext uri="{BB962C8B-B14F-4D97-AF65-F5344CB8AC3E}">
        <p14:creationId xmlns:p14="http://schemas.microsoft.com/office/powerpoint/2010/main" val="3082615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0B3107-F7FC-48A6-BFD7-92A06979F9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4789" y="4998721"/>
            <a:ext cx="6209211" cy="1859280"/>
          </a:xfrm>
          <a:prstGeom prst="rect">
            <a:avLst/>
          </a:prstGeom>
        </p:spPr>
      </p:pic>
      <p:sp>
        <p:nvSpPr>
          <p:cNvPr id="2" name="Title 1"/>
          <p:cNvSpPr>
            <a:spLocks noGrp="1"/>
          </p:cNvSpPr>
          <p:nvPr>
            <p:ph type="title"/>
          </p:nvPr>
        </p:nvSpPr>
        <p:spPr>
          <a:xfrm>
            <a:off x="-683623" y="274638"/>
            <a:ext cx="8229600" cy="1143000"/>
          </a:xfrm>
        </p:spPr>
        <p:txBody>
          <a:bodyPr/>
          <a:lstStyle/>
          <a:p>
            <a:r>
              <a:rPr lang="en-US" b="1" dirty="0"/>
              <a:t>GPO &amp; WEP</a:t>
            </a:r>
          </a:p>
        </p:txBody>
      </p:sp>
      <p:sp>
        <p:nvSpPr>
          <p:cNvPr id="3" name="Content Placeholder 2"/>
          <p:cNvSpPr>
            <a:spLocks noGrp="1"/>
          </p:cNvSpPr>
          <p:nvPr>
            <p:ph idx="1"/>
          </p:nvPr>
        </p:nvSpPr>
        <p:spPr>
          <a:xfrm>
            <a:off x="457199" y="1600200"/>
            <a:ext cx="8303623" cy="4525963"/>
          </a:xfrm>
        </p:spPr>
        <p:txBody>
          <a:bodyPr>
            <a:normAutofit/>
          </a:bodyPr>
          <a:lstStyle/>
          <a:p>
            <a:r>
              <a:rPr lang="en-US" sz="2800" b="1" i="1" dirty="0"/>
              <a:t>Government Pension Offset (GPO): </a:t>
            </a:r>
            <a:r>
              <a:rPr lang="en-US" sz="2800" dirty="0"/>
              <a:t>Reduces, by two-thirds, Social Security spousal or survivor benefits of people not covered by Social Security themselves</a:t>
            </a:r>
          </a:p>
          <a:p>
            <a:pPr marL="0" indent="0">
              <a:buNone/>
            </a:pPr>
            <a:endParaRPr lang="en-US" sz="2800" dirty="0"/>
          </a:p>
          <a:p>
            <a:r>
              <a:rPr lang="en-US" sz="2800" b="1" i="1" dirty="0"/>
              <a:t>Windfall Elimination Provision (WEP): </a:t>
            </a:r>
            <a:r>
              <a:rPr lang="en-US" sz="2800" dirty="0"/>
              <a:t>Reduces, by up to 50%, Social Security benefits of people who work in jobs covered by Social Security and jobs NOT covered by Social Security</a:t>
            </a:r>
          </a:p>
        </p:txBody>
      </p:sp>
    </p:spTree>
    <p:extLst>
      <p:ext uri="{BB962C8B-B14F-4D97-AF65-F5344CB8AC3E}">
        <p14:creationId xmlns:p14="http://schemas.microsoft.com/office/powerpoint/2010/main" val="1873313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657" y="270602"/>
            <a:ext cx="8229600" cy="1143000"/>
          </a:xfrm>
        </p:spPr>
        <p:txBody>
          <a:bodyPr/>
          <a:lstStyle/>
          <a:p>
            <a:r>
              <a:rPr lang="en-US" b="1" dirty="0"/>
              <a:t>Potential Legislation</a:t>
            </a:r>
          </a:p>
        </p:txBody>
      </p:sp>
      <p:sp>
        <p:nvSpPr>
          <p:cNvPr id="3" name="Content Placeholder 2"/>
          <p:cNvSpPr>
            <a:spLocks noGrp="1"/>
          </p:cNvSpPr>
          <p:nvPr>
            <p:ph idx="1"/>
          </p:nvPr>
        </p:nvSpPr>
        <p:spPr>
          <a:xfrm>
            <a:off x="1018902" y="1600200"/>
            <a:ext cx="7667897" cy="4525963"/>
          </a:xfrm>
        </p:spPr>
        <p:txBody>
          <a:bodyPr>
            <a:normAutofit fontScale="92500"/>
          </a:bodyPr>
          <a:lstStyle/>
          <a:p>
            <a:r>
              <a:rPr lang="en-US" b="1" i="1" dirty="0"/>
              <a:t>Social Security Expansion Act</a:t>
            </a:r>
            <a:r>
              <a:rPr lang="en-US" i="1" dirty="0"/>
              <a:t> </a:t>
            </a:r>
            <a:r>
              <a:rPr lang="en-US" dirty="0"/>
              <a:t>(S. 427/H.R. 1114) would, over time, lift the cap on taxed income and boost Social Security benefits</a:t>
            </a:r>
          </a:p>
          <a:p>
            <a:r>
              <a:rPr lang="en-US" b="1" i="1" dirty="0"/>
              <a:t>Social Security Fairness Act of 2017 </a:t>
            </a:r>
            <a:r>
              <a:rPr lang="en-US" dirty="0"/>
              <a:t>(S. 915/H.R. 1205) would fully repeal both GPO and WEP</a:t>
            </a:r>
          </a:p>
          <a:p>
            <a:r>
              <a:rPr lang="en-US" b="1" i="1" dirty="0"/>
              <a:t>Equal Treatment of Public Servants Act</a:t>
            </a:r>
            <a:r>
              <a:rPr lang="en-US" b="1" dirty="0"/>
              <a:t> </a:t>
            </a:r>
            <a:r>
              <a:rPr lang="en-US" dirty="0"/>
              <a:t>(Last Congress - H.R. 711), introduced in the 114</a:t>
            </a:r>
            <a:r>
              <a:rPr lang="en-US" baseline="30000" dirty="0"/>
              <a:t>th</a:t>
            </a:r>
            <a:r>
              <a:rPr lang="en-US" dirty="0"/>
              <a:t> Congress could create new winners and losers</a:t>
            </a:r>
          </a:p>
        </p:txBody>
      </p:sp>
    </p:spTree>
    <p:extLst>
      <p:ext uri="{BB962C8B-B14F-4D97-AF65-F5344CB8AC3E}">
        <p14:creationId xmlns:p14="http://schemas.microsoft.com/office/powerpoint/2010/main" val="4086330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3" y="141833"/>
            <a:ext cx="6683829" cy="1143000"/>
          </a:xfrm>
        </p:spPr>
        <p:txBody>
          <a:bodyPr>
            <a:normAutofit/>
          </a:bodyPr>
          <a:lstStyle/>
          <a:p>
            <a:r>
              <a:rPr lang="en-US" b="1" dirty="0"/>
              <a:t>H.R. 711 in Numbers</a:t>
            </a:r>
          </a:p>
        </p:txBody>
      </p:sp>
      <p:sp>
        <p:nvSpPr>
          <p:cNvPr id="3" name="Content Placeholder 2"/>
          <p:cNvSpPr>
            <a:spLocks noGrp="1"/>
          </p:cNvSpPr>
          <p:nvPr>
            <p:ph idx="1"/>
          </p:nvPr>
        </p:nvSpPr>
        <p:spPr>
          <a:xfrm>
            <a:off x="918753" y="1284833"/>
            <a:ext cx="7728858" cy="5257800"/>
          </a:xfrm>
        </p:spPr>
        <p:txBody>
          <a:bodyPr>
            <a:normAutofit fontScale="77500" lnSpcReduction="20000"/>
          </a:bodyPr>
          <a:lstStyle/>
          <a:p>
            <a:pPr lvl="0"/>
            <a:r>
              <a:rPr lang="en-US" b="1" dirty="0"/>
              <a:t>1.5 million </a:t>
            </a:r>
            <a:r>
              <a:rPr lang="en-US" dirty="0"/>
              <a:t>Social Security beneficiaries currently subject to the WEP </a:t>
            </a:r>
          </a:p>
          <a:p>
            <a:pPr lvl="0"/>
            <a:endParaRPr lang="en-US" dirty="0"/>
          </a:p>
          <a:p>
            <a:pPr lvl="0"/>
            <a:r>
              <a:rPr lang="en-US" b="1" dirty="0"/>
              <a:t>15 million </a:t>
            </a:r>
            <a:r>
              <a:rPr lang="en-US" dirty="0"/>
              <a:t>retirees now exempt from the WEP would become subject to it </a:t>
            </a:r>
          </a:p>
          <a:p>
            <a:pPr lvl="0"/>
            <a:endParaRPr lang="en-US" dirty="0"/>
          </a:p>
          <a:p>
            <a:pPr lvl="0"/>
            <a:r>
              <a:rPr lang="en-US" b="1" dirty="0"/>
              <a:t>7.5 million </a:t>
            </a:r>
            <a:r>
              <a:rPr lang="en-US" dirty="0"/>
              <a:t>would receive lower Social Security benefits than under current law</a:t>
            </a:r>
          </a:p>
          <a:p>
            <a:pPr lvl="0"/>
            <a:endParaRPr lang="en-US" sz="2100" dirty="0"/>
          </a:p>
          <a:p>
            <a:pPr lvl="0"/>
            <a:r>
              <a:rPr lang="en-US" b="1" dirty="0"/>
              <a:t>7.5 million</a:t>
            </a:r>
            <a:r>
              <a:rPr lang="en-US" dirty="0"/>
              <a:t> would receive the same or slightly lower Social Security benefits than under current law</a:t>
            </a:r>
          </a:p>
          <a:p>
            <a:pPr lvl="0"/>
            <a:endParaRPr lang="en-US" dirty="0"/>
          </a:p>
          <a:p>
            <a:pPr lvl="0"/>
            <a:r>
              <a:rPr lang="en-US" b="1" dirty="0"/>
              <a:t>8 million</a:t>
            </a:r>
            <a:r>
              <a:rPr lang="en-US" dirty="0"/>
              <a:t> people who are now exempt from the WEP with 30+ years of Social Security-covered earnings would become subject to it</a:t>
            </a:r>
          </a:p>
        </p:txBody>
      </p:sp>
    </p:spTree>
    <p:extLst>
      <p:ext uri="{BB962C8B-B14F-4D97-AF65-F5344CB8AC3E}">
        <p14:creationId xmlns:p14="http://schemas.microsoft.com/office/powerpoint/2010/main" val="72679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9120" y="83049"/>
            <a:ext cx="8229600" cy="1143000"/>
          </a:xfrm>
        </p:spPr>
        <p:txBody>
          <a:bodyPr/>
          <a:lstStyle/>
          <a:p>
            <a:r>
              <a:rPr lang="en-US" b="1" dirty="0"/>
              <a:t>Reboot of H.R. 711</a:t>
            </a:r>
          </a:p>
        </p:txBody>
      </p:sp>
      <p:sp>
        <p:nvSpPr>
          <p:cNvPr id="6" name="Content Placeholder 5"/>
          <p:cNvSpPr>
            <a:spLocks noGrp="1"/>
          </p:cNvSpPr>
          <p:nvPr>
            <p:ph idx="1"/>
          </p:nvPr>
        </p:nvSpPr>
        <p:spPr>
          <a:xfrm>
            <a:off x="818606" y="1363209"/>
            <a:ext cx="8007531" cy="5037591"/>
          </a:xfrm>
        </p:spPr>
        <p:txBody>
          <a:bodyPr>
            <a:normAutofit fontScale="92500" lnSpcReduction="20000"/>
          </a:bodyPr>
          <a:lstStyle/>
          <a:p>
            <a:pPr lvl="0"/>
            <a:r>
              <a:rPr lang="en-US" dirty="0"/>
              <a:t>Ways and Means Chairman Brady (R-TX) and Ranking Member Neal (D-MA) holding stakeholder meetings to revive H.R. 711</a:t>
            </a:r>
          </a:p>
          <a:p>
            <a:pPr lvl="0"/>
            <a:r>
              <a:rPr lang="en-US" dirty="0"/>
              <a:t>Revised version would make changes that would take effect in 2025 </a:t>
            </a:r>
          </a:p>
          <a:p>
            <a:pPr lvl="0"/>
            <a:r>
              <a:rPr lang="en-US" dirty="0"/>
              <a:t>After 2025, the WEP goes away and new formula would be used</a:t>
            </a:r>
          </a:p>
          <a:p>
            <a:pPr lvl="0"/>
            <a:r>
              <a:rPr lang="en-US" dirty="0"/>
              <a:t>In 2020, current retirees would get rebate of an additional $100 per month; their spouses would get an additional $50 per month</a:t>
            </a:r>
          </a:p>
          <a:p>
            <a:pPr lvl="0"/>
            <a:r>
              <a:rPr lang="en-US" dirty="0"/>
              <a:t>Cost expected to be between $10 billion and $50 billion</a:t>
            </a:r>
          </a:p>
          <a:p>
            <a:pPr lvl="0"/>
            <a:endParaRPr lang="en-US" dirty="0"/>
          </a:p>
          <a:p>
            <a:endParaRPr lang="en-US" dirty="0"/>
          </a:p>
        </p:txBody>
      </p:sp>
    </p:spTree>
    <p:extLst>
      <p:ext uri="{BB962C8B-B14F-4D97-AF65-F5344CB8AC3E}">
        <p14:creationId xmlns:p14="http://schemas.microsoft.com/office/powerpoint/2010/main" val="4058493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697" y="501061"/>
            <a:ext cx="8229600" cy="1143000"/>
          </a:xfrm>
        </p:spPr>
        <p:txBody>
          <a:bodyPr>
            <a:normAutofit/>
          </a:bodyPr>
          <a:lstStyle/>
          <a:p>
            <a:pPr algn="l"/>
            <a:r>
              <a:rPr lang="en-US" sz="3600" b="1" dirty="0"/>
              <a:t>2018 Social Security Trustees’ Report</a:t>
            </a:r>
          </a:p>
        </p:txBody>
      </p:sp>
      <p:sp>
        <p:nvSpPr>
          <p:cNvPr id="3" name="Content Placeholder 2"/>
          <p:cNvSpPr>
            <a:spLocks noGrp="1"/>
          </p:cNvSpPr>
          <p:nvPr>
            <p:ph idx="1"/>
          </p:nvPr>
        </p:nvSpPr>
        <p:spPr>
          <a:xfrm>
            <a:off x="914400" y="1644061"/>
            <a:ext cx="8229600" cy="4717233"/>
          </a:xfrm>
        </p:spPr>
        <p:txBody>
          <a:bodyPr>
            <a:normAutofit fontScale="92500" lnSpcReduction="20000"/>
          </a:bodyPr>
          <a:lstStyle/>
          <a:p>
            <a:r>
              <a:rPr lang="en-US" dirty="0"/>
              <a:t>The 2018 Social Security Trustees’ Report came out in June</a:t>
            </a:r>
          </a:p>
          <a:p>
            <a:r>
              <a:rPr lang="en-US" dirty="0"/>
              <a:t>Report projects Social Security’s reserve to be roughly $2.89 trillion</a:t>
            </a:r>
          </a:p>
          <a:p>
            <a:pPr lvl="1"/>
            <a:r>
              <a:rPr lang="en-US" dirty="0"/>
              <a:t>Social Security is fully funded for the next 16 years</a:t>
            </a:r>
          </a:p>
          <a:p>
            <a:pPr lvl="1"/>
            <a:r>
              <a:rPr lang="en-US" dirty="0"/>
              <a:t>93% funded for the next 25 years</a:t>
            </a:r>
          </a:p>
          <a:p>
            <a:pPr lvl="1"/>
            <a:r>
              <a:rPr lang="en-US" dirty="0"/>
              <a:t>87% funded over the next 50 years</a:t>
            </a:r>
          </a:p>
          <a:p>
            <a:pPr lvl="1"/>
            <a:r>
              <a:rPr lang="en-US" dirty="0"/>
              <a:t>84% funded over the next 75 years</a:t>
            </a:r>
          </a:p>
          <a:p>
            <a:r>
              <a:rPr lang="en-US" dirty="0"/>
              <a:t>With modest legislative increases in revenue, Social Security will be able to pay all scheduled benefits for the foreseeable future</a:t>
            </a:r>
          </a:p>
          <a:p>
            <a:endParaRPr lang="en-US" dirty="0"/>
          </a:p>
        </p:txBody>
      </p:sp>
    </p:spTree>
    <p:extLst>
      <p:ext uri="{BB962C8B-B14F-4D97-AF65-F5344CB8AC3E}">
        <p14:creationId xmlns:p14="http://schemas.microsoft.com/office/powerpoint/2010/main" val="1298893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5882640" cy="1143000"/>
          </a:xfrm>
        </p:spPr>
        <p:txBody>
          <a:bodyPr>
            <a:normAutofit fontScale="90000"/>
          </a:bodyPr>
          <a:lstStyle/>
          <a:p>
            <a:r>
              <a:rPr lang="en-US" b="1" dirty="0"/>
              <a:t>Social Security Field Offices Closures</a:t>
            </a:r>
          </a:p>
        </p:txBody>
      </p:sp>
      <p:sp>
        <p:nvSpPr>
          <p:cNvPr id="7" name="Content Placeholder 6"/>
          <p:cNvSpPr>
            <a:spLocks noGrp="1"/>
          </p:cNvSpPr>
          <p:nvPr>
            <p:ph idx="1"/>
          </p:nvPr>
        </p:nvSpPr>
        <p:spPr/>
        <p:txBody>
          <a:bodyPr>
            <a:normAutofit/>
          </a:bodyPr>
          <a:lstStyle/>
          <a:p>
            <a:r>
              <a:rPr lang="en-US" dirty="0"/>
              <a:t>SSA has closed or is in the process of closing field offices across the country</a:t>
            </a:r>
          </a:p>
          <a:p>
            <a:r>
              <a:rPr lang="en-US" dirty="0"/>
              <a:t>Bad time to close field offices given the number of people receiving Social Security benefits is rising</a:t>
            </a:r>
          </a:p>
          <a:p>
            <a:r>
              <a:rPr lang="en-US" dirty="0"/>
              <a:t>NEA is working with allies to stem the tide of offices being closed </a:t>
            </a:r>
          </a:p>
          <a:p>
            <a:endParaRPr lang="en-US" dirty="0"/>
          </a:p>
        </p:txBody>
      </p:sp>
      <p:pic>
        <p:nvPicPr>
          <p:cNvPr id="2" name="Picture 1">
            <a:extLst>
              <a:ext uri="{FF2B5EF4-FFF2-40B4-BE49-F238E27FC236}">
                <a16:creationId xmlns:a16="http://schemas.microsoft.com/office/drawing/2014/main" id="{6E6EE7F9-C945-4064-90B7-27ACD94590C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475632" y="4832792"/>
            <a:ext cx="3409951" cy="1919190"/>
          </a:xfrm>
          <a:prstGeom prst="rect">
            <a:avLst/>
          </a:prstGeom>
        </p:spPr>
      </p:pic>
    </p:spTree>
    <p:extLst>
      <p:ext uri="{BB962C8B-B14F-4D97-AF65-F5344CB8AC3E}">
        <p14:creationId xmlns:p14="http://schemas.microsoft.com/office/powerpoint/2010/main" val="1638496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6653349" cy="1143000"/>
          </a:xfrm>
        </p:spPr>
        <p:txBody>
          <a:bodyPr>
            <a:normAutofit fontScale="90000"/>
          </a:bodyPr>
          <a:lstStyle/>
          <a:p>
            <a:r>
              <a:rPr lang="en-US" sz="4000" b="1" dirty="0"/>
              <a:t>Social Security: Potential Changes</a:t>
            </a:r>
          </a:p>
        </p:txBody>
      </p:sp>
      <p:sp>
        <p:nvSpPr>
          <p:cNvPr id="3" name="Content Placeholder 2"/>
          <p:cNvSpPr>
            <a:spLocks noGrp="1"/>
          </p:cNvSpPr>
          <p:nvPr>
            <p:ph idx="1"/>
          </p:nvPr>
        </p:nvSpPr>
        <p:spPr>
          <a:xfrm>
            <a:off x="457200" y="1304108"/>
            <a:ext cx="8229600" cy="4525963"/>
          </a:xfrm>
        </p:spPr>
        <p:txBody>
          <a:bodyPr>
            <a:normAutofit fontScale="92500" lnSpcReduction="10000"/>
          </a:bodyPr>
          <a:lstStyle/>
          <a:p>
            <a:r>
              <a:rPr lang="en-US" dirty="0"/>
              <a:t>Raise full retirement age (now 66 and 4 months, gradually rises to 67)</a:t>
            </a:r>
          </a:p>
          <a:p>
            <a:r>
              <a:rPr lang="en-US" dirty="0"/>
              <a:t>Recalculate COLAs</a:t>
            </a:r>
          </a:p>
          <a:p>
            <a:r>
              <a:rPr lang="en-US" dirty="0"/>
              <a:t>Lift payroll cap earnings over $128,700 not taxed</a:t>
            </a:r>
          </a:p>
          <a:p>
            <a:r>
              <a:rPr lang="en-US" dirty="0"/>
              <a:t>Reduce benefits for high earners</a:t>
            </a:r>
          </a:p>
          <a:p>
            <a:r>
              <a:rPr lang="en-US" dirty="0"/>
              <a:t>Make Social Security mandatory for new hires</a:t>
            </a:r>
          </a:p>
          <a:p>
            <a:r>
              <a:rPr lang="en-US" dirty="0"/>
              <a:t>House Republican FY 2019 Budget Resolution cuts $4 billion from Social Security disability benefits</a:t>
            </a:r>
          </a:p>
          <a:p>
            <a:endParaRPr lang="en-US" dirty="0"/>
          </a:p>
        </p:txBody>
      </p:sp>
      <p:pic>
        <p:nvPicPr>
          <p:cNvPr id="4" name="Picture 3">
            <a:extLst>
              <a:ext uri="{FF2B5EF4-FFF2-40B4-BE49-F238E27FC236}">
                <a16:creationId xmlns:a16="http://schemas.microsoft.com/office/drawing/2014/main" id="{62C139EB-7CD0-45E7-9BEA-1EAD897A5D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1718" y="5149712"/>
            <a:ext cx="2857500" cy="1885950"/>
          </a:xfrm>
          <a:prstGeom prst="rect">
            <a:avLst/>
          </a:prstGeom>
        </p:spPr>
      </p:pic>
    </p:spTree>
    <p:extLst>
      <p:ext uri="{BB962C8B-B14F-4D97-AF65-F5344CB8AC3E}">
        <p14:creationId xmlns:p14="http://schemas.microsoft.com/office/powerpoint/2010/main" val="3408918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0364"/>
            <a:ext cx="8229600" cy="1143000"/>
          </a:xfrm>
        </p:spPr>
        <p:txBody>
          <a:bodyPr>
            <a:normAutofit/>
          </a:bodyPr>
          <a:lstStyle/>
          <a:p>
            <a:r>
              <a:rPr lang="en-US" b="1" dirty="0"/>
              <a:t>2018 Medicare Trustees’ Report</a:t>
            </a:r>
          </a:p>
        </p:txBody>
      </p:sp>
      <p:sp>
        <p:nvSpPr>
          <p:cNvPr id="3" name="Content Placeholder 2"/>
          <p:cNvSpPr>
            <a:spLocks noGrp="1"/>
          </p:cNvSpPr>
          <p:nvPr>
            <p:ph idx="1"/>
          </p:nvPr>
        </p:nvSpPr>
        <p:spPr>
          <a:xfrm>
            <a:off x="4114800" y="1933160"/>
            <a:ext cx="5062330" cy="4924840"/>
          </a:xfrm>
        </p:spPr>
        <p:txBody>
          <a:bodyPr>
            <a:normAutofit lnSpcReduction="10000"/>
          </a:bodyPr>
          <a:lstStyle/>
          <a:p>
            <a:r>
              <a:rPr lang="en-US" dirty="0"/>
              <a:t>Fund that pays hospital bills for Medicare’s 60 million beneficiaries will fall short in 2026 </a:t>
            </a:r>
          </a:p>
          <a:p>
            <a:r>
              <a:rPr lang="en-US" dirty="0"/>
              <a:t>Weak projections are a result of lower-than-expected 2017 income in the Medicare fund and higher-than-predicted spending</a:t>
            </a:r>
          </a:p>
        </p:txBody>
      </p:sp>
      <p:pic>
        <p:nvPicPr>
          <p:cNvPr id="4" name="Picture 3">
            <a:extLst>
              <a:ext uri="{FF2B5EF4-FFF2-40B4-BE49-F238E27FC236}">
                <a16:creationId xmlns:a16="http://schemas.microsoft.com/office/drawing/2014/main" id="{44DD59ED-0504-4441-A86B-A48DE0F2BB3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37321" y="2564296"/>
            <a:ext cx="3472070" cy="2314713"/>
          </a:xfrm>
          <a:prstGeom prst="rect">
            <a:avLst/>
          </a:prstGeom>
        </p:spPr>
      </p:pic>
    </p:spTree>
    <p:extLst>
      <p:ext uri="{BB962C8B-B14F-4D97-AF65-F5344CB8AC3E}">
        <p14:creationId xmlns:p14="http://schemas.microsoft.com/office/powerpoint/2010/main" val="1314407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66189" y="2935066"/>
            <a:ext cx="7818785" cy="4524315"/>
          </a:xfrm>
          <a:prstGeom prst="rect">
            <a:avLst/>
          </a:prstGeom>
          <a:noFill/>
        </p:spPr>
        <p:txBody>
          <a:bodyPr wrap="square" rtlCol="0">
            <a:spAutoFit/>
          </a:bodyPr>
          <a:lstStyle/>
          <a:p>
            <a:pPr marL="342900" indent="-342900">
              <a:buFont typeface="Arial" panose="020B0604020202020204" pitchFamily="34" charset="0"/>
              <a:buChar char="•"/>
            </a:pPr>
            <a:r>
              <a:rPr lang="en-US" sz="2400" b="1" dirty="0">
                <a:effectLst>
                  <a:outerShdw blurRad="38100" dist="38100" dir="2700000" algn="tl">
                    <a:srgbClr val="000000">
                      <a:alpha val="43137"/>
                    </a:srgbClr>
                  </a:outerShdw>
                </a:effectLst>
              </a:rPr>
              <a:t>Bigger story then Janus?</a:t>
            </a:r>
          </a:p>
          <a:p>
            <a:pPr marL="800100" lvl="1" indent="-342900">
              <a:buFont typeface="Arial" panose="020B0604020202020204" pitchFamily="34" charset="0"/>
              <a:buChar char="•"/>
            </a:pPr>
            <a:r>
              <a:rPr lang="en-US" sz="2400" dirty="0"/>
              <a:t>Justice Kennedy, 81, retiring</a:t>
            </a:r>
          </a:p>
          <a:p>
            <a:pPr marL="800100" lvl="1" indent="-342900">
              <a:buFont typeface="Arial" panose="020B0604020202020204" pitchFamily="34" charset="0"/>
              <a:buChar char="•"/>
            </a:pPr>
            <a:r>
              <a:rPr lang="en-US" sz="2400" dirty="0"/>
              <a:t>Next justice has the ability to entirely swing the makeup of the court</a:t>
            </a:r>
          </a:p>
          <a:p>
            <a:pPr marL="342900" indent="-342900">
              <a:buFont typeface="Arial" panose="020B0604020202020204" pitchFamily="34" charset="0"/>
              <a:buChar char="•"/>
            </a:pPr>
            <a:r>
              <a:rPr lang="en-US" sz="2400" b="1" dirty="0">
                <a:effectLst>
                  <a:outerShdw blurRad="38100" dist="38100" dir="2700000" algn="tl">
                    <a:srgbClr val="000000">
                      <a:alpha val="43137"/>
                    </a:srgbClr>
                  </a:outerShdw>
                </a:effectLst>
              </a:rPr>
              <a:t>Messaging on Janus</a:t>
            </a:r>
          </a:p>
          <a:p>
            <a:pPr marL="800100" lvl="1" indent="-342900">
              <a:buFont typeface="Arial" panose="020B0604020202020204" pitchFamily="34" charset="0"/>
              <a:buChar char="•"/>
            </a:pPr>
            <a:r>
              <a:rPr lang="en-US" sz="2400" dirty="0"/>
              <a:t>Corporations and wealthy elites rigging the system against working people</a:t>
            </a:r>
          </a:p>
          <a:p>
            <a:pPr marL="800100" lvl="1" indent="-342900">
              <a:buFont typeface="Arial" panose="020B0604020202020204" pitchFamily="34" charset="0"/>
              <a:buChar char="•"/>
            </a:pPr>
            <a:r>
              <a:rPr lang="en-US" sz="2400" dirty="0"/>
              <a:t>Unions = path to the middle class</a:t>
            </a:r>
          </a:p>
          <a:p>
            <a:pPr marL="800100" lvl="1" indent="-342900">
              <a:buFont typeface="Arial" panose="020B0604020202020204" pitchFamily="34" charset="0"/>
              <a:buChar char="•"/>
            </a:pPr>
            <a:r>
              <a:rPr lang="en-US" sz="2400" dirty="0"/>
              <a:t>Unions are not going away.  We will continue to stand up and speak up for students and working families</a:t>
            </a:r>
          </a:p>
          <a:p>
            <a:pPr marL="800100" lvl="1"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
        <p:nvSpPr>
          <p:cNvPr id="3" name="TextBox 2"/>
          <p:cNvSpPr txBox="1"/>
          <p:nvPr/>
        </p:nvSpPr>
        <p:spPr>
          <a:xfrm>
            <a:off x="903564" y="297642"/>
            <a:ext cx="5000280" cy="584775"/>
          </a:xfrm>
          <a:prstGeom prst="rect">
            <a:avLst/>
          </a:prstGeom>
          <a:noFill/>
        </p:spPr>
        <p:txBody>
          <a:bodyPr wrap="square" rtlCol="0">
            <a:spAutoFit/>
          </a:bodyPr>
          <a:lstStyle/>
          <a:p>
            <a:r>
              <a:rPr lang="en-US" sz="3200" b="1" i="1" dirty="0"/>
              <a:t>SCOTUS in the Crosshairs</a:t>
            </a:r>
            <a:endParaRPr lang="en-US" sz="3200" dirty="0"/>
          </a:p>
        </p:txBody>
      </p:sp>
      <p:sp>
        <p:nvSpPr>
          <p:cNvPr id="4" name="Slide Number Placeholder 3"/>
          <p:cNvSpPr>
            <a:spLocks noGrp="1"/>
          </p:cNvSpPr>
          <p:nvPr>
            <p:ph type="sldNum" sz="quarter" idx="12"/>
          </p:nvPr>
        </p:nvSpPr>
        <p:spPr/>
        <p:txBody>
          <a:bodyPr/>
          <a:lstStyle/>
          <a:p>
            <a:fld id="{40D5B269-A3F5-46C4-958F-4E58AA52EF33}" type="slidenum">
              <a:rPr lang="en-US" smtClean="0"/>
              <a:t>2</a:t>
            </a:fld>
            <a:endParaRPr lang="en-US" dirty="0"/>
          </a:p>
        </p:txBody>
      </p:sp>
      <p:pic>
        <p:nvPicPr>
          <p:cNvPr id="1026" name="Picture 2" descr="Image result for scotus">
            <a:extLst>
              <a:ext uri="{FF2B5EF4-FFF2-40B4-BE49-F238E27FC236}">
                <a16:creationId xmlns:a16="http://schemas.microsoft.com/office/drawing/2014/main" id="{16B82003-6990-4D7A-95EA-9ACE5AE2CE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0233" y="882417"/>
            <a:ext cx="3531175" cy="18538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86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3" y="457518"/>
            <a:ext cx="8229600" cy="1143000"/>
          </a:xfrm>
        </p:spPr>
        <p:txBody>
          <a:bodyPr>
            <a:normAutofit/>
          </a:bodyPr>
          <a:lstStyle/>
          <a:p>
            <a:r>
              <a:rPr lang="en-US" b="1" dirty="0"/>
              <a:t>Proposed Cuts to Medicare</a:t>
            </a:r>
          </a:p>
        </p:txBody>
      </p:sp>
      <p:sp>
        <p:nvSpPr>
          <p:cNvPr id="3" name="Content Placeholder 2"/>
          <p:cNvSpPr>
            <a:spLocks noGrp="1"/>
          </p:cNvSpPr>
          <p:nvPr>
            <p:ph idx="1"/>
          </p:nvPr>
        </p:nvSpPr>
        <p:spPr>
          <a:xfrm>
            <a:off x="804407" y="1814542"/>
            <a:ext cx="8229600" cy="4525963"/>
          </a:xfrm>
        </p:spPr>
        <p:txBody>
          <a:bodyPr/>
          <a:lstStyle/>
          <a:p>
            <a:r>
              <a:rPr lang="en-US" dirty="0"/>
              <a:t>The Tax Cuts and Jobs Act that passed at the end of 2017 added $1.9 trillion to deficit</a:t>
            </a:r>
          </a:p>
          <a:p>
            <a:r>
              <a:rPr lang="en-US" dirty="0"/>
              <a:t>To help offset deficit, Republicans are once again proposing massive spending cuts</a:t>
            </a:r>
          </a:p>
          <a:p>
            <a:r>
              <a:rPr lang="en-US" dirty="0"/>
              <a:t>The FY 2019 Republican Budget Resolution proposes a $537 billion cut to Medicare</a:t>
            </a:r>
          </a:p>
          <a:p>
            <a:r>
              <a:rPr lang="en-US" dirty="0"/>
              <a:t>Creates higher out-of-pocket costs for seniors</a:t>
            </a:r>
          </a:p>
        </p:txBody>
      </p:sp>
    </p:spTree>
    <p:extLst>
      <p:ext uri="{BB962C8B-B14F-4D97-AF65-F5344CB8AC3E}">
        <p14:creationId xmlns:p14="http://schemas.microsoft.com/office/powerpoint/2010/main" val="156146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777" y="553312"/>
            <a:ext cx="8229600" cy="1143000"/>
          </a:xfrm>
        </p:spPr>
        <p:txBody>
          <a:bodyPr/>
          <a:lstStyle/>
          <a:p>
            <a:r>
              <a:rPr lang="en-US" b="1" dirty="0"/>
              <a:t>More Proposed Medicare Cuts</a:t>
            </a:r>
          </a:p>
        </p:txBody>
      </p:sp>
      <p:sp>
        <p:nvSpPr>
          <p:cNvPr id="3" name="Content Placeholder 2"/>
          <p:cNvSpPr>
            <a:spLocks noGrp="1"/>
          </p:cNvSpPr>
          <p:nvPr>
            <p:ph idx="1"/>
          </p:nvPr>
        </p:nvSpPr>
        <p:spPr>
          <a:xfrm>
            <a:off x="4088296" y="1719503"/>
            <a:ext cx="5055704" cy="4525963"/>
          </a:xfrm>
        </p:spPr>
        <p:txBody>
          <a:bodyPr>
            <a:normAutofit lnSpcReduction="10000"/>
          </a:bodyPr>
          <a:lstStyle/>
          <a:p>
            <a:r>
              <a:rPr lang="en-US" dirty="0"/>
              <a:t>Proposes replacing guaranteed Medicare benefit with a voucher </a:t>
            </a:r>
          </a:p>
          <a:p>
            <a:r>
              <a:rPr lang="en-US" dirty="0"/>
              <a:t>Cuts an additional $59 billion by requiring beneficiaries in the Part D “donut hole” to pay more</a:t>
            </a:r>
          </a:p>
          <a:p>
            <a:r>
              <a:rPr lang="en-US" dirty="0"/>
              <a:t>Increases the Medicare eligibility age from 65 to 67 </a:t>
            </a:r>
          </a:p>
        </p:txBody>
      </p:sp>
      <p:pic>
        <p:nvPicPr>
          <p:cNvPr id="4" name="Picture 3">
            <a:extLst>
              <a:ext uri="{FF2B5EF4-FFF2-40B4-BE49-F238E27FC236}">
                <a16:creationId xmlns:a16="http://schemas.microsoft.com/office/drawing/2014/main" id="{D200649B-F147-4F97-A5DC-53A48FE07440}"/>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444363" y="2319130"/>
            <a:ext cx="3266246" cy="2195305"/>
          </a:xfrm>
          <a:prstGeom prst="rect">
            <a:avLst/>
          </a:prstGeom>
        </p:spPr>
      </p:pic>
    </p:spTree>
    <p:extLst>
      <p:ext uri="{BB962C8B-B14F-4D97-AF65-F5344CB8AC3E}">
        <p14:creationId xmlns:p14="http://schemas.microsoft.com/office/powerpoint/2010/main" val="2791939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3263BE5B-8CBE-42CB-8BF2-1294982B3BE4}"/>
              </a:ext>
            </a:extLst>
          </p:cNvPr>
          <p:cNvSpPr/>
          <p:nvPr/>
        </p:nvSpPr>
        <p:spPr>
          <a:xfrm rot="20489443">
            <a:off x="1822444" y="5268407"/>
            <a:ext cx="2987040" cy="1587939"/>
          </a:xfrm>
          <a:prstGeom prst="ellipse">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8365" y="290433"/>
            <a:ext cx="6953557" cy="1143000"/>
          </a:xfrm>
        </p:spPr>
        <p:txBody>
          <a:bodyPr/>
          <a:lstStyle/>
          <a:p>
            <a:pPr algn="l"/>
            <a:r>
              <a:rPr lang="en-US" b="1" dirty="0"/>
              <a:t>Immigration under Trump</a:t>
            </a:r>
          </a:p>
        </p:txBody>
      </p:sp>
      <p:sp>
        <p:nvSpPr>
          <p:cNvPr id="37" name="Rectangle 14"/>
          <p:cNvSpPr>
            <a:spLocks noChangeArrowheads="1"/>
          </p:cNvSpPr>
          <p:nvPr/>
        </p:nvSpPr>
        <p:spPr bwMode="auto">
          <a:xfrm>
            <a:off x="467957" y="960414"/>
            <a:ext cx="8041498" cy="4431983"/>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marL="0" lvl="1" indent="0">
              <a:lnSpc>
                <a:spcPct val="100000"/>
              </a:lnSpc>
              <a:spcBef>
                <a:spcPct val="0"/>
              </a:spcBef>
              <a:buNone/>
              <a:defRPr/>
            </a:pPr>
            <a:endParaRPr lang="en-US" sz="1800" dirty="0">
              <a:ea typeface="MS PGothic" panose="020B0600070205080204" pitchFamily="34" charset="-128"/>
              <a:cs typeface="Georgia"/>
            </a:endParaRPr>
          </a:p>
          <a:p>
            <a:pPr marL="171450" lvl="1" indent="-171450">
              <a:lnSpc>
                <a:spcPct val="100000"/>
              </a:lnSpc>
              <a:spcBef>
                <a:spcPct val="0"/>
              </a:spcBef>
              <a:defRPr/>
            </a:pPr>
            <a:r>
              <a:rPr lang="en-US" sz="1800" dirty="0">
                <a:latin typeface="+mj-lt"/>
                <a:ea typeface="MS PGothic" panose="020B0600070205080204" pitchFamily="34" charset="-128"/>
                <a:cs typeface="Georgia"/>
              </a:rPr>
              <a:t>In May 2018, Attorney General Jeff Sessions announced that Immigration and Customs Enforcement (ICE) and the Trump administration would adopt a </a:t>
            </a:r>
            <a:r>
              <a:rPr lang="en-US" sz="1800" b="1" dirty="0">
                <a:solidFill>
                  <a:srgbClr val="C00000"/>
                </a:solidFill>
                <a:latin typeface="+mj-lt"/>
                <a:ea typeface="MS PGothic" panose="020B0600070205080204" pitchFamily="34" charset="-128"/>
                <a:cs typeface="Georgia"/>
              </a:rPr>
              <a:t>“zero-tolerance” policy</a:t>
            </a:r>
            <a:r>
              <a:rPr lang="en-US" sz="1800" dirty="0">
                <a:solidFill>
                  <a:srgbClr val="C00000"/>
                </a:solidFill>
                <a:latin typeface="+mj-lt"/>
                <a:ea typeface="MS PGothic" panose="020B0600070205080204" pitchFamily="34" charset="-128"/>
                <a:cs typeface="Georgia"/>
              </a:rPr>
              <a:t> </a:t>
            </a:r>
            <a:r>
              <a:rPr lang="en-US" sz="1800" dirty="0">
                <a:latin typeface="+mj-lt"/>
                <a:ea typeface="MS PGothic" panose="020B0600070205080204" pitchFamily="34" charset="-128"/>
                <a:cs typeface="Georgia"/>
              </a:rPr>
              <a:t>toward anyone caught crossing into the US by Border Patrol</a:t>
            </a:r>
          </a:p>
          <a:p>
            <a:pPr marL="171450" lvl="1" indent="-171450">
              <a:lnSpc>
                <a:spcPct val="100000"/>
              </a:lnSpc>
              <a:spcBef>
                <a:spcPct val="0"/>
              </a:spcBef>
              <a:defRPr/>
            </a:pPr>
            <a:endParaRPr lang="en-US" sz="1800" dirty="0">
              <a:latin typeface="+mj-lt"/>
              <a:ea typeface="MS PGothic" panose="020B0600070205080204" pitchFamily="34" charset="-128"/>
              <a:cs typeface="Georgia"/>
            </a:endParaRPr>
          </a:p>
          <a:p>
            <a:pPr marL="171450" lvl="1" indent="-171450">
              <a:lnSpc>
                <a:spcPct val="100000"/>
              </a:lnSpc>
              <a:spcBef>
                <a:spcPct val="0"/>
              </a:spcBef>
              <a:defRPr/>
            </a:pPr>
            <a:r>
              <a:rPr lang="en-US" sz="1800" dirty="0">
                <a:latin typeface="+mj-lt"/>
                <a:ea typeface="MS PGothic" panose="020B0600070205080204" pitchFamily="34" charset="-128"/>
                <a:cs typeface="Georgia"/>
              </a:rPr>
              <a:t>The Department of Homeland Security on Friday confirmed that about </a:t>
            </a:r>
            <a:r>
              <a:rPr lang="en-US" sz="1800" b="1" dirty="0">
                <a:solidFill>
                  <a:srgbClr val="C00000"/>
                </a:solidFill>
                <a:latin typeface="+mj-lt"/>
                <a:ea typeface="MS PGothic" panose="020B0600070205080204" pitchFamily="34" charset="-128"/>
                <a:cs typeface="Georgia"/>
              </a:rPr>
              <a:t>2,000 children </a:t>
            </a:r>
            <a:r>
              <a:rPr lang="en-US" sz="1800" dirty="0">
                <a:latin typeface="+mj-lt"/>
                <a:ea typeface="MS PGothic" panose="020B0600070205080204" pitchFamily="34" charset="-128"/>
                <a:cs typeface="Georgia"/>
              </a:rPr>
              <a:t>were separated from their parents at the border during a six-week period this spring</a:t>
            </a:r>
          </a:p>
          <a:p>
            <a:pPr marL="171450" lvl="1" indent="-171450">
              <a:lnSpc>
                <a:spcPct val="100000"/>
              </a:lnSpc>
              <a:spcBef>
                <a:spcPct val="0"/>
              </a:spcBef>
              <a:defRPr/>
            </a:pPr>
            <a:endParaRPr lang="en-US" sz="1800" dirty="0">
              <a:latin typeface="+mj-lt"/>
            </a:endParaRPr>
          </a:p>
          <a:p>
            <a:pPr marL="171450" lvl="1" indent="-171450">
              <a:lnSpc>
                <a:spcPct val="100000"/>
              </a:lnSpc>
              <a:spcBef>
                <a:spcPct val="0"/>
              </a:spcBef>
              <a:defRPr/>
            </a:pPr>
            <a:r>
              <a:rPr lang="en-US" sz="1800" dirty="0">
                <a:latin typeface="+mj-lt"/>
              </a:rPr>
              <a:t>The New York Times reported that some immigrant parents are being deported </a:t>
            </a:r>
            <a:r>
              <a:rPr lang="en-US" sz="1800" b="1" dirty="0">
                <a:solidFill>
                  <a:srgbClr val="C00000"/>
                </a:solidFill>
                <a:latin typeface="+mj-lt"/>
              </a:rPr>
              <a:t>without being able to recover their children first</a:t>
            </a:r>
          </a:p>
          <a:p>
            <a:pPr marL="171450" lvl="1" indent="-171450">
              <a:lnSpc>
                <a:spcPct val="100000"/>
              </a:lnSpc>
              <a:spcBef>
                <a:spcPct val="0"/>
              </a:spcBef>
              <a:defRPr/>
            </a:pPr>
            <a:endParaRPr lang="en-US" sz="1800" b="1" dirty="0">
              <a:solidFill>
                <a:schemeClr val="accent2"/>
              </a:solidFill>
              <a:latin typeface="+mj-lt"/>
            </a:endParaRPr>
          </a:p>
          <a:p>
            <a:pPr marL="171450" lvl="1" indent="-171450">
              <a:lnSpc>
                <a:spcPct val="100000"/>
              </a:lnSpc>
              <a:spcBef>
                <a:spcPct val="0"/>
              </a:spcBef>
              <a:buClr>
                <a:schemeClr val="tx1"/>
              </a:buClr>
              <a:buSzPct val="98000"/>
              <a:defRPr/>
            </a:pPr>
            <a:r>
              <a:rPr lang="en-US" sz="1800" b="1" dirty="0">
                <a:solidFill>
                  <a:srgbClr val="C00000"/>
                </a:solidFill>
                <a:latin typeface="+mj-lt"/>
              </a:rPr>
              <a:t>Trump reversed his family separation policy </a:t>
            </a:r>
            <a:r>
              <a:rPr lang="en-US" sz="1800" dirty="0">
                <a:latin typeface="+mj-lt"/>
              </a:rPr>
              <a:t>without a set way to reunify families that have been already separated.</a:t>
            </a:r>
          </a:p>
          <a:p>
            <a:pPr marL="571500" lvl="2" indent="-171450">
              <a:lnSpc>
                <a:spcPct val="100000"/>
              </a:lnSpc>
              <a:spcBef>
                <a:spcPct val="0"/>
              </a:spcBef>
              <a:buClr>
                <a:schemeClr val="tx1"/>
              </a:buClr>
              <a:buSzPct val="98000"/>
              <a:defRPr/>
            </a:pPr>
            <a:r>
              <a:rPr lang="en-US" sz="1800" dirty="0">
                <a:latin typeface="+mj-lt"/>
              </a:rPr>
              <a:t>Attack on the Flores amendment</a:t>
            </a:r>
          </a:p>
          <a:p>
            <a:pPr marL="171450" lvl="1" indent="-171450">
              <a:lnSpc>
                <a:spcPct val="100000"/>
              </a:lnSpc>
              <a:spcBef>
                <a:spcPct val="0"/>
              </a:spcBef>
              <a:defRPr/>
            </a:pPr>
            <a:endParaRPr lang="en-US" sz="1200" dirty="0">
              <a:latin typeface="+mj-lt"/>
              <a:ea typeface="MS PGothic" panose="020B0600070205080204" pitchFamily="34" charset="-128"/>
              <a:cs typeface="Georgia"/>
            </a:endParaRPr>
          </a:p>
        </p:txBody>
      </p:sp>
      <p:pic>
        <p:nvPicPr>
          <p:cNvPr id="3" name="Picture 2">
            <a:extLst>
              <a:ext uri="{FF2B5EF4-FFF2-40B4-BE49-F238E27FC236}">
                <a16:creationId xmlns:a16="http://schemas.microsoft.com/office/drawing/2014/main" id="{DF230430-C291-49B7-9FC4-38B26CAF445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361052" y="5009322"/>
            <a:ext cx="2771631" cy="1848678"/>
          </a:xfrm>
          <a:prstGeom prst="rect">
            <a:avLst/>
          </a:prstGeom>
        </p:spPr>
      </p:pic>
      <p:sp>
        <p:nvSpPr>
          <p:cNvPr id="4" name="TextBox 3">
            <a:extLst>
              <a:ext uri="{FF2B5EF4-FFF2-40B4-BE49-F238E27FC236}">
                <a16:creationId xmlns:a16="http://schemas.microsoft.com/office/drawing/2014/main" id="{5BCBE08B-2FB2-4EC1-A0D3-A7074F9544CF}"/>
              </a:ext>
            </a:extLst>
          </p:cNvPr>
          <p:cNvSpPr txBox="1"/>
          <p:nvPr/>
        </p:nvSpPr>
        <p:spPr>
          <a:xfrm rot="20375871">
            <a:off x="1746741" y="5362021"/>
            <a:ext cx="3126377" cy="1200329"/>
          </a:xfrm>
          <a:prstGeom prst="rect">
            <a:avLst/>
          </a:prstGeom>
          <a:noFill/>
        </p:spPr>
        <p:txBody>
          <a:bodyPr wrap="square" rtlCol="0">
            <a:spAutoFit/>
          </a:bodyPr>
          <a:lstStyle/>
          <a:p>
            <a:pPr algn="ctr"/>
            <a:r>
              <a:rPr lang="en-US" b="1" dirty="0"/>
              <a:t>Join us!</a:t>
            </a:r>
          </a:p>
          <a:p>
            <a:pPr algn="ctr"/>
            <a:r>
              <a:rPr lang="en-US" dirty="0"/>
              <a:t>Saturday, June 30</a:t>
            </a:r>
            <a:r>
              <a:rPr lang="en-US" baseline="30000" dirty="0"/>
              <a:t>th</a:t>
            </a:r>
            <a:r>
              <a:rPr lang="en-US" dirty="0"/>
              <a:t> @ 2pm </a:t>
            </a:r>
          </a:p>
          <a:p>
            <a:pPr algn="ctr"/>
            <a:r>
              <a:rPr lang="en-US" dirty="0"/>
              <a:t>Convention Center Entrance</a:t>
            </a:r>
          </a:p>
          <a:p>
            <a:pPr algn="ctr"/>
            <a:r>
              <a:rPr lang="en-US" dirty="0"/>
              <a:t>Wear White</a:t>
            </a:r>
          </a:p>
        </p:txBody>
      </p:sp>
    </p:spTree>
    <p:extLst>
      <p:ext uri="{BB962C8B-B14F-4D97-AF65-F5344CB8AC3E}">
        <p14:creationId xmlns:p14="http://schemas.microsoft.com/office/powerpoint/2010/main" val="1257258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02849"/>
            <a:ext cx="7273636" cy="1143000"/>
          </a:xfrm>
        </p:spPr>
        <p:txBody>
          <a:bodyPr/>
          <a:lstStyle/>
          <a:p>
            <a:r>
              <a:rPr lang="en-US" b="1" i="1" dirty="0"/>
              <a:t>The Day has Come and Gone…</a:t>
            </a:r>
          </a:p>
        </p:txBody>
      </p:sp>
      <p:sp>
        <p:nvSpPr>
          <p:cNvPr id="5" name="Content Placeholder 4"/>
          <p:cNvSpPr>
            <a:spLocks noGrp="1"/>
          </p:cNvSpPr>
          <p:nvPr>
            <p:ph idx="1"/>
          </p:nvPr>
        </p:nvSpPr>
        <p:spPr>
          <a:xfrm>
            <a:off x="457201" y="2111588"/>
            <a:ext cx="4343400" cy="4567886"/>
          </a:xfrm>
        </p:spPr>
        <p:txBody>
          <a:bodyPr>
            <a:normAutofit/>
          </a:bodyPr>
          <a:lstStyle/>
          <a:p>
            <a:pPr lvl="0"/>
            <a:r>
              <a:rPr lang="en-US" sz="1800" dirty="0"/>
              <a:t>Ending DACA </a:t>
            </a:r>
            <a:r>
              <a:rPr lang="en-US" sz="1800" b="1" dirty="0">
                <a:solidFill>
                  <a:srgbClr val="C00000"/>
                </a:solidFill>
              </a:rPr>
              <a:t>jeopardizes future</a:t>
            </a:r>
            <a:r>
              <a:rPr lang="en-US" sz="1800" dirty="0"/>
              <a:t> of 800,000</a:t>
            </a:r>
            <a:r>
              <a:rPr lang="en-US" sz="1800" b="1" dirty="0">
                <a:solidFill>
                  <a:srgbClr val="C00000"/>
                </a:solidFill>
              </a:rPr>
              <a:t> </a:t>
            </a:r>
            <a:r>
              <a:rPr lang="en-US" sz="1800" dirty="0"/>
              <a:t>aspiring Americans </a:t>
            </a:r>
          </a:p>
          <a:p>
            <a:pPr lvl="0"/>
            <a:r>
              <a:rPr lang="en-US" sz="1800" dirty="0"/>
              <a:t>DACA recipients include many </a:t>
            </a:r>
            <a:r>
              <a:rPr lang="en-US" sz="1800" b="1" dirty="0">
                <a:solidFill>
                  <a:srgbClr val="C00000"/>
                </a:solidFill>
              </a:rPr>
              <a:t>students and educators </a:t>
            </a:r>
            <a:r>
              <a:rPr lang="en-US" sz="1800" dirty="0"/>
              <a:t>worried about what the future holds </a:t>
            </a:r>
          </a:p>
          <a:p>
            <a:pPr lvl="0"/>
            <a:r>
              <a:rPr lang="en-US" sz="1800" dirty="0"/>
              <a:t>The </a:t>
            </a:r>
            <a:r>
              <a:rPr lang="en-US" sz="1800" b="1" dirty="0">
                <a:solidFill>
                  <a:srgbClr val="C00000"/>
                </a:solidFill>
              </a:rPr>
              <a:t>March 5 deadline </a:t>
            </a:r>
            <a:r>
              <a:rPr lang="en-US" sz="1800" dirty="0"/>
              <a:t>(Trump’s self- imposed deadline) has passed, leaving thousands of Dreamers in limbo</a:t>
            </a:r>
          </a:p>
          <a:p>
            <a:pPr lvl="0"/>
            <a:r>
              <a:rPr lang="en-US" sz="1800" dirty="0"/>
              <a:t>Court rulings have left </a:t>
            </a:r>
            <a:r>
              <a:rPr lang="en-US" sz="1800" b="1" dirty="0">
                <a:solidFill>
                  <a:srgbClr val="C00000"/>
                </a:solidFill>
              </a:rPr>
              <a:t>the path forward unclear</a:t>
            </a:r>
            <a:r>
              <a:rPr lang="en-US" sz="1800" dirty="0"/>
              <a:t> for new applicants</a:t>
            </a:r>
          </a:p>
        </p:txBody>
      </p:sp>
      <p:sp>
        <p:nvSpPr>
          <p:cNvPr id="6" name="Rectangle 14"/>
          <p:cNvSpPr>
            <a:spLocks noChangeArrowheads="1"/>
          </p:cNvSpPr>
          <p:nvPr/>
        </p:nvSpPr>
        <p:spPr bwMode="auto">
          <a:xfrm>
            <a:off x="4910328" y="1690219"/>
            <a:ext cx="3738372" cy="461665"/>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a:latin typeface="+mj-lt"/>
                <a:cs typeface="Georgia"/>
              </a:rPr>
              <a:t>Approximate active DACA recipients whose registration expired between 9/5/2017 and 3/5/2018</a:t>
            </a:r>
          </a:p>
        </p:txBody>
      </p:sp>
      <p:pic>
        <p:nvPicPr>
          <p:cNvPr id="7" name="Picture 6"/>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2229" b="78107" l="16650" r="93954">
                        <a14:foregroundMark x1="93954" y1="60750" x2="93954" y2="60750"/>
                        <a14:backgroundMark x1="55798" y1="47535" x2="55798" y2="47535"/>
                      </a14:backgroundRemoval>
                    </a14:imgEffect>
                  </a14:imgLayer>
                </a14:imgProps>
              </a:ext>
              <a:ext uri="{28A0092B-C50C-407E-A947-70E740481C1C}">
                <a14:useLocalDpi xmlns:a14="http://schemas.microsoft.com/office/drawing/2010/main" val="0"/>
              </a:ext>
            </a:extLst>
          </a:blip>
          <a:srcRect l="14474" t="15401" r="25525" b="24497"/>
          <a:stretch/>
        </p:blipFill>
        <p:spPr>
          <a:xfrm>
            <a:off x="4634484" y="2339049"/>
            <a:ext cx="4509516" cy="2269790"/>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174045" y="4709160"/>
            <a:ext cx="1300919" cy="384048"/>
          </a:xfrm>
          <a:prstGeom prst="rect">
            <a:avLst/>
          </a:prstGeom>
        </p:spPr>
      </p:pic>
      <p:sp>
        <p:nvSpPr>
          <p:cNvPr id="9" name="Rectangle 8"/>
          <p:cNvSpPr/>
          <p:nvPr/>
        </p:nvSpPr>
        <p:spPr>
          <a:xfrm>
            <a:off x="4859463" y="4709160"/>
            <a:ext cx="2168354" cy="19019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a:lstStyle/>
          <a:p>
            <a:pPr>
              <a:lnSpc>
                <a:spcPct val="110000"/>
              </a:lnSpc>
              <a:defRPr/>
            </a:pPr>
            <a:r>
              <a:rPr lang="en-US" sz="1100" b="1" dirty="0">
                <a:solidFill>
                  <a:schemeClr val="tx1"/>
                </a:solidFill>
                <a:latin typeface="+mj-lt"/>
                <a:cs typeface="Georgia"/>
              </a:rPr>
              <a:t>Details</a:t>
            </a:r>
          </a:p>
          <a:p>
            <a:pPr marL="171450" indent="-171450">
              <a:lnSpc>
                <a:spcPct val="110000"/>
              </a:lnSpc>
              <a:buFont typeface="Arial" charset="0"/>
              <a:buChar char="•"/>
              <a:defRPr/>
            </a:pPr>
            <a:r>
              <a:rPr lang="en-US" sz="1100" dirty="0">
                <a:solidFill>
                  <a:schemeClr val="tx1"/>
                </a:solidFill>
                <a:latin typeface="+mj-lt"/>
                <a:cs typeface="Georgia"/>
              </a:rPr>
              <a:t>Trump has advised the Department of Homeland Security that DACA recipients are not enforcement priorities unless they are criminals, are involved in criminal activity, or are members of a gang</a:t>
            </a:r>
          </a:p>
          <a:p>
            <a:pPr>
              <a:lnSpc>
                <a:spcPct val="110000"/>
              </a:lnSpc>
              <a:defRPr/>
            </a:pPr>
            <a:endParaRPr lang="en-US" sz="1100" dirty="0">
              <a:solidFill>
                <a:schemeClr val="tx1"/>
              </a:solidFill>
              <a:latin typeface="+mj-lt"/>
              <a:cs typeface="Georgia"/>
            </a:endParaRPr>
          </a:p>
        </p:txBody>
      </p:sp>
    </p:spTree>
    <p:extLst>
      <p:ext uri="{BB962C8B-B14F-4D97-AF65-F5344CB8AC3E}">
        <p14:creationId xmlns:p14="http://schemas.microsoft.com/office/powerpoint/2010/main" val="1703492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624" y="296996"/>
            <a:ext cx="5981838" cy="1143000"/>
          </a:xfrm>
        </p:spPr>
        <p:txBody>
          <a:bodyPr>
            <a:normAutofit/>
          </a:bodyPr>
          <a:lstStyle/>
          <a:p>
            <a:pPr algn="l"/>
            <a:r>
              <a:rPr lang="en-US" sz="3600" b="1" dirty="0"/>
              <a:t>So what is next?</a:t>
            </a:r>
          </a:p>
        </p:txBody>
      </p:sp>
      <p:sp>
        <p:nvSpPr>
          <p:cNvPr id="3" name="Content Placeholder 2"/>
          <p:cNvSpPr>
            <a:spLocks noGrp="1"/>
          </p:cNvSpPr>
          <p:nvPr>
            <p:ph idx="1"/>
          </p:nvPr>
        </p:nvSpPr>
        <p:spPr>
          <a:xfrm>
            <a:off x="728056" y="1537003"/>
            <a:ext cx="4214553" cy="4958225"/>
          </a:xfrm>
        </p:spPr>
        <p:txBody>
          <a:bodyPr>
            <a:noAutofit/>
          </a:bodyPr>
          <a:lstStyle/>
          <a:p>
            <a:pPr>
              <a:spcBef>
                <a:spcPts val="0"/>
              </a:spcBef>
              <a:buClr>
                <a:schemeClr val="tx1"/>
              </a:buClr>
            </a:pPr>
            <a:r>
              <a:rPr lang="en-US" sz="2000" dirty="0"/>
              <a:t>The administration continues to propose hostile policies of walls, family separation, deportation and turning away refugees. Both the </a:t>
            </a:r>
            <a:r>
              <a:rPr lang="en-US" sz="2000" b="1" dirty="0">
                <a:solidFill>
                  <a:srgbClr val="BD1834"/>
                </a:solidFill>
              </a:rPr>
              <a:t>House and the Senate defeated.</a:t>
            </a:r>
          </a:p>
          <a:p>
            <a:pPr>
              <a:spcBef>
                <a:spcPts val="0"/>
              </a:spcBef>
              <a:buClr>
                <a:schemeClr val="tx1"/>
              </a:buClr>
            </a:pPr>
            <a:endParaRPr lang="en-US" sz="2000" dirty="0"/>
          </a:p>
          <a:p>
            <a:pPr>
              <a:spcBef>
                <a:spcPts val="0"/>
              </a:spcBef>
              <a:buClr>
                <a:schemeClr val="tx1"/>
              </a:buClr>
            </a:pPr>
            <a:r>
              <a:rPr lang="en-US" sz="2000" b="1" dirty="0">
                <a:solidFill>
                  <a:srgbClr val="C00000"/>
                </a:solidFill>
              </a:rPr>
              <a:t>Pressure is building </a:t>
            </a:r>
            <a:r>
              <a:rPr lang="en-US" sz="2000" dirty="0"/>
              <a:t>among republicans to do something on immigration reform. Moderate republicans led on a procedural move that would have forced a vote on a number of proposals including the Dream Act. Short 2 votes to move forward.</a:t>
            </a:r>
          </a:p>
          <a:p>
            <a:pPr>
              <a:spcBef>
                <a:spcPts val="0"/>
              </a:spcBef>
              <a:buClr>
                <a:schemeClr val="tx1"/>
              </a:buClr>
            </a:pPr>
            <a:endParaRPr lang="en-US" sz="2000" dirty="0"/>
          </a:p>
          <a:p>
            <a:pPr>
              <a:spcBef>
                <a:spcPts val="0"/>
              </a:spcBef>
              <a:buClr>
                <a:schemeClr val="tx1"/>
              </a:buClr>
            </a:pPr>
            <a:endParaRPr lang="en-US" sz="2000" dirty="0"/>
          </a:p>
        </p:txBody>
      </p:sp>
      <p:sp>
        <p:nvSpPr>
          <p:cNvPr id="5" name="Content Placeholder 4"/>
          <p:cNvSpPr>
            <a:spLocks noGrp="1"/>
          </p:cNvSpPr>
          <p:nvPr>
            <p:ph sz="half" idx="4294967295"/>
          </p:nvPr>
        </p:nvSpPr>
        <p:spPr>
          <a:xfrm>
            <a:off x="5105400" y="1600200"/>
            <a:ext cx="4038600" cy="4525963"/>
          </a:xfrm>
        </p:spPr>
        <p:txBody>
          <a:bodyPr>
            <a:normAutofit/>
          </a:bodyPr>
          <a:lstStyle/>
          <a:p>
            <a:endParaRPr lang="en-US" dirty="0"/>
          </a:p>
          <a:p>
            <a:endParaRPr lang="en-US" dirty="0"/>
          </a:p>
          <a:p>
            <a:endParaRPr lang="en-US" dirty="0"/>
          </a:p>
          <a:p>
            <a:endParaRPr lang="en-US" dirty="0"/>
          </a:p>
          <a:p>
            <a:endParaRPr lang="en-US" dirty="0"/>
          </a:p>
          <a:p>
            <a:endParaRPr lang="en-US" dirty="0"/>
          </a:p>
        </p:txBody>
      </p:sp>
      <p:sp>
        <p:nvSpPr>
          <p:cNvPr id="6" name="TextBox 5">
            <a:extLst>
              <a:ext uri="{FF2B5EF4-FFF2-40B4-BE49-F238E27FC236}">
                <a16:creationId xmlns:a16="http://schemas.microsoft.com/office/drawing/2014/main" id="{B332B0C9-E912-6F4E-B68D-6BE3D9E08233}"/>
              </a:ext>
            </a:extLst>
          </p:cNvPr>
          <p:cNvSpPr txBox="1"/>
          <p:nvPr/>
        </p:nvSpPr>
        <p:spPr>
          <a:xfrm>
            <a:off x="5105399" y="1537003"/>
            <a:ext cx="3888971" cy="2831544"/>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C00000"/>
                </a:solidFill>
                <a:effectLst/>
                <a:uLnTx/>
                <a:uFillTx/>
                <a:latin typeface="Calibri"/>
                <a:ea typeface="+mn-ea"/>
                <a:cs typeface="+mn-cs"/>
              </a:rPr>
              <a:t>Bipartisan Dream Act of 2017</a:t>
            </a:r>
            <a:r>
              <a:rPr kumimoji="0" lang="en-US" sz="2000" b="0" i="0" u="none" strike="noStrike" kern="1200" cap="none" spc="0" normalizeH="0" baseline="0" noProof="0" dirty="0">
                <a:ln>
                  <a:noFill/>
                </a:ln>
                <a:solidFill>
                  <a:prstClr val="black"/>
                </a:solidFill>
                <a:effectLst/>
                <a:uLnTx/>
                <a:uFillTx/>
                <a:latin typeface="Calibri"/>
                <a:ea typeface="+mn-ea"/>
                <a:cs typeface="+mn-cs"/>
              </a:rPr>
              <a:t>  (S. 1615/H.R. 3440)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C00000"/>
                </a:solidFill>
                <a:effectLst/>
                <a:uLnTx/>
                <a:uFillTx/>
                <a:latin typeface="Calibri"/>
                <a:ea typeface="+mn-ea"/>
                <a:cs typeface="+mn-cs"/>
              </a:rPr>
              <a:t>Immediate action</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r>
              <a:rPr kumimoji="0" lang="en-US" sz="2000" b="1" i="0" u="none" strike="noStrike" kern="1200" cap="none" spc="0" normalizeH="0" baseline="0" noProof="0" dirty="0">
                <a:ln>
                  <a:noFill/>
                </a:ln>
                <a:solidFill>
                  <a:srgbClr val="C00000"/>
                </a:solidFill>
                <a:effectLst/>
                <a:uLnTx/>
                <a:uFillTx/>
                <a:latin typeface="Calibri"/>
                <a:ea typeface="+mn-ea"/>
                <a:cs typeface="+mn-cs"/>
              </a:rPr>
              <a:t>to address current crisis</a:t>
            </a:r>
            <a:r>
              <a:rPr kumimoji="0" lang="en-US" sz="2000" b="0" i="0" u="none" strike="noStrike" kern="1200" cap="none" spc="0" normalizeH="0" baseline="0" noProof="0" dirty="0">
                <a:ln>
                  <a:noFill/>
                </a:ln>
                <a:solidFill>
                  <a:prstClr val="black"/>
                </a:solidFill>
                <a:effectLst/>
                <a:uLnTx/>
                <a:uFillTx/>
                <a:latin typeface="Calibri"/>
                <a:ea typeface="+mn-ea"/>
                <a:cs typeface="+mn-cs"/>
              </a:rPr>
              <a:t> — for example, Dreamer fix combined with reasonable border security measures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581E534C-2C56-0542-BBCD-43C50EBF61F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357601" y="4330378"/>
            <a:ext cx="2574143" cy="17957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67567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34C04-3B10-4A74-80F8-3E319F19577A}"/>
              </a:ext>
            </a:extLst>
          </p:cNvPr>
          <p:cNvSpPr>
            <a:spLocks noGrp="1"/>
          </p:cNvSpPr>
          <p:nvPr>
            <p:ph type="title"/>
          </p:nvPr>
        </p:nvSpPr>
        <p:spPr>
          <a:xfrm>
            <a:off x="457200" y="274638"/>
            <a:ext cx="8046720" cy="1143000"/>
          </a:xfrm>
        </p:spPr>
        <p:txBody>
          <a:bodyPr>
            <a:normAutofit/>
          </a:bodyPr>
          <a:lstStyle/>
          <a:p>
            <a:pPr algn="l"/>
            <a:r>
              <a:rPr lang="en-US" sz="4000" b="1" dirty="0"/>
              <a:t>School shootings so far in 2018</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248" y="1637094"/>
            <a:ext cx="7781544" cy="4209429"/>
          </a:xfrm>
          <a:prstGeom prst="rect">
            <a:avLst/>
          </a:prstGeom>
          <a:noFill/>
          <a:ln>
            <a:noFill/>
          </a:ln>
        </p:spPr>
      </p:pic>
      <p:sp>
        <p:nvSpPr>
          <p:cNvPr id="6" name="TextBox 5"/>
          <p:cNvSpPr txBox="1"/>
          <p:nvPr/>
        </p:nvSpPr>
        <p:spPr>
          <a:xfrm>
            <a:off x="457200" y="1232972"/>
            <a:ext cx="3882858" cy="338554"/>
          </a:xfrm>
          <a:prstGeom prst="rect">
            <a:avLst/>
          </a:prstGeom>
          <a:noFill/>
        </p:spPr>
        <p:txBody>
          <a:bodyPr wrap="none" rtlCol="0">
            <a:spAutoFit/>
          </a:bodyPr>
          <a:lstStyle/>
          <a:p>
            <a:r>
              <a:rPr lang="en-US" sz="1600" i="1" dirty="0"/>
              <a:t>Size represents the number of people injured</a:t>
            </a:r>
          </a:p>
        </p:txBody>
      </p:sp>
    </p:spTree>
    <p:extLst>
      <p:ext uri="{BB962C8B-B14F-4D97-AF65-F5344CB8AC3E}">
        <p14:creationId xmlns:p14="http://schemas.microsoft.com/office/powerpoint/2010/main" val="1805358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92" y="236344"/>
            <a:ext cx="8229600" cy="1143000"/>
          </a:xfrm>
        </p:spPr>
        <p:txBody>
          <a:bodyPr/>
          <a:lstStyle/>
          <a:p>
            <a:r>
              <a:rPr lang="en-US" b="1" dirty="0"/>
              <a:t>Students Demand Action  </a:t>
            </a:r>
          </a:p>
        </p:txBody>
      </p:sp>
      <p:sp>
        <p:nvSpPr>
          <p:cNvPr id="10" name="Content Placeholder 9"/>
          <p:cNvSpPr>
            <a:spLocks noGrp="1"/>
          </p:cNvSpPr>
          <p:nvPr>
            <p:ph idx="1"/>
          </p:nvPr>
        </p:nvSpPr>
        <p:spPr>
          <a:xfrm>
            <a:off x="563068" y="1379344"/>
            <a:ext cx="8580932" cy="2838695"/>
          </a:xfrm>
        </p:spPr>
        <p:txBody>
          <a:bodyPr>
            <a:normAutofit/>
          </a:bodyPr>
          <a:lstStyle/>
          <a:p>
            <a:r>
              <a:rPr lang="en-US" dirty="0"/>
              <a:t>They are energized and demanding answers</a:t>
            </a:r>
          </a:p>
          <a:p>
            <a:r>
              <a:rPr lang="en-US" dirty="0"/>
              <a:t>We cannot wake to another school shooting</a:t>
            </a:r>
          </a:p>
          <a:p>
            <a:r>
              <a:rPr lang="en-US" dirty="0"/>
              <a:t>Action = electoral change</a:t>
            </a:r>
          </a:p>
          <a:p>
            <a:r>
              <a:rPr lang="en-US" dirty="0">
                <a:hlinkClick r:id="rId2"/>
              </a:rPr>
              <a:t>www.protectourschool.com</a:t>
            </a:r>
            <a:endParaRPr lang="en-US"/>
          </a:p>
          <a:p>
            <a:pPr marL="0" indent="0">
              <a:buNone/>
            </a:pPr>
            <a:endParaRPr lang="en-US" dirty="0"/>
          </a:p>
          <a:p>
            <a:endParaRPr lang="en-US" dirty="0"/>
          </a:p>
        </p:txBody>
      </p:sp>
      <p:pic>
        <p:nvPicPr>
          <p:cNvPr id="6" name="Picture 5">
            <a:extLst>
              <a:ext uri="{FF2B5EF4-FFF2-40B4-BE49-F238E27FC236}">
                <a16:creationId xmlns:a16="http://schemas.microsoft.com/office/drawing/2014/main" id="{72270907-310C-4F85-9419-01983C6F5ABF}"/>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b="10569"/>
          <a:stretch/>
        </p:blipFill>
        <p:spPr>
          <a:xfrm>
            <a:off x="3671908" y="3836717"/>
            <a:ext cx="5120760" cy="3021283"/>
          </a:xfrm>
          <a:prstGeom prst="rect">
            <a:avLst/>
          </a:prstGeom>
        </p:spPr>
      </p:pic>
    </p:spTree>
    <p:extLst>
      <p:ext uri="{BB962C8B-B14F-4D97-AF65-F5344CB8AC3E}">
        <p14:creationId xmlns:p14="http://schemas.microsoft.com/office/powerpoint/2010/main" val="3479211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39FC5-8833-4B25-B670-F3BC0483F501}"/>
              </a:ext>
            </a:extLst>
          </p:cNvPr>
          <p:cNvSpPr>
            <a:spLocks noGrp="1"/>
          </p:cNvSpPr>
          <p:nvPr>
            <p:ph type="title"/>
          </p:nvPr>
        </p:nvSpPr>
        <p:spPr/>
        <p:txBody>
          <a:bodyPr>
            <a:normAutofit/>
          </a:bodyPr>
          <a:lstStyle/>
          <a:p>
            <a:r>
              <a:rPr lang="en-US" sz="4800" b="1" dirty="0"/>
              <a:t>So what now?</a:t>
            </a:r>
          </a:p>
        </p:txBody>
      </p:sp>
      <p:sp>
        <p:nvSpPr>
          <p:cNvPr id="3" name="Content Placeholder 2">
            <a:extLst>
              <a:ext uri="{FF2B5EF4-FFF2-40B4-BE49-F238E27FC236}">
                <a16:creationId xmlns:a16="http://schemas.microsoft.com/office/drawing/2014/main" id="{81B88953-9387-43E3-9A0D-3B6E5C3B0B8B}"/>
              </a:ext>
            </a:extLst>
          </p:cNvPr>
          <p:cNvSpPr>
            <a:spLocks noGrp="1"/>
          </p:cNvSpPr>
          <p:nvPr>
            <p:ph idx="1"/>
          </p:nvPr>
        </p:nvSpPr>
        <p:spPr>
          <a:xfrm>
            <a:off x="457200" y="1172710"/>
            <a:ext cx="5744095" cy="4525963"/>
          </a:xfrm>
        </p:spPr>
        <p:txBody>
          <a:bodyPr>
            <a:normAutofit fontScale="92500"/>
          </a:bodyPr>
          <a:lstStyle/>
          <a:p>
            <a:pPr marL="0" indent="0">
              <a:buNone/>
            </a:pPr>
            <a:endParaRPr lang="en-US" dirty="0"/>
          </a:p>
          <a:p>
            <a:r>
              <a:rPr lang="en-US" dirty="0"/>
              <a:t>Yes, it’s about winning and losing elections and legislative efforts but it is about more than that.</a:t>
            </a:r>
          </a:p>
          <a:p>
            <a:r>
              <a:rPr lang="en-US" dirty="0"/>
              <a:t>How are we building state, local  and member capacity?</a:t>
            </a:r>
          </a:p>
          <a:p>
            <a:r>
              <a:rPr lang="en-US" dirty="0"/>
              <a:t>How are we linking our efforts back to members and membership?</a:t>
            </a:r>
          </a:p>
        </p:txBody>
      </p:sp>
      <p:pic>
        <p:nvPicPr>
          <p:cNvPr id="5" name="Picture 4">
            <a:extLst>
              <a:ext uri="{FF2B5EF4-FFF2-40B4-BE49-F238E27FC236}">
                <a16:creationId xmlns:a16="http://schemas.microsoft.com/office/drawing/2014/main" id="{155E0890-C204-4416-83F3-A040B1F276E7}"/>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899503" y="3097087"/>
            <a:ext cx="3305457" cy="3499658"/>
          </a:xfrm>
          <a:prstGeom prst="rect">
            <a:avLst/>
          </a:prstGeom>
        </p:spPr>
      </p:pic>
    </p:spTree>
    <p:extLst>
      <p:ext uri="{BB962C8B-B14F-4D97-AF65-F5344CB8AC3E}">
        <p14:creationId xmlns:p14="http://schemas.microsoft.com/office/powerpoint/2010/main" val="1607823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48845"/>
            <a:ext cx="8229600" cy="691768"/>
          </a:xfrm>
          <a:effectLst/>
        </p:spPr>
        <p:txBody>
          <a:bodyPr>
            <a:noAutofit/>
          </a:bodyPr>
          <a:lstStyle/>
          <a:p>
            <a:pPr algn="l"/>
            <a:r>
              <a:rPr lang="en-US" sz="2800" b="1" dirty="0"/>
              <a:t>Percent change in total state funding</a:t>
            </a:r>
            <a:br>
              <a:rPr lang="en-US" sz="2800" b="1" dirty="0"/>
            </a:br>
            <a:r>
              <a:rPr lang="en-US" sz="2000" i="1" dirty="0"/>
              <a:t>2008-2015</a:t>
            </a:r>
          </a:p>
        </p:txBody>
      </p:sp>
      <p:graphicFrame>
        <p:nvGraphicFramePr>
          <p:cNvPr id="6" name="Chart 5"/>
          <p:cNvGraphicFramePr/>
          <p:nvPr>
            <p:extLst>
              <p:ext uri="{D42A27DB-BD31-4B8C-83A1-F6EECF244321}">
                <p14:modId xmlns:p14="http://schemas.microsoft.com/office/powerpoint/2010/main" val="3849673693"/>
              </p:ext>
            </p:extLst>
          </p:nvPr>
        </p:nvGraphicFramePr>
        <p:xfrm>
          <a:off x="834887" y="1845056"/>
          <a:ext cx="4212601" cy="50129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3476053958"/>
              </p:ext>
            </p:extLst>
          </p:nvPr>
        </p:nvGraphicFramePr>
        <p:xfrm>
          <a:off x="5047488" y="1913948"/>
          <a:ext cx="3639311" cy="4793488"/>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13"/>
          <p:cNvSpPr txBox="1">
            <a:spLocks noChangeArrowheads="1"/>
          </p:cNvSpPr>
          <p:nvPr/>
        </p:nvSpPr>
        <p:spPr bwMode="auto">
          <a:xfrm>
            <a:off x="1514856" y="1465058"/>
            <a:ext cx="2839239" cy="8977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o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a:lnSpc>
                <a:spcPct val="100000"/>
              </a:lnSpc>
              <a:spcBef>
                <a:spcPct val="0"/>
              </a:spcBef>
              <a:buFontTx/>
              <a:buNone/>
            </a:pPr>
            <a:r>
              <a:rPr lang="en-US" altLang="en-US" sz="1600" b="1" dirty="0">
                <a:solidFill>
                  <a:schemeClr val="accent2"/>
                </a:solidFill>
                <a:latin typeface="Verdana"/>
                <a:cs typeface="Verdana"/>
              </a:rPr>
              <a:t>■</a:t>
            </a:r>
            <a:r>
              <a:rPr lang="en-US" altLang="en-US" sz="1100" b="1" dirty="0">
                <a:latin typeface="Verdana"/>
                <a:cs typeface="Verdana"/>
              </a:rPr>
              <a:t> </a:t>
            </a:r>
            <a:r>
              <a:rPr lang="en-US" altLang="en-US" sz="1100" dirty="0">
                <a:latin typeface="Verdana"/>
                <a:cs typeface="Verdana"/>
              </a:rPr>
              <a:t>Current funding level below 2008</a:t>
            </a:r>
          </a:p>
        </p:txBody>
      </p:sp>
      <p:sp>
        <p:nvSpPr>
          <p:cNvPr id="9" name="TextBox 13"/>
          <p:cNvSpPr txBox="1">
            <a:spLocks noChangeArrowheads="1"/>
          </p:cNvSpPr>
          <p:nvPr/>
        </p:nvSpPr>
        <p:spPr bwMode="auto">
          <a:xfrm>
            <a:off x="4818888" y="1465058"/>
            <a:ext cx="2839239" cy="8977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o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a:lnSpc>
                <a:spcPct val="100000"/>
              </a:lnSpc>
              <a:spcBef>
                <a:spcPct val="0"/>
              </a:spcBef>
              <a:buFontTx/>
              <a:buNone/>
            </a:pPr>
            <a:r>
              <a:rPr lang="en-US" altLang="en-US" sz="1600" b="1" dirty="0">
                <a:solidFill>
                  <a:schemeClr val="accent3"/>
                </a:solidFill>
                <a:latin typeface="Verdana"/>
                <a:cs typeface="Verdana"/>
              </a:rPr>
              <a:t>■</a:t>
            </a:r>
            <a:r>
              <a:rPr lang="en-US" altLang="en-US" sz="1100" b="1" dirty="0">
                <a:latin typeface="Verdana"/>
                <a:cs typeface="Verdana"/>
              </a:rPr>
              <a:t> </a:t>
            </a:r>
            <a:r>
              <a:rPr lang="en-US" altLang="en-US" sz="1100" dirty="0">
                <a:latin typeface="Verdana"/>
                <a:cs typeface="Verdana"/>
              </a:rPr>
              <a:t>Current funding higher than 2008 level </a:t>
            </a:r>
          </a:p>
        </p:txBody>
      </p:sp>
    </p:spTree>
    <p:extLst>
      <p:ext uri="{BB962C8B-B14F-4D97-AF65-F5344CB8AC3E}">
        <p14:creationId xmlns:p14="http://schemas.microsoft.com/office/powerpoint/2010/main" val="1663884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96932"/>
            <a:ext cx="8229600" cy="740664"/>
          </a:xfrm>
        </p:spPr>
        <p:txBody>
          <a:bodyPr>
            <a:noAutofit/>
          </a:bodyPr>
          <a:lstStyle/>
          <a:p>
            <a:pPr algn="l"/>
            <a:r>
              <a:rPr lang="en-US" sz="1600" dirty="0"/>
              <a:t>Wage gap between public school teachers and similar workers</a:t>
            </a:r>
            <a:br>
              <a:rPr lang="en-US" sz="1600" dirty="0"/>
            </a:br>
            <a:r>
              <a:rPr lang="en-US" sz="1400" i="1" dirty="0"/>
              <a:t>1979–2015</a:t>
            </a:r>
            <a:endParaRPr lang="en-US" sz="1400" i="1"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1634760"/>
              </p:ext>
            </p:extLst>
          </p:nvPr>
        </p:nvGraphicFramePr>
        <p:xfrm>
          <a:off x="530352" y="2231136"/>
          <a:ext cx="8156448" cy="4224528"/>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txBox="1">
            <a:spLocks/>
          </p:cNvSpPr>
          <p:nvPr/>
        </p:nvSpPr>
        <p:spPr>
          <a:xfrm>
            <a:off x="457199" y="453932"/>
            <a:ext cx="6729985"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t>The teacher wage gap grew from -5.5% in 1979 to a record -17% in 2015</a:t>
            </a:r>
            <a:endParaRPr lang="en-US" sz="28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62994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53932"/>
            <a:ext cx="6812281" cy="1143000"/>
          </a:xfrm>
        </p:spPr>
        <p:txBody>
          <a:bodyPr>
            <a:noAutofit/>
          </a:bodyPr>
          <a:lstStyle/>
          <a:p>
            <a:pPr algn="l"/>
            <a:r>
              <a:rPr lang="en-US" sz="2800" b="1" dirty="0"/>
              <a:t>Teachers have faced a 9% increase in health insurance premiums</a:t>
            </a:r>
            <a:endParaRPr lang="en-US" sz="2800" b="1" dirty="0">
              <a:effectLst>
                <a:outerShdw blurRad="38100" dist="38100" dir="2700000" algn="tl">
                  <a:srgbClr val="000000">
                    <a:alpha val="43137"/>
                  </a:srgbClr>
                </a:outerShdw>
              </a:effectLs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015397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6501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53932"/>
            <a:ext cx="6812281" cy="1143000"/>
          </a:xfrm>
        </p:spPr>
        <p:txBody>
          <a:bodyPr>
            <a:noAutofit/>
          </a:bodyPr>
          <a:lstStyle/>
          <a:p>
            <a:pPr algn="l"/>
            <a:r>
              <a:rPr lang="en-US" sz="2800" b="1" dirty="0"/>
              <a:t>Education support professionals</a:t>
            </a:r>
            <a:endParaRPr lang="en-US" sz="2800" b="1" dirty="0">
              <a:effectLst>
                <a:outerShdw blurRad="38100" dist="38100" dir="2700000" algn="tl">
                  <a:srgbClr val="000000">
                    <a:alpha val="43137"/>
                  </a:srgbClr>
                </a:outerShdw>
              </a:effectLst>
            </a:endParaRPr>
          </a:p>
        </p:txBody>
      </p:sp>
      <p:graphicFrame>
        <p:nvGraphicFramePr>
          <p:cNvPr id="4" name="Chart 3"/>
          <p:cNvGraphicFramePr/>
          <p:nvPr>
            <p:extLst>
              <p:ext uri="{D42A27DB-BD31-4B8C-83A1-F6EECF244321}">
                <p14:modId xmlns:p14="http://schemas.microsoft.com/office/powerpoint/2010/main" val="1179773388"/>
              </p:ext>
            </p:extLst>
          </p:nvPr>
        </p:nvGraphicFramePr>
        <p:xfrm>
          <a:off x="146091" y="2123714"/>
          <a:ext cx="4160523" cy="366485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377471" y="1770929"/>
            <a:ext cx="4146044" cy="4370427"/>
          </a:xfrm>
          <a:prstGeom prst="rect">
            <a:avLst/>
          </a:prstGeom>
          <a:noFill/>
        </p:spPr>
        <p:txBody>
          <a:bodyPr wrap="square" rtlCol="0">
            <a:spAutoFit/>
          </a:bodyPr>
          <a:lstStyle/>
          <a:p>
            <a:r>
              <a:rPr lang="en-US" sz="1600" i="1" dirty="0"/>
              <a:t>Analysis:</a:t>
            </a:r>
          </a:p>
          <a:p>
            <a:endParaRPr lang="en-US" sz="1600" dirty="0"/>
          </a:p>
          <a:p>
            <a:pPr marL="285750" indent="-285750">
              <a:buFont typeface="Arial" charset="0"/>
              <a:buChar char="•"/>
            </a:pPr>
            <a:r>
              <a:rPr lang="en-US" sz="1600" dirty="0"/>
              <a:t>ESPs working full time make an average of </a:t>
            </a:r>
            <a:r>
              <a:rPr lang="en-US" b="1" dirty="0">
                <a:solidFill>
                  <a:schemeClr val="accent2">
                    <a:lumMod val="75000"/>
                  </a:schemeClr>
                </a:solidFill>
              </a:rPr>
              <a:t>$29,528 </a:t>
            </a:r>
            <a:r>
              <a:rPr lang="en-US" sz="1600" dirty="0"/>
              <a:t>annually</a:t>
            </a:r>
          </a:p>
          <a:p>
            <a:pPr marL="285750" indent="-285750">
              <a:buFont typeface="Arial" charset="0"/>
              <a:buChar char="•"/>
            </a:pPr>
            <a:endParaRPr lang="en-US" sz="1600" dirty="0"/>
          </a:p>
          <a:p>
            <a:pPr marL="285750" indent="-285750">
              <a:buFont typeface="Arial" charset="0"/>
              <a:buChar char="•"/>
            </a:pPr>
            <a:r>
              <a:rPr lang="en-US" b="1" dirty="0">
                <a:solidFill>
                  <a:schemeClr val="accent2">
                    <a:lumMod val="75000"/>
                  </a:schemeClr>
                </a:solidFill>
              </a:rPr>
              <a:t>28% of ESPs </a:t>
            </a:r>
            <a:r>
              <a:rPr lang="en-US" sz="1600" dirty="0"/>
              <a:t>working full time have earnings of more than </a:t>
            </a:r>
            <a:r>
              <a:rPr lang="en-US" b="1" dirty="0">
                <a:solidFill>
                  <a:schemeClr val="accent2">
                    <a:lumMod val="75000"/>
                  </a:schemeClr>
                </a:solidFill>
              </a:rPr>
              <a:t>$35,000 a year</a:t>
            </a:r>
          </a:p>
          <a:p>
            <a:pPr marL="285750" indent="-285750">
              <a:buFont typeface="Arial" charset="0"/>
              <a:buChar char="•"/>
            </a:pPr>
            <a:endParaRPr lang="en-US" b="1" dirty="0"/>
          </a:p>
          <a:p>
            <a:pPr marL="285750" indent="-285750">
              <a:buFont typeface="Arial" charset="0"/>
              <a:buChar char="•"/>
            </a:pPr>
            <a:r>
              <a:rPr lang="en-US" sz="1600" dirty="0"/>
              <a:t>Office and administrative support is the largest category of education support professionals, with </a:t>
            </a:r>
            <a:r>
              <a:rPr lang="en-US" b="1" dirty="0">
                <a:solidFill>
                  <a:schemeClr val="accent2">
                    <a:lumMod val="75000"/>
                  </a:schemeClr>
                </a:solidFill>
              </a:rPr>
              <a:t>28% of all employees</a:t>
            </a:r>
          </a:p>
          <a:p>
            <a:pPr marL="285750" indent="-285750">
              <a:buFont typeface="Arial" charset="0"/>
              <a:buChar char="•"/>
            </a:pPr>
            <a:endParaRPr lang="en-US" b="1" dirty="0"/>
          </a:p>
          <a:p>
            <a:pPr marL="285750" indent="-285750">
              <a:buFont typeface="Arial" charset="0"/>
              <a:buChar char="•"/>
            </a:pPr>
            <a:r>
              <a:rPr lang="en-US" b="1" dirty="0">
                <a:solidFill>
                  <a:schemeClr val="accent2">
                    <a:lumMod val="75000"/>
                  </a:schemeClr>
                </a:solidFill>
              </a:rPr>
              <a:t>19% of all ESPs</a:t>
            </a:r>
            <a:r>
              <a:rPr lang="en-US" sz="1600" dirty="0"/>
              <a:t> have average earnings of under </a:t>
            </a:r>
            <a:r>
              <a:rPr lang="en-US" b="1" dirty="0">
                <a:solidFill>
                  <a:schemeClr val="accent2">
                    <a:lumMod val="75000"/>
                  </a:schemeClr>
                </a:solidFill>
              </a:rPr>
              <a:t>$15,000 a year</a:t>
            </a:r>
          </a:p>
          <a:p>
            <a:pPr marL="285750" indent="-285750">
              <a:buFont typeface="Arial" charset="0"/>
              <a:buChar char="•"/>
            </a:pPr>
            <a:endParaRPr lang="en-US" sz="2000" b="1" dirty="0"/>
          </a:p>
          <a:p>
            <a:pPr marL="285750" indent="-285750">
              <a:buFont typeface="Arial" charset="0"/>
              <a:buChar char="•"/>
            </a:pPr>
            <a:endParaRPr lang="en-US" sz="2000" b="1" dirty="0"/>
          </a:p>
        </p:txBody>
      </p:sp>
    </p:spTree>
    <p:extLst>
      <p:ext uri="{BB962C8B-B14F-4D97-AF65-F5344CB8AC3E}">
        <p14:creationId xmlns:p14="http://schemas.microsoft.com/office/powerpoint/2010/main" val="1158551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E2439-2F55-4515-8064-E1B9B626CDCD}"/>
              </a:ext>
            </a:extLst>
          </p:cNvPr>
          <p:cNvSpPr>
            <a:spLocks noGrp="1"/>
          </p:cNvSpPr>
          <p:nvPr>
            <p:ph type="title"/>
          </p:nvPr>
        </p:nvSpPr>
        <p:spPr>
          <a:xfrm>
            <a:off x="249382" y="274638"/>
            <a:ext cx="6833062" cy="1143000"/>
          </a:xfrm>
        </p:spPr>
        <p:txBody>
          <a:bodyPr/>
          <a:lstStyle/>
          <a:p>
            <a:r>
              <a:rPr lang="en-US" dirty="0"/>
              <a:t>Educator Spring </a:t>
            </a:r>
            <a:r>
              <a:rPr lang="en-US" b="1" dirty="0">
                <a:solidFill>
                  <a:srgbClr val="FF0000"/>
                </a:solidFill>
              </a:rPr>
              <a:t>#RedforEd</a:t>
            </a:r>
          </a:p>
        </p:txBody>
      </p:sp>
      <p:sp>
        <p:nvSpPr>
          <p:cNvPr id="3" name="Content Placeholder 2">
            <a:extLst>
              <a:ext uri="{FF2B5EF4-FFF2-40B4-BE49-F238E27FC236}">
                <a16:creationId xmlns:a16="http://schemas.microsoft.com/office/drawing/2014/main" id="{B59E53EB-9F4F-4055-8965-29BA60CC8427}"/>
              </a:ext>
            </a:extLst>
          </p:cNvPr>
          <p:cNvSpPr>
            <a:spLocks noGrp="1"/>
          </p:cNvSpPr>
          <p:nvPr>
            <p:ph idx="1"/>
          </p:nvPr>
        </p:nvSpPr>
        <p:spPr>
          <a:xfrm>
            <a:off x="457201" y="1417638"/>
            <a:ext cx="5319486" cy="4708525"/>
          </a:xfrm>
        </p:spPr>
        <p:txBody>
          <a:bodyPr/>
          <a:lstStyle/>
          <a:p>
            <a:r>
              <a:rPr lang="en-US" dirty="0"/>
              <a:t>Decades of cuts to education funding, stagnant and falling teacher salaries, rising healthcare costs </a:t>
            </a:r>
          </a:p>
          <a:p>
            <a:r>
              <a:rPr lang="en-US" dirty="0"/>
              <a:t>Hundreds of thousands educators have taken to the streets</a:t>
            </a:r>
          </a:p>
          <a:p>
            <a:pPr lvl="1"/>
            <a:r>
              <a:rPr lang="en-US" dirty="0"/>
              <a:t>WV, KY, OK, CO, AZ, NC</a:t>
            </a:r>
          </a:p>
          <a:p>
            <a:pPr lvl="1"/>
            <a:r>
              <a:rPr lang="en-US" dirty="0"/>
              <a:t>Many smaller communities</a:t>
            </a:r>
          </a:p>
        </p:txBody>
      </p:sp>
      <p:pic>
        <p:nvPicPr>
          <p:cNvPr id="4" name="Picture 3">
            <a:extLst>
              <a:ext uri="{FF2B5EF4-FFF2-40B4-BE49-F238E27FC236}">
                <a16:creationId xmlns:a16="http://schemas.microsoft.com/office/drawing/2014/main" id="{48488B08-9EE8-4E2D-B507-819A6367B34E}"/>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t="8527" b="5716"/>
          <a:stretch/>
        </p:blipFill>
        <p:spPr>
          <a:xfrm rot="5400000">
            <a:off x="5196234" y="2622205"/>
            <a:ext cx="4853073" cy="3042459"/>
          </a:xfrm>
          <a:prstGeom prst="rect">
            <a:avLst/>
          </a:prstGeom>
        </p:spPr>
      </p:pic>
    </p:spTree>
    <p:extLst>
      <p:ext uri="{BB962C8B-B14F-4D97-AF65-F5344CB8AC3E}">
        <p14:creationId xmlns:p14="http://schemas.microsoft.com/office/powerpoint/2010/main" val="402804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5802A-874D-4D97-896E-48EEDD09F1CA}"/>
              </a:ext>
            </a:extLst>
          </p:cNvPr>
          <p:cNvSpPr>
            <a:spLocks noGrp="1"/>
          </p:cNvSpPr>
          <p:nvPr>
            <p:ph type="title"/>
          </p:nvPr>
        </p:nvSpPr>
        <p:spPr>
          <a:xfrm>
            <a:off x="257695" y="387630"/>
            <a:ext cx="6109855" cy="1143000"/>
          </a:xfrm>
        </p:spPr>
        <p:txBody>
          <a:bodyPr>
            <a:normAutofit fontScale="90000"/>
          </a:bodyPr>
          <a:lstStyle/>
          <a:p>
            <a:r>
              <a:rPr lang="en-US" i="1" dirty="0"/>
              <a:t>What have we learned?</a:t>
            </a:r>
            <a:br>
              <a:rPr lang="en-US" dirty="0"/>
            </a:br>
            <a:r>
              <a:rPr lang="en-US" b="1" dirty="0">
                <a:solidFill>
                  <a:srgbClr val="FF0000"/>
                </a:solidFill>
              </a:rPr>
              <a:t>#RedforEd</a:t>
            </a:r>
          </a:p>
        </p:txBody>
      </p:sp>
      <p:sp>
        <p:nvSpPr>
          <p:cNvPr id="3" name="Content Placeholder 2">
            <a:extLst>
              <a:ext uri="{FF2B5EF4-FFF2-40B4-BE49-F238E27FC236}">
                <a16:creationId xmlns:a16="http://schemas.microsoft.com/office/drawing/2014/main" id="{91A83F2E-5F2E-4722-BC09-F16D2B5EE3DF}"/>
              </a:ext>
            </a:extLst>
          </p:cNvPr>
          <p:cNvSpPr>
            <a:spLocks noGrp="1"/>
          </p:cNvSpPr>
          <p:nvPr>
            <p:ph idx="1"/>
          </p:nvPr>
        </p:nvSpPr>
        <p:spPr>
          <a:xfrm>
            <a:off x="1197865" y="1718412"/>
            <a:ext cx="7571232" cy="5066607"/>
          </a:xfrm>
        </p:spPr>
        <p:txBody>
          <a:bodyPr>
            <a:normAutofit/>
          </a:bodyPr>
          <a:lstStyle/>
          <a:p>
            <a:pPr marL="0" indent="0">
              <a:buNone/>
            </a:pPr>
            <a:r>
              <a:rPr lang="en-US" sz="2400" dirty="0"/>
              <a:t>Social media is a powerful organizer – it doesn’t care if you are a member or not</a:t>
            </a:r>
          </a:p>
          <a:p>
            <a:pPr marL="0" indent="0">
              <a:buNone/>
            </a:pPr>
            <a:endParaRPr lang="en-US" sz="1100" dirty="0"/>
          </a:p>
          <a:p>
            <a:pPr marL="0" indent="0">
              <a:buNone/>
            </a:pPr>
            <a:r>
              <a:rPr lang="en-US" sz="2400" dirty="0"/>
              <a:t>Educators can talk in real time and much quicker than the union can talk to them</a:t>
            </a:r>
          </a:p>
          <a:p>
            <a:pPr marL="0" indent="0">
              <a:buNone/>
            </a:pPr>
            <a:endParaRPr lang="en-US" sz="1100" dirty="0"/>
          </a:p>
          <a:p>
            <a:pPr marL="0" indent="0">
              <a:buNone/>
            </a:pPr>
            <a:r>
              <a:rPr lang="en-US" sz="2400" dirty="0"/>
              <a:t>There is a need for authentic messaging (e.g. Facebook live)</a:t>
            </a:r>
          </a:p>
          <a:p>
            <a:pPr marL="0" indent="0">
              <a:buNone/>
            </a:pPr>
            <a:endParaRPr lang="en-US" sz="1100" dirty="0"/>
          </a:p>
          <a:p>
            <a:pPr marL="0" indent="0">
              <a:buNone/>
            </a:pPr>
            <a:r>
              <a:rPr lang="en-US" sz="2400" dirty="0"/>
              <a:t>Normal chains of union messaging no longer work.</a:t>
            </a:r>
          </a:p>
          <a:p>
            <a:pPr marL="0" indent="0">
              <a:spcBef>
                <a:spcPts val="0"/>
              </a:spcBef>
              <a:buNone/>
            </a:pPr>
            <a:r>
              <a:rPr lang="en-US" sz="2400" dirty="0"/>
              <a:t>Need strong educator-to-educator push</a:t>
            </a:r>
          </a:p>
          <a:p>
            <a:pPr marL="0" indent="0">
              <a:buNone/>
            </a:pPr>
            <a:endParaRPr lang="en-US" sz="1100" dirty="0"/>
          </a:p>
          <a:p>
            <a:pPr marL="0" indent="0">
              <a:buNone/>
            </a:pPr>
            <a:r>
              <a:rPr lang="en-US" sz="2400" dirty="0"/>
              <a:t>Superintendents proved important</a:t>
            </a:r>
          </a:p>
        </p:txBody>
      </p:sp>
      <p:pic>
        <p:nvPicPr>
          <p:cNvPr id="1026" name="Picture 2" descr="https://d30y9cdsu7xlg0.cloudfront.net/png/1629667-200.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578957" y="1783080"/>
            <a:ext cx="618908" cy="6189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d30y9cdsu7xlg0.cloudfront.net/png/642198-200.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73447" y="2869868"/>
            <a:ext cx="507573" cy="5075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d30y9cdsu7xlg0.cloudfront.net/png/947043-200.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82634" y="4407164"/>
            <a:ext cx="615231" cy="6152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d30y9cdsu7xlg0.cloudfront.net/png/1218616-200.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673447" y="3726269"/>
            <a:ext cx="415964" cy="41596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d30y9cdsu7xlg0.cloudfront.net/png/704704-200.pn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615858" y="5287326"/>
            <a:ext cx="582007" cy="582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208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6C091F-7D3A-4AD0-813F-E9651DC668E5}"/>
              </a:ext>
            </a:extLst>
          </p:cNvPr>
          <p:cNvSpPr>
            <a:spLocks noGrp="1"/>
          </p:cNvSpPr>
          <p:nvPr>
            <p:ph idx="1"/>
          </p:nvPr>
        </p:nvSpPr>
        <p:spPr>
          <a:xfrm>
            <a:off x="1227460" y="1458279"/>
            <a:ext cx="7550780" cy="3710844"/>
          </a:xfrm>
        </p:spPr>
        <p:txBody>
          <a:bodyPr>
            <a:normAutofit fontScale="92500" lnSpcReduction="10000"/>
          </a:bodyPr>
          <a:lstStyle/>
          <a:p>
            <a:pPr marL="0" indent="0">
              <a:buNone/>
            </a:pPr>
            <a:r>
              <a:rPr lang="en-US" sz="2400" dirty="0"/>
              <a:t>This activism has also caused educators to step up and run for office</a:t>
            </a:r>
          </a:p>
          <a:p>
            <a:pPr marL="0" indent="0">
              <a:buNone/>
            </a:pPr>
            <a:endParaRPr lang="en-US" sz="2400" dirty="0"/>
          </a:p>
          <a:p>
            <a:pPr marL="0" indent="0">
              <a:buNone/>
            </a:pPr>
            <a:r>
              <a:rPr lang="en-US" sz="2400" dirty="0"/>
              <a:t>In KY, 40 educators have filed to run for office</a:t>
            </a:r>
          </a:p>
          <a:p>
            <a:pPr marL="0" indent="0">
              <a:buNone/>
            </a:pPr>
            <a:endParaRPr lang="en-US" sz="2400" dirty="0"/>
          </a:p>
          <a:p>
            <a:pPr marL="0" indent="0">
              <a:buNone/>
            </a:pPr>
            <a:r>
              <a:rPr lang="en-US" sz="2400" dirty="0"/>
              <a:t>NEA launched </a:t>
            </a:r>
            <a:r>
              <a:rPr lang="en-US" sz="2400" b="1" i="1" dirty="0"/>
              <a:t>See Educators Run</a:t>
            </a:r>
            <a:r>
              <a:rPr lang="en-US" sz="2400" dirty="0"/>
              <a:t> as a way to train and support NEA members running for office</a:t>
            </a:r>
          </a:p>
          <a:p>
            <a:pPr marL="0" indent="0">
              <a:buNone/>
            </a:pPr>
            <a:endParaRPr lang="en-US" sz="2400" dirty="0"/>
          </a:p>
          <a:p>
            <a:pPr marL="0" indent="0">
              <a:buNone/>
            </a:pPr>
            <a:r>
              <a:rPr lang="en-US" sz="2400" dirty="0"/>
              <a:t>Training in Atlanta trained over 60 current or potential candidates and another training in Chicago at the end of summer</a:t>
            </a:r>
          </a:p>
        </p:txBody>
      </p:sp>
      <p:sp>
        <p:nvSpPr>
          <p:cNvPr id="5" name="Title 1">
            <a:extLst>
              <a:ext uri="{FF2B5EF4-FFF2-40B4-BE49-F238E27FC236}">
                <a16:creationId xmlns:a16="http://schemas.microsoft.com/office/drawing/2014/main" id="{0BC5802A-874D-4D97-896E-48EEDD09F1CA}"/>
              </a:ext>
            </a:extLst>
          </p:cNvPr>
          <p:cNvSpPr>
            <a:spLocks noGrp="1"/>
          </p:cNvSpPr>
          <p:nvPr>
            <p:ph type="title"/>
          </p:nvPr>
        </p:nvSpPr>
        <p:spPr>
          <a:xfrm>
            <a:off x="396241" y="315278"/>
            <a:ext cx="6109855" cy="1143000"/>
          </a:xfrm>
        </p:spPr>
        <p:txBody>
          <a:bodyPr>
            <a:normAutofit/>
          </a:bodyPr>
          <a:lstStyle/>
          <a:p>
            <a:r>
              <a:rPr lang="en-US" i="1" dirty="0"/>
              <a:t>Effects of teacher activism</a:t>
            </a:r>
            <a:endParaRPr lang="en-US" b="1" dirty="0">
              <a:solidFill>
                <a:srgbClr val="FF0000"/>
              </a:solidFill>
            </a:endParaRPr>
          </a:p>
        </p:txBody>
      </p:sp>
      <p:pic>
        <p:nvPicPr>
          <p:cNvPr id="1026" name="Picture 2" descr="https://d30y9cdsu7xlg0.cloudfront.net/png/416720-200.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595494" y="1609208"/>
            <a:ext cx="482600" cy="482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d30y9cdsu7xlg0.cloudfront.net/png/725489-200.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79807" y="2375245"/>
            <a:ext cx="765642" cy="7656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d30y9cdsu7xlg0.cloudfront.net/png/426112-200.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88489" y="3261889"/>
            <a:ext cx="548278" cy="5482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d30y9cdsu7xlg0.cloudfront.net/png/1198004-200.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603467" y="4373022"/>
            <a:ext cx="500333" cy="50033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D9F7CDF-FB2D-4646-9568-BE1E117398E6}"/>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744686" y="5039645"/>
            <a:ext cx="3230880" cy="1818355"/>
          </a:xfrm>
          <a:prstGeom prst="rect">
            <a:avLst/>
          </a:prstGeom>
        </p:spPr>
      </p:pic>
    </p:spTree>
    <p:extLst>
      <p:ext uri="{BB962C8B-B14F-4D97-AF65-F5344CB8AC3E}">
        <p14:creationId xmlns:p14="http://schemas.microsoft.com/office/powerpoint/2010/main" val="4692457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2858</TotalTime>
  <Words>2378</Words>
  <Application>Microsoft Office PowerPoint</Application>
  <PresentationFormat>On-screen Show (4:3)</PresentationFormat>
  <Paragraphs>254</Paragraphs>
  <Slides>27</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ＭＳ Ｐゴシック</vt:lpstr>
      <vt:lpstr>ＭＳ Ｐゴシック</vt:lpstr>
      <vt:lpstr>Arial</vt:lpstr>
      <vt:lpstr>Bell MT</vt:lpstr>
      <vt:lpstr>Calibri</vt:lpstr>
      <vt:lpstr>Georgia</vt:lpstr>
      <vt:lpstr>Verdana</vt:lpstr>
      <vt:lpstr>Office Theme</vt:lpstr>
      <vt:lpstr>Retirement Security in Uncertain Times</vt:lpstr>
      <vt:lpstr>PowerPoint Presentation</vt:lpstr>
      <vt:lpstr>Percent change in total state funding 2008-2015</vt:lpstr>
      <vt:lpstr>Wage gap between public school teachers and similar workers 1979–2015</vt:lpstr>
      <vt:lpstr>Teachers have faced a 9% increase in health insurance premiums</vt:lpstr>
      <vt:lpstr>Education support professionals</vt:lpstr>
      <vt:lpstr>Educator Spring #RedforEd</vt:lpstr>
      <vt:lpstr>What have we learned? #RedforEd</vt:lpstr>
      <vt:lpstr>Effects of teacher activism</vt:lpstr>
      <vt:lpstr>Health care under Trump</vt:lpstr>
      <vt:lpstr>Health care under Trump</vt:lpstr>
      <vt:lpstr>GPO &amp; WEP</vt:lpstr>
      <vt:lpstr>Potential Legislation</vt:lpstr>
      <vt:lpstr>H.R. 711 in Numbers</vt:lpstr>
      <vt:lpstr>Reboot of H.R. 711</vt:lpstr>
      <vt:lpstr>2018 Social Security Trustees’ Report</vt:lpstr>
      <vt:lpstr>Social Security Field Offices Closures</vt:lpstr>
      <vt:lpstr>Social Security: Potential Changes</vt:lpstr>
      <vt:lpstr>2018 Medicare Trustees’ Report</vt:lpstr>
      <vt:lpstr>Proposed Cuts to Medicare</vt:lpstr>
      <vt:lpstr>More Proposed Medicare Cuts</vt:lpstr>
      <vt:lpstr>Immigration under Trump</vt:lpstr>
      <vt:lpstr>The Day has Come and Gone…</vt:lpstr>
      <vt:lpstr>So what is next?</vt:lpstr>
      <vt:lpstr>School shootings so far in 2018</vt:lpstr>
      <vt:lpstr>Students Demand Action  </vt:lpstr>
      <vt:lpstr>So what now?</vt:lpstr>
    </vt:vector>
  </TitlesOfParts>
  <Company>NEA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Nugent</dc:creator>
  <cp:lastModifiedBy>Kusler, Mary [NEA]</cp:lastModifiedBy>
  <cp:revision>234</cp:revision>
  <dcterms:created xsi:type="dcterms:W3CDTF">2017-06-14T15:14:55Z</dcterms:created>
  <dcterms:modified xsi:type="dcterms:W3CDTF">2018-06-27T18:35:56Z</dcterms:modified>
</cp:coreProperties>
</file>