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04" r:id="rId2"/>
  </p:sldMasterIdLst>
  <p:notesMasterIdLst>
    <p:notesMasterId r:id="rId12"/>
  </p:notesMasterIdLst>
  <p:sldIdLst>
    <p:sldId id="261" r:id="rId3"/>
    <p:sldId id="262" r:id="rId4"/>
    <p:sldId id="263" r:id="rId5"/>
    <p:sldId id="264" r:id="rId6"/>
    <p:sldId id="256" r:id="rId7"/>
    <p:sldId id="257" r:id="rId8"/>
    <p:sldId id="258" r:id="rId9"/>
    <p:sldId id="259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41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46A73F-4E2C-4842-AB45-449BF598A53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4219D94-EBF1-4445-A720-07484539F0DE}">
      <dgm:prSet/>
      <dgm:spPr/>
      <dgm:t>
        <a:bodyPr/>
        <a:lstStyle/>
        <a:p>
          <a:r>
            <a:rPr lang="en-US" b="1"/>
            <a:t>Ways to help members enjoy the summer months</a:t>
          </a:r>
          <a:r>
            <a:rPr lang="en-US"/>
            <a:t>..</a:t>
          </a:r>
        </a:p>
      </dgm:t>
    </dgm:pt>
    <dgm:pt modelId="{77731C83-4956-4B44-A927-4D558F68AC12}" type="parTrans" cxnId="{7A0FB171-AB25-4068-98E0-9F41A61A0707}">
      <dgm:prSet/>
      <dgm:spPr/>
      <dgm:t>
        <a:bodyPr/>
        <a:lstStyle/>
        <a:p>
          <a:endParaRPr lang="en-US"/>
        </a:p>
      </dgm:t>
    </dgm:pt>
    <dgm:pt modelId="{52D136A7-BA64-4A1F-90F2-F2C74B1D1AEC}" type="sibTrans" cxnId="{7A0FB171-AB25-4068-98E0-9F41A61A0707}">
      <dgm:prSet/>
      <dgm:spPr/>
      <dgm:t>
        <a:bodyPr/>
        <a:lstStyle/>
        <a:p>
          <a:endParaRPr lang="en-US"/>
        </a:p>
      </dgm:t>
    </dgm:pt>
    <dgm:pt modelId="{94963E21-9518-4CC6-87FE-1702D40E0BEF}">
      <dgm:prSet/>
      <dgm:spPr/>
      <dgm:t>
        <a:bodyPr/>
        <a:lstStyle/>
        <a:p>
          <a:r>
            <a:rPr lang="en-US" u="sng"/>
            <a:t>NEA Discount Marketplace</a:t>
          </a:r>
          <a:r>
            <a:rPr lang="en-US"/>
            <a:t>----discounts from your favorite retailers, each month the Discount Marketplace features "exclusive" deals for NEA members ONLY.</a:t>
          </a:r>
        </a:p>
      </dgm:t>
    </dgm:pt>
    <dgm:pt modelId="{87A85D6A-AA6A-468E-B781-C0DB86A2032F}" type="parTrans" cxnId="{3F682E8F-2AA3-497A-B79C-C3BD8B0360C4}">
      <dgm:prSet/>
      <dgm:spPr/>
      <dgm:t>
        <a:bodyPr/>
        <a:lstStyle/>
        <a:p>
          <a:endParaRPr lang="en-US"/>
        </a:p>
      </dgm:t>
    </dgm:pt>
    <dgm:pt modelId="{F6A71754-855B-466B-8A04-195E7E8AD549}" type="sibTrans" cxnId="{3F682E8F-2AA3-497A-B79C-C3BD8B0360C4}">
      <dgm:prSet/>
      <dgm:spPr/>
      <dgm:t>
        <a:bodyPr/>
        <a:lstStyle/>
        <a:p>
          <a:endParaRPr lang="en-US"/>
        </a:p>
      </dgm:t>
    </dgm:pt>
    <dgm:pt modelId="{C4EA84C5-A890-4F77-8E1C-F1FDB9B73FCD}">
      <dgm:prSet/>
      <dgm:spPr/>
      <dgm:t>
        <a:bodyPr/>
        <a:lstStyle/>
        <a:p>
          <a:r>
            <a:rPr lang="en-US" u="sng"/>
            <a:t>NEA Discount Tickets Programs</a:t>
          </a:r>
          <a:r>
            <a:rPr lang="en-US"/>
            <a:t>----special deals on tickets to movies, theme parks, attractions, shows, sports, and more.</a:t>
          </a:r>
        </a:p>
      </dgm:t>
    </dgm:pt>
    <dgm:pt modelId="{02590E7B-03E3-47A2-8108-B929AB80D64E}" type="parTrans" cxnId="{D64F7B2C-C125-4926-A3C6-BD82F0271CFD}">
      <dgm:prSet/>
      <dgm:spPr/>
      <dgm:t>
        <a:bodyPr/>
        <a:lstStyle/>
        <a:p>
          <a:endParaRPr lang="en-US"/>
        </a:p>
      </dgm:t>
    </dgm:pt>
    <dgm:pt modelId="{05784165-1CEC-4F9C-B918-3D8B61F62718}" type="sibTrans" cxnId="{D64F7B2C-C125-4926-A3C6-BD82F0271CFD}">
      <dgm:prSet/>
      <dgm:spPr/>
      <dgm:t>
        <a:bodyPr/>
        <a:lstStyle/>
        <a:p>
          <a:endParaRPr lang="en-US"/>
        </a:p>
      </dgm:t>
    </dgm:pt>
    <dgm:pt modelId="{CBCB477B-DBF4-4E7E-AA7F-CB6C1E7E421E}">
      <dgm:prSet/>
      <dgm:spPr/>
      <dgm:t>
        <a:bodyPr/>
        <a:lstStyle/>
        <a:p>
          <a:r>
            <a:rPr lang="en-US" u="sng"/>
            <a:t>NEA Travel Program</a:t>
          </a:r>
          <a:r>
            <a:rPr lang="en-US"/>
            <a:t>----deals and discounts offered through the special travel portal for NEA members.</a:t>
          </a:r>
        </a:p>
      </dgm:t>
    </dgm:pt>
    <dgm:pt modelId="{66CD87A6-9326-4CE6-B754-7E3FED6F6ECA}" type="parTrans" cxnId="{919327D1-5E72-4143-8EAB-8108FCCEF0ED}">
      <dgm:prSet/>
      <dgm:spPr/>
      <dgm:t>
        <a:bodyPr/>
        <a:lstStyle/>
        <a:p>
          <a:endParaRPr lang="en-US"/>
        </a:p>
      </dgm:t>
    </dgm:pt>
    <dgm:pt modelId="{48F9FCBB-0CB1-4778-8FC8-7C2BCAFCA0D6}" type="sibTrans" cxnId="{919327D1-5E72-4143-8EAB-8108FCCEF0ED}">
      <dgm:prSet/>
      <dgm:spPr/>
      <dgm:t>
        <a:bodyPr/>
        <a:lstStyle/>
        <a:p>
          <a:endParaRPr lang="en-US"/>
        </a:p>
      </dgm:t>
    </dgm:pt>
    <dgm:pt modelId="{24EAF48D-0B0D-4566-99C0-1F4EA292559C}" type="pres">
      <dgm:prSet presAssocID="{5D46A73F-4E2C-4842-AB45-449BF598A539}" presName="linear" presStyleCnt="0">
        <dgm:presLayoutVars>
          <dgm:animLvl val="lvl"/>
          <dgm:resizeHandles val="exact"/>
        </dgm:presLayoutVars>
      </dgm:prSet>
      <dgm:spPr/>
    </dgm:pt>
    <dgm:pt modelId="{4954FA71-D508-4CE1-9D14-CEB8CF8BD69F}" type="pres">
      <dgm:prSet presAssocID="{E4219D94-EBF1-4445-A720-07484539F0D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B4A0A79-0910-4603-B514-5BCB787F9366}" type="pres">
      <dgm:prSet presAssocID="{52D136A7-BA64-4A1F-90F2-F2C74B1D1AEC}" presName="spacer" presStyleCnt="0"/>
      <dgm:spPr/>
    </dgm:pt>
    <dgm:pt modelId="{8F464842-74FB-4223-8309-220E0BBDB160}" type="pres">
      <dgm:prSet presAssocID="{94963E21-9518-4CC6-87FE-1702D40E0BE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3C317CF-98C7-44AF-99DC-58B95BEBD61B}" type="pres">
      <dgm:prSet presAssocID="{F6A71754-855B-466B-8A04-195E7E8AD549}" presName="spacer" presStyleCnt="0"/>
      <dgm:spPr/>
    </dgm:pt>
    <dgm:pt modelId="{90949329-877A-434D-A222-DA3BA60E8C4D}" type="pres">
      <dgm:prSet presAssocID="{C4EA84C5-A890-4F77-8E1C-F1FDB9B73FC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E406951-C69D-4832-8A51-BC8F661B3FB0}" type="pres">
      <dgm:prSet presAssocID="{05784165-1CEC-4F9C-B918-3D8B61F62718}" presName="spacer" presStyleCnt="0"/>
      <dgm:spPr/>
    </dgm:pt>
    <dgm:pt modelId="{65295B59-5D09-4D23-A522-D05EB99BD412}" type="pres">
      <dgm:prSet presAssocID="{CBCB477B-DBF4-4E7E-AA7F-CB6C1E7E421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C1B1A1C-AE1D-45C0-BA47-AE31649CF95A}" type="presOf" srcId="{E4219D94-EBF1-4445-A720-07484539F0DE}" destId="{4954FA71-D508-4CE1-9D14-CEB8CF8BD69F}" srcOrd="0" destOrd="0" presId="urn:microsoft.com/office/officeart/2005/8/layout/vList2"/>
    <dgm:cxn modelId="{D64F7B2C-C125-4926-A3C6-BD82F0271CFD}" srcId="{5D46A73F-4E2C-4842-AB45-449BF598A539}" destId="{C4EA84C5-A890-4F77-8E1C-F1FDB9B73FCD}" srcOrd="2" destOrd="0" parTransId="{02590E7B-03E3-47A2-8108-B929AB80D64E}" sibTransId="{05784165-1CEC-4F9C-B918-3D8B61F62718}"/>
    <dgm:cxn modelId="{23F5873B-4D09-4F99-B83A-43FAB3C7CC94}" type="presOf" srcId="{5D46A73F-4E2C-4842-AB45-449BF598A539}" destId="{24EAF48D-0B0D-4566-99C0-1F4EA292559C}" srcOrd="0" destOrd="0" presId="urn:microsoft.com/office/officeart/2005/8/layout/vList2"/>
    <dgm:cxn modelId="{7A0FB171-AB25-4068-98E0-9F41A61A0707}" srcId="{5D46A73F-4E2C-4842-AB45-449BF598A539}" destId="{E4219D94-EBF1-4445-A720-07484539F0DE}" srcOrd="0" destOrd="0" parTransId="{77731C83-4956-4B44-A927-4D558F68AC12}" sibTransId="{52D136A7-BA64-4A1F-90F2-F2C74B1D1AEC}"/>
    <dgm:cxn modelId="{3F682E8F-2AA3-497A-B79C-C3BD8B0360C4}" srcId="{5D46A73F-4E2C-4842-AB45-449BF598A539}" destId="{94963E21-9518-4CC6-87FE-1702D40E0BEF}" srcOrd="1" destOrd="0" parTransId="{87A85D6A-AA6A-468E-B781-C0DB86A2032F}" sibTransId="{F6A71754-855B-466B-8A04-195E7E8AD549}"/>
    <dgm:cxn modelId="{7D8B0296-A258-4497-A836-941635DCB95B}" type="presOf" srcId="{C4EA84C5-A890-4F77-8E1C-F1FDB9B73FCD}" destId="{90949329-877A-434D-A222-DA3BA60E8C4D}" srcOrd="0" destOrd="0" presId="urn:microsoft.com/office/officeart/2005/8/layout/vList2"/>
    <dgm:cxn modelId="{C62D209A-D653-4F09-8070-824A1CD0B923}" type="presOf" srcId="{CBCB477B-DBF4-4E7E-AA7F-CB6C1E7E421E}" destId="{65295B59-5D09-4D23-A522-D05EB99BD412}" srcOrd="0" destOrd="0" presId="urn:microsoft.com/office/officeart/2005/8/layout/vList2"/>
    <dgm:cxn modelId="{919327D1-5E72-4143-8EAB-8108FCCEF0ED}" srcId="{5D46A73F-4E2C-4842-AB45-449BF598A539}" destId="{CBCB477B-DBF4-4E7E-AA7F-CB6C1E7E421E}" srcOrd="3" destOrd="0" parTransId="{66CD87A6-9326-4CE6-B754-7E3FED6F6ECA}" sibTransId="{48F9FCBB-0CB1-4778-8FC8-7C2BCAFCA0D6}"/>
    <dgm:cxn modelId="{EB956CE2-F129-42E2-93E6-2557C648138D}" type="presOf" srcId="{94963E21-9518-4CC6-87FE-1702D40E0BEF}" destId="{8F464842-74FB-4223-8309-220E0BBDB160}" srcOrd="0" destOrd="0" presId="urn:microsoft.com/office/officeart/2005/8/layout/vList2"/>
    <dgm:cxn modelId="{08BE2091-7993-4F2D-AE03-F11AB1BE158A}" type="presParOf" srcId="{24EAF48D-0B0D-4566-99C0-1F4EA292559C}" destId="{4954FA71-D508-4CE1-9D14-CEB8CF8BD69F}" srcOrd="0" destOrd="0" presId="urn:microsoft.com/office/officeart/2005/8/layout/vList2"/>
    <dgm:cxn modelId="{D6279DD4-0E73-49F9-B968-32AC555205C5}" type="presParOf" srcId="{24EAF48D-0B0D-4566-99C0-1F4EA292559C}" destId="{FB4A0A79-0910-4603-B514-5BCB787F9366}" srcOrd="1" destOrd="0" presId="urn:microsoft.com/office/officeart/2005/8/layout/vList2"/>
    <dgm:cxn modelId="{BAA0E7FD-7BD0-48AA-883A-2676EFAA70EA}" type="presParOf" srcId="{24EAF48D-0B0D-4566-99C0-1F4EA292559C}" destId="{8F464842-74FB-4223-8309-220E0BBDB160}" srcOrd="2" destOrd="0" presId="urn:microsoft.com/office/officeart/2005/8/layout/vList2"/>
    <dgm:cxn modelId="{14569D6E-0165-4CBA-BAC6-B3188A464D25}" type="presParOf" srcId="{24EAF48D-0B0D-4566-99C0-1F4EA292559C}" destId="{13C317CF-98C7-44AF-99DC-58B95BEBD61B}" srcOrd="3" destOrd="0" presId="urn:microsoft.com/office/officeart/2005/8/layout/vList2"/>
    <dgm:cxn modelId="{BEEE1A9D-D7EB-406B-9A59-E2125F1F2FE5}" type="presParOf" srcId="{24EAF48D-0B0D-4566-99C0-1F4EA292559C}" destId="{90949329-877A-434D-A222-DA3BA60E8C4D}" srcOrd="4" destOrd="0" presId="urn:microsoft.com/office/officeart/2005/8/layout/vList2"/>
    <dgm:cxn modelId="{6F504823-E634-4189-892E-D370678CCBA3}" type="presParOf" srcId="{24EAF48D-0B0D-4566-99C0-1F4EA292559C}" destId="{0E406951-C69D-4832-8A51-BC8F661B3FB0}" srcOrd="5" destOrd="0" presId="urn:microsoft.com/office/officeart/2005/8/layout/vList2"/>
    <dgm:cxn modelId="{5367D2D5-B0FA-41A3-B548-2559A6134681}" type="presParOf" srcId="{24EAF48D-0B0D-4566-99C0-1F4EA292559C}" destId="{65295B59-5D09-4D23-A522-D05EB99BD41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F8E48E-3779-4F8D-8975-C7879C62B241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9CD50D9-50DB-404D-B790-E10EBFF5866E}">
      <dgm:prSet/>
      <dgm:spPr/>
      <dgm:t>
        <a:bodyPr/>
        <a:lstStyle/>
        <a:p>
          <a:r>
            <a:rPr lang="en-US" b="1" u="sng"/>
            <a:t>New Enrollees in NEA Travel</a:t>
          </a:r>
          <a:r>
            <a:rPr lang="en-US"/>
            <a:t>—Earn $500 in Travel Dollars to apply toward future trips.</a:t>
          </a:r>
        </a:p>
      </dgm:t>
    </dgm:pt>
    <dgm:pt modelId="{E72F555C-8228-49CD-AFF3-C8DA04042CD6}" type="parTrans" cxnId="{AC2DDCE7-660E-417C-BC9E-53B588520FFC}">
      <dgm:prSet/>
      <dgm:spPr/>
      <dgm:t>
        <a:bodyPr/>
        <a:lstStyle/>
        <a:p>
          <a:endParaRPr lang="en-US"/>
        </a:p>
      </dgm:t>
    </dgm:pt>
    <dgm:pt modelId="{996F1545-C3D3-4313-B830-EFC4C5D2C6FB}" type="sibTrans" cxnId="{AC2DDCE7-660E-417C-BC9E-53B588520FFC}">
      <dgm:prSet/>
      <dgm:spPr/>
      <dgm:t>
        <a:bodyPr/>
        <a:lstStyle/>
        <a:p>
          <a:endParaRPr lang="en-US"/>
        </a:p>
      </dgm:t>
    </dgm:pt>
    <dgm:pt modelId="{F894E1A4-C76A-408E-B5D1-EAE5C3BFB853}">
      <dgm:prSet/>
      <dgm:spPr/>
      <dgm:t>
        <a:bodyPr/>
        <a:lstStyle/>
        <a:p>
          <a:r>
            <a:rPr lang="en-US" b="1" u="sng"/>
            <a:t>Car Rentals</a:t>
          </a:r>
          <a:r>
            <a:rPr lang="en-US"/>
            <a:t>—Save up to 25% when you rent a car—no discount code needed</a:t>
          </a:r>
        </a:p>
      </dgm:t>
    </dgm:pt>
    <dgm:pt modelId="{75CCA565-34F1-4052-AA9B-2EC60983B585}" type="parTrans" cxnId="{C00C5CFC-87B3-4FE6-A450-D7B3C9F76348}">
      <dgm:prSet/>
      <dgm:spPr/>
      <dgm:t>
        <a:bodyPr/>
        <a:lstStyle/>
        <a:p>
          <a:endParaRPr lang="en-US"/>
        </a:p>
      </dgm:t>
    </dgm:pt>
    <dgm:pt modelId="{0D6420F0-2EF1-498B-B57E-A48FDFDB5ACC}" type="sibTrans" cxnId="{C00C5CFC-87B3-4FE6-A450-D7B3C9F76348}">
      <dgm:prSet/>
      <dgm:spPr/>
      <dgm:t>
        <a:bodyPr/>
        <a:lstStyle/>
        <a:p>
          <a:endParaRPr lang="en-US"/>
        </a:p>
      </dgm:t>
    </dgm:pt>
    <dgm:pt modelId="{24620404-1436-459F-A2C8-404C547B2174}">
      <dgm:prSet/>
      <dgm:spPr/>
      <dgm:t>
        <a:bodyPr/>
        <a:lstStyle/>
        <a:p>
          <a:r>
            <a:rPr lang="en-US" b="1" u="sng"/>
            <a:t>Hotels</a:t>
          </a:r>
          <a:r>
            <a:rPr lang="en-US"/>
            <a:t>—Up to 60% savings on hotels worldwide</a:t>
          </a:r>
        </a:p>
      </dgm:t>
    </dgm:pt>
    <dgm:pt modelId="{2D0C4678-B93D-4EB0-A474-F751A5872813}" type="parTrans" cxnId="{21B9DD0F-6238-43E7-8EA9-7CE58E4A6897}">
      <dgm:prSet/>
      <dgm:spPr/>
      <dgm:t>
        <a:bodyPr/>
        <a:lstStyle/>
        <a:p>
          <a:endParaRPr lang="en-US"/>
        </a:p>
      </dgm:t>
    </dgm:pt>
    <dgm:pt modelId="{328710CE-161D-4B76-A446-0F14B2CC9FB9}" type="sibTrans" cxnId="{21B9DD0F-6238-43E7-8EA9-7CE58E4A6897}">
      <dgm:prSet/>
      <dgm:spPr/>
      <dgm:t>
        <a:bodyPr/>
        <a:lstStyle/>
        <a:p>
          <a:endParaRPr lang="en-US"/>
        </a:p>
      </dgm:t>
    </dgm:pt>
    <dgm:pt modelId="{34014ED0-94B2-476F-8D0C-D473064A89E5}">
      <dgm:prSet/>
      <dgm:spPr/>
      <dgm:t>
        <a:bodyPr/>
        <a:lstStyle/>
        <a:p>
          <a:r>
            <a:rPr lang="en-US" b="1"/>
            <a:t>Flights</a:t>
          </a:r>
          <a:r>
            <a:rPr lang="en-US"/>
            <a:t>—Bookings with all major carriers, both domestic and international</a:t>
          </a:r>
        </a:p>
      </dgm:t>
    </dgm:pt>
    <dgm:pt modelId="{C54DFBAD-D282-4495-A24B-79EDEFF0E751}" type="parTrans" cxnId="{A04FA246-C562-45DC-8AA7-00B92E32DB1B}">
      <dgm:prSet/>
      <dgm:spPr/>
      <dgm:t>
        <a:bodyPr/>
        <a:lstStyle/>
        <a:p>
          <a:endParaRPr lang="en-US"/>
        </a:p>
      </dgm:t>
    </dgm:pt>
    <dgm:pt modelId="{A0A9431E-F185-4B15-B0DA-15378B4EF906}" type="sibTrans" cxnId="{A04FA246-C562-45DC-8AA7-00B92E32DB1B}">
      <dgm:prSet/>
      <dgm:spPr/>
      <dgm:t>
        <a:bodyPr/>
        <a:lstStyle/>
        <a:p>
          <a:endParaRPr lang="en-US"/>
        </a:p>
      </dgm:t>
    </dgm:pt>
    <dgm:pt modelId="{06E5DDBE-08F5-4E48-9257-B329D37F441D}" type="pres">
      <dgm:prSet presAssocID="{75F8E48E-3779-4F8D-8975-C7879C62B241}" presName="outerComposite" presStyleCnt="0">
        <dgm:presLayoutVars>
          <dgm:chMax val="5"/>
          <dgm:dir/>
          <dgm:resizeHandles val="exact"/>
        </dgm:presLayoutVars>
      </dgm:prSet>
      <dgm:spPr/>
    </dgm:pt>
    <dgm:pt modelId="{81A3CE7D-03A6-4AE8-AC2C-6F9319132C99}" type="pres">
      <dgm:prSet presAssocID="{75F8E48E-3779-4F8D-8975-C7879C62B241}" presName="dummyMaxCanvas" presStyleCnt="0">
        <dgm:presLayoutVars/>
      </dgm:prSet>
      <dgm:spPr/>
    </dgm:pt>
    <dgm:pt modelId="{82691A30-A048-4CA3-A7CA-157B3F9B6943}" type="pres">
      <dgm:prSet presAssocID="{75F8E48E-3779-4F8D-8975-C7879C62B241}" presName="FourNodes_1" presStyleLbl="node1" presStyleIdx="0" presStyleCnt="4">
        <dgm:presLayoutVars>
          <dgm:bulletEnabled val="1"/>
        </dgm:presLayoutVars>
      </dgm:prSet>
      <dgm:spPr/>
    </dgm:pt>
    <dgm:pt modelId="{562973DD-CF4F-4405-AF30-D40A23A9DE2C}" type="pres">
      <dgm:prSet presAssocID="{75F8E48E-3779-4F8D-8975-C7879C62B241}" presName="FourNodes_2" presStyleLbl="node1" presStyleIdx="1" presStyleCnt="4">
        <dgm:presLayoutVars>
          <dgm:bulletEnabled val="1"/>
        </dgm:presLayoutVars>
      </dgm:prSet>
      <dgm:spPr/>
    </dgm:pt>
    <dgm:pt modelId="{C86D5A93-E64B-4F45-9585-3D1D57D2B656}" type="pres">
      <dgm:prSet presAssocID="{75F8E48E-3779-4F8D-8975-C7879C62B241}" presName="FourNodes_3" presStyleLbl="node1" presStyleIdx="2" presStyleCnt="4">
        <dgm:presLayoutVars>
          <dgm:bulletEnabled val="1"/>
        </dgm:presLayoutVars>
      </dgm:prSet>
      <dgm:spPr/>
    </dgm:pt>
    <dgm:pt modelId="{B6F60FCB-B209-4BD9-9C6E-037888C93545}" type="pres">
      <dgm:prSet presAssocID="{75F8E48E-3779-4F8D-8975-C7879C62B241}" presName="FourNodes_4" presStyleLbl="node1" presStyleIdx="3" presStyleCnt="4">
        <dgm:presLayoutVars>
          <dgm:bulletEnabled val="1"/>
        </dgm:presLayoutVars>
      </dgm:prSet>
      <dgm:spPr/>
    </dgm:pt>
    <dgm:pt modelId="{0E814388-191F-4097-B4F4-107EF780CE58}" type="pres">
      <dgm:prSet presAssocID="{75F8E48E-3779-4F8D-8975-C7879C62B241}" presName="FourConn_1-2" presStyleLbl="fgAccFollowNode1" presStyleIdx="0" presStyleCnt="3">
        <dgm:presLayoutVars>
          <dgm:bulletEnabled val="1"/>
        </dgm:presLayoutVars>
      </dgm:prSet>
      <dgm:spPr/>
    </dgm:pt>
    <dgm:pt modelId="{9D52BE5A-04B3-47F2-B850-A3325FF74F12}" type="pres">
      <dgm:prSet presAssocID="{75F8E48E-3779-4F8D-8975-C7879C62B241}" presName="FourConn_2-3" presStyleLbl="fgAccFollowNode1" presStyleIdx="1" presStyleCnt="3">
        <dgm:presLayoutVars>
          <dgm:bulletEnabled val="1"/>
        </dgm:presLayoutVars>
      </dgm:prSet>
      <dgm:spPr/>
    </dgm:pt>
    <dgm:pt modelId="{DDB1B85F-81CF-4335-A970-9EC909B71A97}" type="pres">
      <dgm:prSet presAssocID="{75F8E48E-3779-4F8D-8975-C7879C62B241}" presName="FourConn_3-4" presStyleLbl="fgAccFollowNode1" presStyleIdx="2" presStyleCnt="3">
        <dgm:presLayoutVars>
          <dgm:bulletEnabled val="1"/>
        </dgm:presLayoutVars>
      </dgm:prSet>
      <dgm:spPr/>
    </dgm:pt>
    <dgm:pt modelId="{0D3059F8-0997-48FA-97DF-BEAD3AE38E0D}" type="pres">
      <dgm:prSet presAssocID="{75F8E48E-3779-4F8D-8975-C7879C62B241}" presName="FourNodes_1_text" presStyleLbl="node1" presStyleIdx="3" presStyleCnt="4">
        <dgm:presLayoutVars>
          <dgm:bulletEnabled val="1"/>
        </dgm:presLayoutVars>
      </dgm:prSet>
      <dgm:spPr/>
    </dgm:pt>
    <dgm:pt modelId="{E629B247-7B2B-43FF-8F28-601FDF84EDE5}" type="pres">
      <dgm:prSet presAssocID="{75F8E48E-3779-4F8D-8975-C7879C62B241}" presName="FourNodes_2_text" presStyleLbl="node1" presStyleIdx="3" presStyleCnt="4">
        <dgm:presLayoutVars>
          <dgm:bulletEnabled val="1"/>
        </dgm:presLayoutVars>
      </dgm:prSet>
      <dgm:spPr/>
    </dgm:pt>
    <dgm:pt modelId="{584A52E8-76C5-417B-A2E0-EC01DC26A8DA}" type="pres">
      <dgm:prSet presAssocID="{75F8E48E-3779-4F8D-8975-C7879C62B241}" presName="FourNodes_3_text" presStyleLbl="node1" presStyleIdx="3" presStyleCnt="4">
        <dgm:presLayoutVars>
          <dgm:bulletEnabled val="1"/>
        </dgm:presLayoutVars>
      </dgm:prSet>
      <dgm:spPr/>
    </dgm:pt>
    <dgm:pt modelId="{851A09C0-8818-4C0D-A384-3B9FD464AB1D}" type="pres">
      <dgm:prSet presAssocID="{75F8E48E-3779-4F8D-8975-C7879C62B24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5BD6D02-FE65-4BA1-B406-38CA4CF7BC6F}" type="presOf" srcId="{34014ED0-94B2-476F-8D0C-D473064A89E5}" destId="{B6F60FCB-B209-4BD9-9C6E-037888C93545}" srcOrd="0" destOrd="0" presId="urn:microsoft.com/office/officeart/2005/8/layout/vProcess5"/>
    <dgm:cxn modelId="{21B9DD0F-6238-43E7-8EA9-7CE58E4A6897}" srcId="{75F8E48E-3779-4F8D-8975-C7879C62B241}" destId="{24620404-1436-459F-A2C8-404C547B2174}" srcOrd="2" destOrd="0" parTransId="{2D0C4678-B93D-4EB0-A474-F751A5872813}" sibTransId="{328710CE-161D-4B76-A446-0F14B2CC9FB9}"/>
    <dgm:cxn modelId="{629DB923-EEE5-4FFB-B4A6-B6A17C7C407A}" type="presOf" srcId="{F894E1A4-C76A-408E-B5D1-EAE5C3BFB853}" destId="{E629B247-7B2B-43FF-8F28-601FDF84EDE5}" srcOrd="1" destOrd="0" presId="urn:microsoft.com/office/officeart/2005/8/layout/vProcess5"/>
    <dgm:cxn modelId="{DFD49F36-3250-4306-BDC7-78DCB572DC12}" type="presOf" srcId="{0D6420F0-2EF1-498B-B57E-A48FDFDB5ACC}" destId="{9D52BE5A-04B3-47F2-B850-A3325FF74F12}" srcOrd="0" destOrd="0" presId="urn:microsoft.com/office/officeart/2005/8/layout/vProcess5"/>
    <dgm:cxn modelId="{A04FA246-C562-45DC-8AA7-00B92E32DB1B}" srcId="{75F8E48E-3779-4F8D-8975-C7879C62B241}" destId="{34014ED0-94B2-476F-8D0C-D473064A89E5}" srcOrd="3" destOrd="0" parTransId="{C54DFBAD-D282-4495-A24B-79EDEFF0E751}" sibTransId="{A0A9431E-F185-4B15-B0DA-15378B4EF906}"/>
    <dgm:cxn modelId="{D62799A1-E2E8-4976-8D14-3513167F3863}" type="presOf" srcId="{19CD50D9-50DB-404D-B790-E10EBFF5866E}" destId="{82691A30-A048-4CA3-A7CA-157B3F9B6943}" srcOrd="0" destOrd="0" presId="urn:microsoft.com/office/officeart/2005/8/layout/vProcess5"/>
    <dgm:cxn modelId="{3FC992A2-9893-47EA-ABB3-7EE750C52438}" type="presOf" srcId="{996F1545-C3D3-4313-B830-EFC4C5D2C6FB}" destId="{0E814388-191F-4097-B4F4-107EF780CE58}" srcOrd="0" destOrd="0" presId="urn:microsoft.com/office/officeart/2005/8/layout/vProcess5"/>
    <dgm:cxn modelId="{0191C7A6-8905-4063-9E06-BC6CB1915705}" type="presOf" srcId="{75F8E48E-3779-4F8D-8975-C7879C62B241}" destId="{06E5DDBE-08F5-4E48-9257-B329D37F441D}" srcOrd="0" destOrd="0" presId="urn:microsoft.com/office/officeart/2005/8/layout/vProcess5"/>
    <dgm:cxn modelId="{FA9BA2B9-391F-46FD-AFA6-94122A8AA18D}" type="presOf" srcId="{34014ED0-94B2-476F-8D0C-D473064A89E5}" destId="{851A09C0-8818-4C0D-A384-3B9FD464AB1D}" srcOrd="1" destOrd="0" presId="urn:microsoft.com/office/officeart/2005/8/layout/vProcess5"/>
    <dgm:cxn modelId="{3A38EBBA-7E63-41E4-B644-F68A7DB9121F}" type="presOf" srcId="{19CD50D9-50DB-404D-B790-E10EBFF5866E}" destId="{0D3059F8-0997-48FA-97DF-BEAD3AE38E0D}" srcOrd="1" destOrd="0" presId="urn:microsoft.com/office/officeart/2005/8/layout/vProcess5"/>
    <dgm:cxn modelId="{0519B7C0-BB1C-4F12-BF69-6EE925CE07DB}" type="presOf" srcId="{24620404-1436-459F-A2C8-404C547B2174}" destId="{C86D5A93-E64B-4F45-9585-3D1D57D2B656}" srcOrd="0" destOrd="0" presId="urn:microsoft.com/office/officeart/2005/8/layout/vProcess5"/>
    <dgm:cxn modelId="{442C55D6-69D0-47D1-89F2-EF403CB75D44}" type="presOf" srcId="{328710CE-161D-4B76-A446-0F14B2CC9FB9}" destId="{DDB1B85F-81CF-4335-A970-9EC909B71A97}" srcOrd="0" destOrd="0" presId="urn:microsoft.com/office/officeart/2005/8/layout/vProcess5"/>
    <dgm:cxn modelId="{06D058E5-3F08-4627-839A-7685CAEC8903}" type="presOf" srcId="{F894E1A4-C76A-408E-B5D1-EAE5C3BFB853}" destId="{562973DD-CF4F-4405-AF30-D40A23A9DE2C}" srcOrd="0" destOrd="0" presId="urn:microsoft.com/office/officeart/2005/8/layout/vProcess5"/>
    <dgm:cxn modelId="{AC2DDCE7-660E-417C-BC9E-53B588520FFC}" srcId="{75F8E48E-3779-4F8D-8975-C7879C62B241}" destId="{19CD50D9-50DB-404D-B790-E10EBFF5866E}" srcOrd="0" destOrd="0" parTransId="{E72F555C-8228-49CD-AFF3-C8DA04042CD6}" sibTransId="{996F1545-C3D3-4313-B830-EFC4C5D2C6FB}"/>
    <dgm:cxn modelId="{42F6CEF0-6066-4C43-881B-F6BB1B070D20}" type="presOf" srcId="{24620404-1436-459F-A2C8-404C547B2174}" destId="{584A52E8-76C5-417B-A2E0-EC01DC26A8DA}" srcOrd="1" destOrd="0" presId="urn:microsoft.com/office/officeart/2005/8/layout/vProcess5"/>
    <dgm:cxn modelId="{C00C5CFC-87B3-4FE6-A450-D7B3C9F76348}" srcId="{75F8E48E-3779-4F8D-8975-C7879C62B241}" destId="{F894E1A4-C76A-408E-B5D1-EAE5C3BFB853}" srcOrd="1" destOrd="0" parTransId="{75CCA565-34F1-4052-AA9B-2EC60983B585}" sibTransId="{0D6420F0-2EF1-498B-B57E-A48FDFDB5ACC}"/>
    <dgm:cxn modelId="{BDF557C5-894A-40BE-B476-5F6043A7C500}" type="presParOf" srcId="{06E5DDBE-08F5-4E48-9257-B329D37F441D}" destId="{81A3CE7D-03A6-4AE8-AC2C-6F9319132C99}" srcOrd="0" destOrd="0" presId="urn:microsoft.com/office/officeart/2005/8/layout/vProcess5"/>
    <dgm:cxn modelId="{7A50425C-0018-4C9A-865A-E2E3E2C14CD4}" type="presParOf" srcId="{06E5DDBE-08F5-4E48-9257-B329D37F441D}" destId="{82691A30-A048-4CA3-A7CA-157B3F9B6943}" srcOrd="1" destOrd="0" presId="urn:microsoft.com/office/officeart/2005/8/layout/vProcess5"/>
    <dgm:cxn modelId="{48F8D516-16BE-4CE1-97CD-1228D3497BEA}" type="presParOf" srcId="{06E5DDBE-08F5-4E48-9257-B329D37F441D}" destId="{562973DD-CF4F-4405-AF30-D40A23A9DE2C}" srcOrd="2" destOrd="0" presId="urn:microsoft.com/office/officeart/2005/8/layout/vProcess5"/>
    <dgm:cxn modelId="{39D6AA0D-BF95-44B9-944A-8F0C961AC45B}" type="presParOf" srcId="{06E5DDBE-08F5-4E48-9257-B329D37F441D}" destId="{C86D5A93-E64B-4F45-9585-3D1D57D2B656}" srcOrd="3" destOrd="0" presId="urn:microsoft.com/office/officeart/2005/8/layout/vProcess5"/>
    <dgm:cxn modelId="{B253BD1A-4E4E-4CE4-ABD8-33A095B23F75}" type="presParOf" srcId="{06E5DDBE-08F5-4E48-9257-B329D37F441D}" destId="{B6F60FCB-B209-4BD9-9C6E-037888C93545}" srcOrd="4" destOrd="0" presId="urn:microsoft.com/office/officeart/2005/8/layout/vProcess5"/>
    <dgm:cxn modelId="{391AA372-8436-487B-ABE9-0A6F25479E9A}" type="presParOf" srcId="{06E5DDBE-08F5-4E48-9257-B329D37F441D}" destId="{0E814388-191F-4097-B4F4-107EF780CE58}" srcOrd="5" destOrd="0" presId="urn:microsoft.com/office/officeart/2005/8/layout/vProcess5"/>
    <dgm:cxn modelId="{D2347B28-988E-4B53-AF85-13130D766FBF}" type="presParOf" srcId="{06E5DDBE-08F5-4E48-9257-B329D37F441D}" destId="{9D52BE5A-04B3-47F2-B850-A3325FF74F12}" srcOrd="6" destOrd="0" presId="urn:microsoft.com/office/officeart/2005/8/layout/vProcess5"/>
    <dgm:cxn modelId="{E91BD94F-4C3C-4478-B83D-80A3840000A7}" type="presParOf" srcId="{06E5DDBE-08F5-4E48-9257-B329D37F441D}" destId="{DDB1B85F-81CF-4335-A970-9EC909B71A97}" srcOrd="7" destOrd="0" presId="urn:microsoft.com/office/officeart/2005/8/layout/vProcess5"/>
    <dgm:cxn modelId="{59C8B5D2-5F1E-412C-8BA7-5F0C3BF4CDBB}" type="presParOf" srcId="{06E5DDBE-08F5-4E48-9257-B329D37F441D}" destId="{0D3059F8-0997-48FA-97DF-BEAD3AE38E0D}" srcOrd="8" destOrd="0" presId="urn:microsoft.com/office/officeart/2005/8/layout/vProcess5"/>
    <dgm:cxn modelId="{37E67FEE-0AF5-49A9-8324-5D80F6592C81}" type="presParOf" srcId="{06E5DDBE-08F5-4E48-9257-B329D37F441D}" destId="{E629B247-7B2B-43FF-8F28-601FDF84EDE5}" srcOrd="9" destOrd="0" presId="urn:microsoft.com/office/officeart/2005/8/layout/vProcess5"/>
    <dgm:cxn modelId="{F08085F5-F673-410F-BDF6-ED243395CE21}" type="presParOf" srcId="{06E5DDBE-08F5-4E48-9257-B329D37F441D}" destId="{584A52E8-76C5-417B-A2E0-EC01DC26A8DA}" srcOrd="10" destOrd="0" presId="urn:microsoft.com/office/officeart/2005/8/layout/vProcess5"/>
    <dgm:cxn modelId="{EDD7301A-954C-4AD2-8073-75C2FD7C0BE0}" type="presParOf" srcId="{06E5DDBE-08F5-4E48-9257-B329D37F441D}" destId="{851A09C0-8818-4C0D-A384-3B9FD464AB1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66225C-9462-415E-AA0B-B2C4E89EBAA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7805F31-F454-43D2-B966-E76F8245996B}">
      <dgm:prSet/>
      <dgm:spPr/>
      <dgm:t>
        <a:bodyPr/>
        <a:lstStyle/>
        <a:p>
          <a:r>
            <a:rPr lang="en-US" b="1" u="sng"/>
            <a:t>Cruises</a:t>
          </a:r>
          <a:r>
            <a:rPr lang="en-US"/>
            <a:t>—Over 25,000 global cruise itineraries with a best-value guarantee</a:t>
          </a:r>
        </a:p>
      </dgm:t>
    </dgm:pt>
    <dgm:pt modelId="{6112D2BA-FA85-4E9A-A145-6315CD049AF0}" type="parTrans" cxnId="{1724609B-3C55-46E0-87B6-4F08CEBE31C5}">
      <dgm:prSet/>
      <dgm:spPr/>
      <dgm:t>
        <a:bodyPr/>
        <a:lstStyle/>
        <a:p>
          <a:endParaRPr lang="en-US"/>
        </a:p>
      </dgm:t>
    </dgm:pt>
    <dgm:pt modelId="{7BD35049-21B3-405B-8312-76DE07ADA8E5}" type="sibTrans" cxnId="{1724609B-3C55-46E0-87B6-4F08CEBE31C5}">
      <dgm:prSet/>
      <dgm:spPr/>
      <dgm:t>
        <a:bodyPr/>
        <a:lstStyle/>
        <a:p>
          <a:endParaRPr lang="en-US"/>
        </a:p>
      </dgm:t>
    </dgm:pt>
    <dgm:pt modelId="{F67B8DE7-B1D5-4ED6-A443-FB355C9DFA5A}">
      <dgm:prSet/>
      <dgm:spPr/>
      <dgm:t>
        <a:bodyPr/>
        <a:lstStyle/>
        <a:p>
          <a:r>
            <a:rPr lang="en-US" b="1" u="sng"/>
            <a:t>Resorts</a:t>
          </a:r>
          <a:r>
            <a:rPr lang="en-US"/>
            <a:t>—Top-rated resorts with 7-night stays starting at $399</a:t>
          </a:r>
        </a:p>
      </dgm:t>
    </dgm:pt>
    <dgm:pt modelId="{01D81572-C747-4F17-9C2C-501E52F07110}" type="parTrans" cxnId="{1B6945B9-899D-4BBF-AC24-66D17090E848}">
      <dgm:prSet/>
      <dgm:spPr/>
      <dgm:t>
        <a:bodyPr/>
        <a:lstStyle/>
        <a:p>
          <a:endParaRPr lang="en-US"/>
        </a:p>
      </dgm:t>
    </dgm:pt>
    <dgm:pt modelId="{E21093AA-A678-4FC7-BD1B-6DF3ECFE2C6E}" type="sibTrans" cxnId="{1B6945B9-899D-4BBF-AC24-66D17090E848}">
      <dgm:prSet/>
      <dgm:spPr/>
      <dgm:t>
        <a:bodyPr/>
        <a:lstStyle/>
        <a:p>
          <a:endParaRPr lang="en-US"/>
        </a:p>
      </dgm:t>
    </dgm:pt>
    <dgm:pt modelId="{57340A8B-DE2E-4E5D-A1C4-601BB6651914}">
      <dgm:prSet/>
      <dgm:spPr/>
      <dgm:t>
        <a:bodyPr/>
        <a:lstStyle/>
        <a:p>
          <a:r>
            <a:rPr lang="en-US" b="1" u="sng"/>
            <a:t>Guided Tours</a:t>
          </a:r>
          <a:r>
            <a:rPr lang="en-US"/>
            <a:t>—Discounted tours, from laid-back to adventurous</a:t>
          </a:r>
        </a:p>
      </dgm:t>
    </dgm:pt>
    <dgm:pt modelId="{DF9E9054-4158-4B2C-9A1C-13422253FB35}" type="parTrans" cxnId="{6E00B458-BA21-47E9-BC19-8D02F269E0EF}">
      <dgm:prSet/>
      <dgm:spPr/>
      <dgm:t>
        <a:bodyPr/>
        <a:lstStyle/>
        <a:p>
          <a:endParaRPr lang="en-US"/>
        </a:p>
      </dgm:t>
    </dgm:pt>
    <dgm:pt modelId="{DFA5446A-2C03-4518-A514-7ABBB7A5F90E}" type="sibTrans" cxnId="{6E00B458-BA21-47E9-BC19-8D02F269E0EF}">
      <dgm:prSet/>
      <dgm:spPr/>
      <dgm:t>
        <a:bodyPr/>
        <a:lstStyle/>
        <a:p>
          <a:endParaRPr lang="en-US"/>
        </a:p>
      </dgm:t>
    </dgm:pt>
    <dgm:pt modelId="{F2ECACB8-A78F-439F-A518-6FC02B7AAA21}" type="pres">
      <dgm:prSet presAssocID="{8266225C-9462-415E-AA0B-B2C4E89EBAA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362294-BB2C-46F3-9BA8-5A7C8A653305}" type="pres">
      <dgm:prSet presAssocID="{C7805F31-F454-43D2-B966-E76F8245996B}" presName="hierRoot1" presStyleCnt="0"/>
      <dgm:spPr/>
    </dgm:pt>
    <dgm:pt modelId="{B79BDA42-7094-4922-80D0-7ACA301810DC}" type="pres">
      <dgm:prSet presAssocID="{C7805F31-F454-43D2-B966-E76F8245996B}" presName="composite" presStyleCnt="0"/>
      <dgm:spPr/>
    </dgm:pt>
    <dgm:pt modelId="{99559687-2E41-4A11-9E59-FC2E836B2165}" type="pres">
      <dgm:prSet presAssocID="{C7805F31-F454-43D2-B966-E76F8245996B}" presName="background" presStyleLbl="node0" presStyleIdx="0" presStyleCnt="3"/>
      <dgm:spPr/>
    </dgm:pt>
    <dgm:pt modelId="{E1552E2A-462B-49F9-A708-CE2D47C8E984}" type="pres">
      <dgm:prSet presAssocID="{C7805F31-F454-43D2-B966-E76F8245996B}" presName="text" presStyleLbl="fgAcc0" presStyleIdx="0" presStyleCnt="3">
        <dgm:presLayoutVars>
          <dgm:chPref val="3"/>
        </dgm:presLayoutVars>
      </dgm:prSet>
      <dgm:spPr/>
    </dgm:pt>
    <dgm:pt modelId="{C3B1987B-8E57-436B-87AD-2CF54F93F72E}" type="pres">
      <dgm:prSet presAssocID="{C7805F31-F454-43D2-B966-E76F8245996B}" presName="hierChild2" presStyleCnt="0"/>
      <dgm:spPr/>
    </dgm:pt>
    <dgm:pt modelId="{A943256B-5546-464D-B093-27DE6C0F7761}" type="pres">
      <dgm:prSet presAssocID="{F67B8DE7-B1D5-4ED6-A443-FB355C9DFA5A}" presName="hierRoot1" presStyleCnt="0"/>
      <dgm:spPr/>
    </dgm:pt>
    <dgm:pt modelId="{19593686-5273-4EFE-A244-5BBDC8743F87}" type="pres">
      <dgm:prSet presAssocID="{F67B8DE7-B1D5-4ED6-A443-FB355C9DFA5A}" presName="composite" presStyleCnt="0"/>
      <dgm:spPr/>
    </dgm:pt>
    <dgm:pt modelId="{B4681032-2A69-47A7-B488-AE3A742ED8CC}" type="pres">
      <dgm:prSet presAssocID="{F67B8DE7-B1D5-4ED6-A443-FB355C9DFA5A}" presName="background" presStyleLbl="node0" presStyleIdx="1" presStyleCnt="3"/>
      <dgm:spPr/>
    </dgm:pt>
    <dgm:pt modelId="{E58C6AF7-6777-4AEC-ABD4-0E6E599C041C}" type="pres">
      <dgm:prSet presAssocID="{F67B8DE7-B1D5-4ED6-A443-FB355C9DFA5A}" presName="text" presStyleLbl="fgAcc0" presStyleIdx="1" presStyleCnt="3">
        <dgm:presLayoutVars>
          <dgm:chPref val="3"/>
        </dgm:presLayoutVars>
      </dgm:prSet>
      <dgm:spPr/>
    </dgm:pt>
    <dgm:pt modelId="{447D283C-1AAF-4B56-8A4B-5A2AE9F820E8}" type="pres">
      <dgm:prSet presAssocID="{F67B8DE7-B1D5-4ED6-A443-FB355C9DFA5A}" presName="hierChild2" presStyleCnt="0"/>
      <dgm:spPr/>
    </dgm:pt>
    <dgm:pt modelId="{A8A89090-C7C9-45AA-93B1-688794319D5B}" type="pres">
      <dgm:prSet presAssocID="{57340A8B-DE2E-4E5D-A1C4-601BB6651914}" presName="hierRoot1" presStyleCnt="0"/>
      <dgm:spPr/>
    </dgm:pt>
    <dgm:pt modelId="{7973AA62-D43F-427F-894F-C74629B011ED}" type="pres">
      <dgm:prSet presAssocID="{57340A8B-DE2E-4E5D-A1C4-601BB6651914}" presName="composite" presStyleCnt="0"/>
      <dgm:spPr/>
    </dgm:pt>
    <dgm:pt modelId="{30F4BCE6-F04A-4B92-B546-A023A592593D}" type="pres">
      <dgm:prSet presAssocID="{57340A8B-DE2E-4E5D-A1C4-601BB6651914}" presName="background" presStyleLbl="node0" presStyleIdx="2" presStyleCnt="3"/>
      <dgm:spPr/>
    </dgm:pt>
    <dgm:pt modelId="{0D42BBB3-9A9F-48E8-ACCD-8D13B7CEFAD3}" type="pres">
      <dgm:prSet presAssocID="{57340A8B-DE2E-4E5D-A1C4-601BB6651914}" presName="text" presStyleLbl="fgAcc0" presStyleIdx="2" presStyleCnt="3">
        <dgm:presLayoutVars>
          <dgm:chPref val="3"/>
        </dgm:presLayoutVars>
      </dgm:prSet>
      <dgm:spPr/>
    </dgm:pt>
    <dgm:pt modelId="{C518C0A1-D0F8-45CE-8343-FEF1D1647591}" type="pres">
      <dgm:prSet presAssocID="{57340A8B-DE2E-4E5D-A1C4-601BB6651914}" presName="hierChild2" presStyleCnt="0"/>
      <dgm:spPr/>
    </dgm:pt>
  </dgm:ptLst>
  <dgm:cxnLst>
    <dgm:cxn modelId="{C93B785B-CBC3-4FA9-A89A-31386BAC331A}" type="presOf" srcId="{F67B8DE7-B1D5-4ED6-A443-FB355C9DFA5A}" destId="{E58C6AF7-6777-4AEC-ABD4-0E6E599C041C}" srcOrd="0" destOrd="0" presId="urn:microsoft.com/office/officeart/2005/8/layout/hierarchy1"/>
    <dgm:cxn modelId="{09F4336C-315D-4313-A3BC-D5A63CA5141A}" type="presOf" srcId="{8266225C-9462-415E-AA0B-B2C4E89EBAA3}" destId="{F2ECACB8-A78F-439F-A518-6FC02B7AAA21}" srcOrd="0" destOrd="0" presId="urn:microsoft.com/office/officeart/2005/8/layout/hierarchy1"/>
    <dgm:cxn modelId="{6E00B458-BA21-47E9-BC19-8D02F269E0EF}" srcId="{8266225C-9462-415E-AA0B-B2C4E89EBAA3}" destId="{57340A8B-DE2E-4E5D-A1C4-601BB6651914}" srcOrd="2" destOrd="0" parTransId="{DF9E9054-4158-4B2C-9A1C-13422253FB35}" sibTransId="{DFA5446A-2C03-4518-A514-7ABBB7A5F90E}"/>
    <dgm:cxn modelId="{1724609B-3C55-46E0-87B6-4F08CEBE31C5}" srcId="{8266225C-9462-415E-AA0B-B2C4E89EBAA3}" destId="{C7805F31-F454-43D2-B966-E76F8245996B}" srcOrd="0" destOrd="0" parTransId="{6112D2BA-FA85-4E9A-A145-6315CD049AF0}" sibTransId="{7BD35049-21B3-405B-8312-76DE07ADA8E5}"/>
    <dgm:cxn modelId="{7AFB42B5-647D-4404-BB04-E07BE384067F}" type="presOf" srcId="{57340A8B-DE2E-4E5D-A1C4-601BB6651914}" destId="{0D42BBB3-9A9F-48E8-ACCD-8D13B7CEFAD3}" srcOrd="0" destOrd="0" presId="urn:microsoft.com/office/officeart/2005/8/layout/hierarchy1"/>
    <dgm:cxn modelId="{1B6945B9-899D-4BBF-AC24-66D17090E848}" srcId="{8266225C-9462-415E-AA0B-B2C4E89EBAA3}" destId="{F67B8DE7-B1D5-4ED6-A443-FB355C9DFA5A}" srcOrd="1" destOrd="0" parTransId="{01D81572-C747-4F17-9C2C-501E52F07110}" sibTransId="{E21093AA-A678-4FC7-BD1B-6DF3ECFE2C6E}"/>
    <dgm:cxn modelId="{2E72BFE5-5703-4D34-AC40-B0DDEF1CA77C}" type="presOf" srcId="{C7805F31-F454-43D2-B966-E76F8245996B}" destId="{E1552E2A-462B-49F9-A708-CE2D47C8E984}" srcOrd="0" destOrd="0" presId="urn:microsoft.com/office/officeart/2005/8/layout/hierarchy1"/>
    <dgm:cxn modelId="{4D34DF1E-CB0C-4056-B4F9-25348D22139E}" type="presParOf" srcId="{F2ECACB8-A78F-439F-A518-6FC02B7AAA21}" destId="{68362294-BB2C-46F3-9BA8-5A7C8A653305}" srcOrd="0" destOrd="0" presId="urn:microsoft.com/office/officeart/2005/8/layout/hierarchy1"/>
    <dgm:cxn modelId="{DB31720F-4B33-44E9-A706-A2BD54227BE2}" type="presParOf" srcId="{68362294-BB2C-46F3-9BA8-5A7C8A653305}" destId="{B79BDA42-7094-4922-80D0-7ACA301810DC}" srcOrd="0" destOrd="0" presId="urn:microsoft.com/office/officeart/2005/8/layout/hierarchy1"/>
    <dgm:cxn modelId="{427DD823-30DD-4E47-9820-4B96B0DA0E30}" type="presParOf" srcId="{B79BDA42-7094-4922-80D0-7ACA301810DC}" destId="{99559687-2E41-4A11-9E59-FC2E836B2165}" srcOrd="0" destOrd="0" presId="urn:microsoft.com/office/officeart/2005/8/layout/hierarchy1"/>
    <dgm:cxn modelId="{C401CBD0-D2BB-45AF-AF7B-7148880EB420}" type="presParOf" srcId="{B79BDA42-7094-4922-80D0-7ACA301810DC}" destId="{E1552E2A-462B-49F9-A708-CE2D47C8E984}" srcOrd="1" destOrd="0" presId="urn:microsoft.com/office/officeart/2005/8/layout/hierarchy1"/>
    <dgm:cxn modelId="{65E2BB24-5995-4BF8-A8F8-31947B70540F}" type="presParOf" srcId="{68362294-BB2C-46F3-9BA8-5A7C8A653305}" destId="{C3B1987B-8E57-436B-87AD-2CF54F93F72E}" srcOrd="1" destOrd="0" presId="urn:microsoft.com/office/officeart/2005/8/layout/hierarchy1"/>
    <dgm:cxn modelId="{4B85CBD7-DEDC-49C0-BBE6-29E512610AE6}" type="presParOf" srcId="{F2ECACB8-A78F-439F-A518-6FC02B7AAA21}" destId="{A943256B-5546-464D-B093-27DE6C0F7761}" srcOrd="1" destOrd="0" presId="urn:microsoft.com/office/officeart/2005/8/layout/hierarchy1"/>
    <dgm:cxn modelId="{8DC21D85-0B5F-422C-9048-B5FA2928B88A}" type="presParOf" srcId="{A943256B-5546-464D-B093-27DE6C0F7761}" destId="{19593686-5273-4EFE-A244-5BBDC8743F87}" srcOrd="0" destOrd="0" presId="urn:microsoft.com/office/officeart/2005/8/layout/hierarchy1"/>
    <dgm:cxn modelId="{8F750F7B-5C6D-442D-B835-D333146E6429}" type="presParOf" srcId="{19593686-5273-4EFE-A244-5BBDC8743F87}" destId="{B4681032-2A69-47A7-B488-AE3A742ED8CC}" srcOrd="0" destOrd="0" presId="urn:microsoft.com/office/officeart/2005/8/layout/hierarchy1"/>
    <dgm:cxn modelId="{0439DDA5-76B8-4B4B-AACB-2EEA4204C154}" type="presParOf" srcId="{19593686-5273-4EFE-A244-5BBDC8743F87}" destId="{E58C6AF7-6777-4AEC-ABD4-0E6E599C041C}" srcOrd="1" destOrd="0" presId="urn:microsoft.com/office/officeart/2005/8/layout/hierarchy1"/>
    <dgm:cxn modelId="{BBCBE1C3-E1B9-448E-A79F-59034119CA71}" type="presParOf" srcId="{A943256B-5546-464D-B093-27DE6C0F7761}" destId="{447D283C-1AAF-4B56-8A4B-5A2AE9F820E8}" srcOrd="1" destOrd="0" presId="urn:microsoft.com/office/officeart/2005/8/layout/hierarchy1"/>
    <dgm:cxn modelId="{5F3AE8F1-9EF3-4AD1-AF27-8E1255F37B03}" type="presParOf" srcId="{F2ECACB8-A78F-439F-A518-6FC02B7AAA21}" destId="{A8A89090-C7C9-45AA-93B1-688794319D5B}" srcOrd="2" destOrd="0" presId="urn:microsoft.com/office/officeart/2005/8/layout/hierarchy1"/>
    <dgm:cxn modelId="{76A39B76-630D-4C80-B668-FA832D89EF1D}" type="presParOf" srcId="{A8A89090-C7C9-45AA-93B1-688794319D5B}" destId="{7973AA62-D43F-427F-894F-C74629B011ED}" srcOrd="0" destOrd="0" presId="urn:microsoft.com/office/officeart/2005/8/layout/hierarchy1"/>
    <dgm:cxn modelId="{C9A8914A-64CC-4EB1-A63D-887516FF317D}" type="presParOf" srcId="{7973AA62-D43F-427F-894F-C74629B011ED}" destId="{30F4BCE6-F04A-4B92-B546-A023A592593D}" srcOrd="0" destOrd="0" presId="urn:microsoft.com/office/officeart/2005/8/layout/hierarchy1"/>
    <dgm:cxn modelId="{0EA8318E-6191-4467-B37F-7011A99CF18D}" type="presParOf" srcId="{7973AA62-D43F-427F-894F-C74629B011ED}" destId="{0D42BBB3-9A9F-48E8-ACCD-8D13B7CEFAD3}" srcOrd="1" destOrd="0" presId="urn:microsoft.com/office/officeart/2005/8/layout/hierarchy1"/>
    <dgm:cxn modelId="{5C192278-68AD-47E8-BDFC-70B8E64A8AC2}" type="presParOf" srcId="{A8A89090-C7C9-45AA-93B1-688794319D5B}" destId="{C518C0A1-D0F8-45CE-8343-FEF1D164759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4FA71-D508-4CE1-9D14-CEB8CF8BD69F}">
      <dsp:nvSpPr>
        <dsp:cNvPr id="0" name=""/>
        <dsp:cNvSpPr/>
      </dsp:nvSpPr>
      <dsp:spPr>
        <a:xfrm>
          <a:off x="0" y="491219"/>
          <a:ext cx="6967728" cy="11056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Ways to help members enjoy the summer months</a:t>
          </a:r>
          <a:r>
            <a:rPr lang="en-US" sz="2000" kern="1200"/>
            <a:t>..</a:t>
          </a:r>
        </a:p>
      </dsp:txBody>
      <dsp:txXfrm>
        <a:off x="53973" y="545192"/>
        <a:ext cx="6859782" cy="997704"/>
      </dsp:txXfrm>
    </dsp:sp>
    <dsp:sp modelId="{8F464842-74FB-4223-8309-220E0BBDB160}">
      <dsp:nvSpPr>
        <dsp:cNvPr id="0" name=""/>
        <dsp:cNvSpPr/>
      </dsp:nvSpPr>
      <dsp:spPr>
        <a:xfrm>
          <a:off x="0" y="1654469"/>
          <a:ext cx="6967728" cy="1105650"/>
        </a:xfrm>
        <a:prstGeom prst="roundRect">
          <a:avLst/>
        </a:prstGeom>
        <a:solidFill>
          <a:schemeClr val="accent2">
            <a:hueOff val="-816517"/>
            <a:satOff val="-3771"/>
            <a:lumOff val="-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u="sng" kern="1200"/>
            <a:t>NEA Discount Marketplace</a:t>
          </a:r>
          <a:r>
            <a:rPr lang="en-US" sz="2000" kern="1200"/>
            <a:t>----discounts from your favorite retailers, each month the Discount Marketplace features "exclusive" deals for NEA members ONLY.</a:t>
          </a:r>
        </a:p>
      </dsp:txBody>
      <dsp:txXfrm>
        <a:off x="53973" y="1708442"/>
        <a:ext cx="6859782" cy="997704"/>
      </dsp:txXfrm>
    </dsp:sp>
    <dsp:sp modelId="{90949329-877A-434D-A222-DA3BA60E8C4D}">
      <dsp:nvSpPr>
        <dsp:cNvPr id="0" name=""/>
        <dsp:cNvSpPr/>
      </dsp:nvSpPr>
      <dsp:spPr>
        <a:xfrm>
          <a:off x="0" y="2817720"/>
          <a:ext cx="6967728" cy="1105650"/>
        </a:xfrm>
        <a:prstGeom prst="roundRect">
          <a:avLst/>
        </a:prstGeom>
        <a:solidFill>
          <a:schemeClr val="accent2">
            <a:hueOff val="-1633033"/>
            <a:satOff val="-7543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u="sng" kern="1200"/>
            <a:t>NEA Discount Tickets Programs</a:t>
          </a:r>
          <a:r>
            <a:rPr lang="en-US" sz="2000" kern="1200"/>
            <a:t>----special deals on tickets to movies, theme parks, attractions, shows, sports, and more.</a:t>
          </a:r>
        </a:p>
      </dsp:txBody>
      <dsp:txXfrm>
        <a:off x="53973" y="2871693"/>
        <a:ext cx="6859782" cy="997704"/>
      </dsp:txXfrm>
    </dsp:sp>
    <dsp:sp modelId="{65295B59-5D09-4D23-A522-D05EB99BD412}">
      <dsp:nvSpPr>
        <dsp:cNvPr id="0" name=""/>
        <dsp:cNvSpPr/>
      </dsp:nvSpPr>
      <dsp:spPr>
        <a:xfrm>
          <a:off x="0" y="3980970"/>
          <a:ext cx="6967728" cy="1105650"/>
        </a:xfrm>
        <a:prstGeom prst="roundRect">
          <a:avLst/>
        </a:prstGeom>
        <a:solidFill>
          <a:schemeClr val="accent2">
            <a:hueOff val="-2449550"/>
            <a:satOff val="-11314"/>
            <a:lumOff val="-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u="sng" kern="1200"/>
            <a:t>NEA Travel Program</a:t>
          </a:r>
          <a:r>
            <a:rPr lang="en-US" sz="2000" kern="1200"/>
            <a:t>----deals and discounts offered through the special travel portal for NEA members.</a:t>
          </a:r>
        </a:p>
      </dsp:txBody>
      <dsp:txXfrm>
        <a:off x="53973" y="4034943"/>
        <a:ext cx="6859782" cy="9977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91A30-A048-4CA3-A7CA-157B3F9B6943}">
      <dsp:nvSpPr>
        <dsp:cNvPr id="0" name=""/>
        <dsp:cNvSpPr/>
      </dsp:nvSpPr>
      <dsp:spPr>
        <a:xfrm>
          <a:off x="0" y="0"/>
          <a:ext cx="5574182" cy="12271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u="sng" kern="1200"/>
            <a:t>New Enrollees in NEA Travel</a:t>
          </a:r>
          <a:r>
            <a:rPr lang="en-US" sz="2100" kern="1200"/>
            <a:t>—Earn $500 in Travel Dollars to apply toward future trips.</a:t>
          </a:r>
        </a:p>
      </dsp:txBody>
      <dsp:txXfrm>
        <a:off x="35941" y="35941"/>
        <a:ext cx="4146327" cy="1155242"/>
      </dsp:txXfrm>
    </dsp:sp>
    <dsp:sp modelId="{562973DD-CF4F-4405-AF30-D40A23A9DE2C}">
      <dsp:nvSpPr>
        <dsp:cNvPr id="0" name=""/>
        <dsp:cNvSpPr/>
      </dsp:nvSpPr>
      <dsp:spPr>
        <a:xfrm>
          <a:off x="466837" y="1450238"/>
          <a:ext cx="5574182" cy="1227124"/>
        </a:xfrm>
        <a:prstGeom prst="roundRect">
          <a:avLst>
            <a:gd name="adj" fmla="val 10000"/>
          </a:avLst>
        </a:prstGeom>
        <a:solidFill>
          <a:schemeClr val="accent2">
            <a:hueOff val="-816517"/>
            <a:satOff val="-3771"/>
            <a:lumOff val="-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u="sng" kern="1200"/>
            <a:t>Car Rentals</a:t>
          </a:r>
          <a:r>
            <a:rPr lang="en-US" sz="2100" kern="1200"/>
            <a:t>—Save up to 25% when you rent a car—no discount code needed</a:t>
          </a:r>
        </a:p>
      </dsp:txBody>
      <dsp:txXfrm>
        <a:off x="502778" y="1486179"/>
        <a:ext cx="4237831" cy="1155242"/>
      </dsp:txXfrm>
    </dsp:sp>
    <dsp:sp modelId="{C86D5A93-E64B-4F45-9585-3D1D57D2B656}">
      <dsp:nvSpPr>
        <dsp:cNvPr id="0" name=""/>
        <dsp:cNvSpPr/>
      </dsp:nvSpPr>
      <dsp:spPr>
        <a:xfrm>
          <a:off x="926707" y="2900476"/>
          <a:ext cx="5574182" cy="1227124"/>
        </a:xfrm>
        <a:prstGeom prst="roundRect">
          <a:avLst>
            <a:gd name="adj" fmla="val 10000"/>
          </a:avLst>
        </a:prstGeom>
        <a:solidFill>
          <a:schemeClr val="accent2">
            <a:hueOff val="-1633033"/>
            <a:satOff val="-7543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u="sng" kern="1200"/>
            <a:t>Hotels</a:t>
          </a:r>
          <a:r>
            <a:rPr lang="en-US" sz="2100" kern="1200"/>
            <a:t>—Up to 60% savings on hotels worldwide</a:t>
          </a:r>
        </a:p>
      </dsp:txBody>
      <dsp:txXfrm>
        <a:off x="962648" y="2936417"/>
        <a:ext cx="4244799" cy="1155242"/>
      </dsp:txXfrm>
    </dsp:sp>
    <dsp:sp modelId="{B6F60FCB-B209-4BD9-9C6E-037888C93545}">
      <dsp:nvSpPr>
        <dsp:cNvPr id="0" name=""/>
        <dsp:cNvSpPr/>
      </dsp:nvSpPr>
      <dsp:spPr>
        <a:xfrm>
          <a:off x="1393545" y="4350715"/>
          <a:ext cx="5574182" cy="1227124"/>
        </a:xfrm>
        <a:prstGeom prst="roundRect">
          <a:avLst>
            <a:gd name="adj" fmla="val 10000"/>
          </a:avLst>
        </a:prstGeom>
        <a:solidFill>
          <a:schemeClr val="accent2">
            <a:hueOff val="-2449550"/>
            <a:satOff val="-11314"/>
            <a:lumOff val="-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Flights</a:t>
          </a:r>
          <a:r>
            <a:rPr lang="en-US" sz="2100" kern="1200"/>
            <a:t>—Bookings with all major carriers, both domestic and international</a:t>
          </a:r>
        </a:p>
      </dsp:txBody>
      <dsp:txXfrm>
        <a:off x="1429486" y="4386656"/>
        <a:ext cx="4237831" cy="1155242"/>
      </dsp:txXfrm>
    </dsp:sp>
    <dsp:sp modelId="{0E814388-191F-4097-B4F4-107EF780CE58}">
      <dsp:nvSpPr>
        <dsp:cNvPr id="0" name=""/>
        <dsp:cNvSpPr/>
      </dsp:nvSpPr>
      <dsp:spPr>
        <a:xfrm>
          <a:off x="4776551" y="939866"/>
          <a:ext cx="797631" cy="79763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956018" y="939866"/>
        <a:ext cx="438697" cy="600217"/>
      </dsp:txXfrm>
    </dsp:sp>
    <dsp:sp modelId="{9D52BE5A-04B3-47F2-B850-A3325FF74F12}">
      <dsp:nvSpPr>
        <dsp:cNvPr id="0" name=""/>
        <dsp:cNvSpPr/>
      </dsp:nvSpPr>
      <dsp:spPr>
        <a:xfrm>
          <a:off x="5243389" y="2390104"/>
          <a:ext cx="797631" cy="79763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672628"/>
            <a:satOff val="-4166"/>
            <a:lumOff val="-51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672628"/>
              <a:satOff val="-4166"/>
              <a:lumOff val="-5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422856" y="2390104"/>
        <a:ext cx="438697" cy="600217"/>
      </dsp:txXfrm>
    </dsp:sp>
    <dsp:sp modelId="{DDB1B85F-81CF-4335-A970-9EC909B71A97}">
      <dsp:nvSpPr>
        <dsp:cNvPr id="0" name=""/>
        <dsp:cNvSpPr/>
      </dsp:nvSpPr>
      <dsp:spPr>
        <a:xfrm>
          <a:off x="5703259" y="3840342"/>
          <a:ext cx="797631" cy="79763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345255"/>
            <a:satOff val="-8332"/>
            <a:lumOff val="-103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345255"/>
              <a:satOff val="-8332"/>
              <a:lumOff val="-10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882726" y="3840342"/>
        <a:ext cx="438697" cy="6002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59687-2E41-4A11-9E59-FC2E836B2165}">
      <dsp:nvSpPr>
        <dsp:cNvPr id="0" name=""/>
        <dsp:cNvSpPr/>
      </dsp:nvSpPr>
      <dsp:spPr>
        <a:xfrm>
          <a:off x="0" y="1083660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52E2A-462B-49F9-A708-CE2D47C8E984}">
      <dsp:nvSpPr>
        <dsp:cNvPr id="0" name=""/>
        <dsp:cNvSpPr/>
      </dsp:nvSpPr>
      <dsp:spPr>
        <a:xfrm>
          <a:off x="328612" y="1395842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/>
            <a:t>Cruises</a:t>
          </a:r>
          <a:r>
            <a:rPr lang="en-US" sz="2200" kern="1200"/>
            <a:t>—Over 25,000 global cruise itineraries with a best-value guarantee</a:t>
          </a:r>
        </a:p>
      </dsp:txBody>
      <dsp:txXfrm>
        <a:off x="383617" y="1450847"/>
        <a:ext cx="2847502" cy="1768010"/>
      </dsp:txXfrm>
    </dsp:sp>
    <dsp:sp modelId="{B4681032-2A69-47A7-B488-AE3A742ED8CC}">
      <dsp:nvSpPr>
        <dsp:cNvPr id="0" name=""/>
        <dsp:cNvSpPr/>
      </dsp:nvSpPr>
      <dsp:spPr>
        <a:xfrm>
          <a:off x="3614737" y="1083660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C6AF7-6777-4AEC-ABD4-0E6E599C041C}">
      <dsp:nvSpPr>
        <dsp:cNvPr id="0" name=""/>
        <dsp:cNvSpPr/>
      </dsp:nvSpPr>
      <dsp:spPr>
        <a:xfrm>
          <a:off x="3943350" y="1395842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/>
            <a:t>Resorts</a:t>
          </a:r>
          <a:r>
            <a:rPr lang="en-US" sz="2200" kern="1200"/>
            <a:t>—Top-rated resorts with 7-night stays starting at $399</a:t>
          </a:r>
        </a:p>
      </dsp:txBody>
      <dsp:txXfrm>
        <a:off x="3998355" y="1450847"/>
        <a:ext cx="2847502" cy="1768010"/>
      </dsp:txXfrm>
    </dsp:sp>
    <dsp:sp modelId="{30F4BCE6-F04A-4B92-B546-A023A592593D}">
      <dsp:nvSpPr>
        <dsp:cNvPr id="0" name=""/>
        <dsp:cNvSpPr/>
      </dsp:nvSpPr>
      <dsp:spPr>
        <a:xfrm>
          <a:off x="7229475" y="1083660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2BBB3-9A9F-48E8-ACCD-8D13B7CEFAD3}">
      <dsp:nvSpPr>
        <dsp:cNvPr id="0" name=""/>
        <dsp:cNvSpPr/>
      </dsp:nvSpPr>
      <dsp:spPr>
        <a:xfrm>
          <a:off x="7558087" y="1395842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/>
            <a:t>Guided Tours</a:t>
          </a:r>
          <a:r>
            <a:rPr lang="en-US" sz="2200" kern="1200"/>
            <a:t>—Discounted tours, from laid-back to adventurous</a:t>
          </a:r>
        </a:p>
      </dsp:txBody>
      <dsp:txXfrm>
        <a:off x="7613092" y="1450847"/>
        <a:ext cx="2847502" cy="1768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F4AC1-930F-4492-A719-40A3FCECB69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67C62-3496-42B5-B0F0-E106B6BC8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19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CCA95-4F40-4CDD-BF1E-B8C9EB86EE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136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45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469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72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309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402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8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0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9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6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76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66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46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4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07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0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8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7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6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4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63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a.org/resource-library/retired-organizing-grants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tcrenshaw@nea.org" TargetMode="External"/><Relationship Id="rId2" Type="http://schemas.openxmlformats.org/officeDocument/2006/relationships/hyperlink" Target="https://www.nea.org/resource-library/retired-organizing-grants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eamb.com/products/nea-discount-marketplace" TargetMode="External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hyperlink" Target="https://www.neamb.com/connect" TargetMode="External"/><Relationship Id="rId17" Type="http://schemas.openxmlformats.org/officeDocument/2006/relationships/hyperlink" Target="https://www.neamb.com/products/nea-discount-tickets-program" TargetMode="External"/><Relationship Id="rId2" Type="http://schemas.openxmlformats.org/officeDocument/2006/relationships/image" Target="../media/image2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10" Type="http://schemas.openxmlformats.org/officeDocument/2006/relationships/hyperlink" Target="https://www.neamb.com/products/nea-travel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rgbClr val="080808"/>
                </a:solidFill>
              </a:rPr>
              <a:t>June 29-30, 2022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080808"/>
                </a:solidFill>
                <a:cs typeface="Arial"/>
              </a:rPr>
              <a:t>NEA-Retired</a:t>
            </a:r>
            <a:br>
              <a:rPr lang="en-US" sz="3600">
                <a:solidFill>
                  <a:srgbClr val="080808"/>
                </a:solidFill>
                <a:cs typeface="Arial"/>
              </a:rPr>
            </a:br>
            <a:r>
              <a:rPr lang="en-US" sz="3600">
                <a:solidFill>
                  <a:srgbClr val="080808"/>
                </a:solidFill>
                <a:cs typeface="Arial"/>
              </a:rPr>
              <a:t>Organizing Grant</a:t>
            </a:r>
            <a:br>
              <a:rPr lang="en-US" sz="3600">
                <a:solidFill>
                  <a:srgbClr val="080808"/>
                </a:solidFill>
                <a:cs typeface="Arial"/>
              </a:rPr>
            </a:br>
            <a:r>
              <a:rPr lang="en-US" sz="3600">
                <a:solidFill>
                  <a:srgbClr val="080808"/>
                </a:solidFill>
                <a:cs typeface="Arial"/>
              </a:rPr>
              <a:t>Update</a:t>
            </a:r>
            <a:endParaRPr lang="en-US" sz="360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163A18-181D-98E0-A148-D837CB81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NEA-Retired Organizing Grant</a:t>
            </a:r>
          </a:p>
        </p:txBody>
      </p:sp>
      <p:sp>
        <p:nvSpPr>
          <p:cNvPr id="13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8C34B-051F-E326-468C-357BB3848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/>
              <a:t>"Thank You &amp; Reminders"</a:t>
            </a:r>
          </a:p>
          <a:p>
            <a:r>
              <a:rPr lang="en-US" sz="2600"/>
              <a:t>Thanks to ALL states who submitted grants over the last two years.</a:t>
            </a:r>
          </a:p>
          <a:p>
            <a:r>
              <a:rPr lang="en-US" sz="2600" b="1" u="sng"/>
              <a:t>Evaluations are due August 1, 2022</a:t>
            </a:r>
            <a:r>
              <a:rPr lang="en-US" sz="2600"/>
              <a:t> in order to apply for the new grants in 2022-2023.</a:t>
            </a:r>
          </a:p>
          <a:p>
            <a:r>
              <a:rPr lang="en-US" sz="2600"/>
              <a:t>We realize you may not have completed all you meant to do.</a:t>
            </a:r>
          </a:p>
          <a:p>
            <a:r>
              <a:rPr lang="en-US" sz="2600" b="1" u="sng"/>
              <a:t>IMPORTANT</a:t>
            </a:r>
            <a:r>
              <a:rPr lang="en-US" sz="2600"/>
              <a:t>.....How will you use money left over?  What was accomplished?  What wasn't accomplished?</a:t>
            </a:r>
          </a:p>
          <a:p>
            <a:r>
              <a:rPr lang="en-US" sz="2600" b="1" u="sng"/>
              <a:t>EXAMPLE</a:t>
            </a:r>
            <a:r>
              <a:rPr lang="en-US" sz="2600"/>
              <a:t>.....If you were awarded $7,000 and only spent $3,500, how will you use that left over money?</a:t>
            </a:r>
          </a:p>
        </p:txBody>
      </p:sp>
    </p:spTree>
    <p:extLst>
      <p:ext uri="{BB962C8B-B14F-4D97-AF65-F5344CB8AC3E}">
        <p14:creationId xmlns:p14="http://schemas.microsoft.com/office/powerpoint/2010/main" val="427724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5EC104-527E-07D5-832D-EAF3A6445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/>
              <a:t>NEA-Retired Organizing Grants</a:t>
            </a:r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12EC6-A095-5832-7599-52516EA4F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Two important dates after July 4th are:</a:t>
            </a:r>
          </a:p>
          <a:p>
            <a:r>
              <a:rPr lang="en-US" sz="1800"/>
              <a:t>    August 1---Evaluations are due</a:t>
            </a:r>
          </a:p>
          <a:p>
            <a:r>
              <a:rPr lang="en-US" sz="1800"/>
              <a:t>August 15---New application is available</a:t>
            </a:r>
          </a:p>
          <a:p>
            <a:r>
              <a:rPr lang="en-US" sz="1800"/>
              <a:t>Todd Crenshaw will send reminders to ALL states.</a:t>
            </a:r>
          </a:p>
          <a:p>
            <a:r>
              <a:rPr lang="en-US" sz="1800"/>
              <a:t>Submit the new grant application to:  </a:t>
            </a:r>
            <a:r>
              <a:rPr lang="en-US" sz="1800">
                <a:hlinkClick r:id="rId2"/>
              </a:rPr>
              <a:t>https://www.nea.org/resource-library/retired-organizing-grants</a:t>
            </a:r>
            <a:endParaRPr lang="en-US" sz="1800"/>
          </a:p>
          <a:p>
            <a:r>
              <a:rPr lang="en-US" sz="1800"/>
              <a:t>At this link you'll find the due date, Description, Goals, Outcome, Detailed Budget, Activities and Timeline, Data Collection, and Evaluation Mechanism.</a:t>
            </a:r>
          </a:p>
          <a:p>
            <a:r>
              <a:rPr lang="en-US" sz="1800"/>
              <a:t>This grant application is a joint application of the Active State Affiliate and the Retired State Entity and must be supported by the state executive director and/or the state affiliate president and the state retired president.</a:t>
            </a:r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95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1CF542-CC25-927A-DA5C-420C81A74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IMPORTANT......</a:t>
            </a:r>
          </a:p>
        </p:txBody>
      </p:sp>
      <p:sp>
        <p:nvSpPr>
          <p:cNvPr id="7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C84B1-5466-A097-B3A3-22B4BA8C6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Everything you need to know about applying and submitting your grant application will be found here....</a:t>
            </a:r>
          </a:p>
          <a:p>
            <a:r>
              <a:rPr lang="en-US" dirty="0">
                <a:hlinkClick r:id="rId2"/>
              </a:rPr>
              <a:t>https://www.nea.org/resource-library/retired-organizing-grants</a:t>
            </a:r>
            <a:endParaRPr lang="en-US" dirty="0"/>
          </a:p>
          <a:p>
            <a:pPr>
              <a:buSzPct val="114999"/>
            </a:pPr>
            <a:r>
              <a:rPr lang="en-US" dirty="0"/>
              <a:t>Please contact TODD CRENSHAW for more information regarding the grant process.</a:t>
            </a:r>
          </a:p>
          <a:p>
            <a:pPr>
              <a:buSzPct val="114999"/>
            </a:pPr>
            <a:r>
              <a:rPr lang="en-US" dirty="0"/>
              <a:t>Todd Crenshaw, Organizational Specialist, NEA Center for Organizing </a:t>
            </a:r>
            <a:r>
              <a:rPr lang="en-US" dirty="0">
                <a:hlinkClick r:id="rId3"/>
              </a:rPr>
              <a:t>tcrenshaw@nea.org</a:t>
            </a:r>
            <a:endParaRPr lang="en-US"/>
          </a:p>
          <a:p>
            <a:pPr>
              <a:buSzPct val="114999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0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BEFEBB-11D9-DEC1-FAB6-B8EF14D3E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34"/>
          <a:stretch/>
        </p:blipFill>
        <p:spPr>
          <a:xfrm>
            <a:off x="20" y="10"/>
            <a:ext cx="12188932" cy="685732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US" sz="6600">
                <a:cs typeface="Angsana New"/>
              </a:rPr>
              <a:t>NEA Member Benefits</a:t>
            </a:r>
            <a:endParaRPr lang="en-US" sz="660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 fontScale="85000" lnSpcReduction="10000"/>
          </a:bodyPr>
          <a:lstStyle/>
          <a:p>
            <a:r>
              <a:rPr lang="en-US" dirty="0"/>
              <a:t>Welcome Summer!  Remember to Pack Your Member Benefits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CD3D1-A2C2-98F3-7E4D-5027DE679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en-US" sz="3600"/>
              <a:t>Member Benefits Programs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2BB12C-6E38-CC96-09A7-E8FB639A46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607032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171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B165E1-96FE-336D-EAC1-71FCC64E3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en-US" sz="3600"/>
              <a:t>NEA Travel Program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1D25F586-2DCC-1ED1-AE46-0684BC7E5C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925366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5935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13B8F9-0DF4-2AD9-9F53-021B1225F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NEA Travel Program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952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42B97B-CD86-69EA-FA43-2607FE9638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643907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37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>
            <a:extLst>
              <a:ext uri="{FF2B5EF4-FFF2-40B4-BE49-F238E27FC236}">
                <a16:creationId xmlns:a16="http://schemas.microsoft.com/office/drawing/2014/main" id="{06BB31DC-D666-BFF4-F5EF-200A9192CFA4}"/>
              </a:ext>
            </a:extLst>
          </p:cNvPr>
          <p:cNvGrpSpPr/>
          <p:nvPr/>
        </p:nvGrpSpPr>
        <p:grpSpPr>
          <a:xfrm>
            <a:off x="3385374" y="509552"/>
            <a:ext cx="5632983" cy="6030850"/>
            <a:chOff x="0" y="0"/>
            <a:chExt cx="7772400" cy="10058400"/>
          </a:xfrm>
        </p:grpSpPr>
        <p:pic>
          <p:nvPicPr>
            <p:cNvPr id="3" name="object 4">
              <a:extLst>
                <a:ext uri="{FF2B5EF4-FFF2-40B4-BE49-F238E27FC236}">
                  <a16:creationId xmlns:a16="http://schemas.microsoft.com/office/drawing/2014/main" id="{4F55A075-C7EC-2BB5-4314-AF8424F29B9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458" y="1407851"/>
              <a:ext cx="7206528" cy="7201814"/>
            </a:xfrm>
            <a:prstGeom prst="rect">
              <a:avLst/>
            </a:prstGeom>
          </p:spPr>
        </p:pic>
        <p:pic>
          <p:nvPicPr>
            <p:cNvPr id="4" name="object 5">
              <a:extLst>
                <a:ext uri="{FF2B5EF4-FFF2-40B4-BE49-F238E27FC236}">
                  <a16:creationId xmlns:a16="http://schemas.microsoft.com/office/drawing/2014/main" id="{9D8A6F01-1F6E-E120-C09F-38C57F3EC17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07513"/>
              <a:ext cx="7772400" cy="8235817"/>
            </a:xfrm>
            <a:prstGeom prst="rect">
              <a:avLst/>
            </a:prstGeom>
          </p:spPr>
        </p:pic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1A8905F9-DF5B-F036-EAFC-500AA75C0BE7}"/>
                </a:ext>
              </a:extLst>
            </p:cNvPr>
            <p:cNvSpPr/>
            <p:nvPr/>
          </p:nvSpPr>
          <p:spPr>
            <a:xfrm>
              <a:off x="0" y="0"/>
              <a:ext cx="7772400" cy="10058400"/>
            </a:xfrm>
            <a:custGeom>
              <a:avLst/>
              <a:gdLst/>
              <a:ahLst/>
              <a:cxnLst/>
              <a:rect l="l" t="t" r="r" b="b"/>
              <a:pathLst>
                <a:path w="7772400" h="10058400">
                  <a:moveTo>
                    <a:pt x="7772387" y="12"/>
                  </a:moveTo>
                  <a:lnTo>
                    <a:pt x="7312977" y="12"/>
                  </a:lnTo>
                  <a:lnTo>
                    <a:pt x="4023309" y="4833531"/>
                  </a:lnTo>
                  <a:lnTo>
                    <a:pt x="6359233" y="12"/>
                  </a:lnTo>
                  <a:lnTo>
                    <a:pt x="5244414" y="12"/>
                  </a:lnTo>
                  <a:lnTo>
                    <a:pt x="4018978" y="4831981"/>
                  </a:lnTo>
                  <a:lnTo>
                    <a:pt x="4508373" y="0"/>
                  </a:lnTo>
                  <a:lnTo>
                    <a:pt x="3525139" y="0"/>
                  </a:lnTo>
                  <a:lnTo>
                    <a:pt x="4014457" y="4831994"/>
                  </a:lnTo>
                  <a:lnTo>
                    <a:pt x="2789085" y="12"/>
                  </a:lnTo>
                  <a:lnTo>
                    <a:pt x="1674215" y="12"/>
                  </a:lnTo>
                  <a:lnTo>
                    <a:pt x="4010025" y="4833328"/>
                  </a:lnTo>
                  <a:lnTo>
                    <a:pt x="720534" y="12"/>
                  </a:lnTo>
                  <a:lnTo>
                    <a:pt x="0" y="12"/>
                  </a:lnTo>
                  <a:lnTo>
                    <a:pt x="0" y="939838"/>
                  </a:lnTo>
                  <a:lnTo>
                    <a:pt x="4006519" y="4836376"/>
                  </a:lnTo>
                  <a:lnTo>
                    <a:pt x="0" y="1950897"/>
                  </a:lnTo>
                  <a:lnTo>
                    <a:pt x="0" y="3040189"/>
                  </a:lnTo>
                  <a:lnTo>
                    <a:pt x="4004170" y="4840363"/>
                  </a:lnTo>
                  <a:lnTo>
                    <a:pt x="0" y="3709632"/>
                  </a:lnTo>
                  <a:lnTo>
                    <a:pt x="0" y="4549635"/>
                  </a:lnTo>
                  <a:lnTo>
                    <a:pt x="4003421" y="4844935"/>
                  </a:lnTo>
                  <a:lnTo>
                    <a:pt x="0" y="5140223"/>
                  </a:lnTo>
                  <a:lnTo>
                    <a:pt x="0" y="5980214"/>
                  </a:lnTo>
                  <a:lnTo>
                    <a:pt x="4004145" y="4849507"/>
                  </a:lnTo>
                  <a:lnTo>
                    <a:pt x="0" y="6649656"/>
                  </a:lnTo>
                  <a:lnTo>
                    <a:pt x="0" y="7738935"/>
                  </a:lnTo>
                  <a:lnTo>
                    <a:pt x="4006519" y="4853495"/>
                  </a:lnTo>
                  <a:lnTo>
                    <a:pt x="0" y="8750021"/>
                  </a:lnTo>
                  <a:lnTo>
                    <a:pt x="0" y="9962058"/>
                  </a:lnTo>
                  <a:lnTo>
                    <a:pt x="114896" y="10058400"/>
                  </a:lnTo>
                  <a:lnTo>
                    <a:pt x="469709" y="10058400"/>
                  </a:lnTo>
                  <a:lnTo>
                    <a:pt x="4010075" y="4856442"/>
                  </a:lnTo>
                  <a:lnTo>
                    <a:pt x="1496098" y="10058400"/>
                  </a:lnTo>
                  <a:lnTo>
                    <a:pt x="2695600" y="10058400"/>
                  </a:lnTo>
                  <a:lnTo>
                    <a:pt x="4014406" y="4857978"/>
                  </a:lnTo>
                  <a:lnTo>
                    <a:pt x="3487813" y="10058400"/>
                  </a:lnTo>
                  <a:lnTo>
                    <a:pt x="4545698" y="10058400"/>
                  </a:lnTo>
                  <a:lnTo>
                    <a:pt x="4019042" y="4857953"/>
                  </a:lnTo>
                  <a:lnTo>
                    <a:pt x="5337886" y="10058400"/>
                  </a:lnTo>
                  <a:lnTo>
                    <a:pt x="6537401" y="10058400"/>
                  </a:lnTo>
                  <a:lnTo>
                    <a:pt x="4023360" y="4856391"/>
                  </a:lnTo>
                  <a:lnTo>
                    <a:pt x="7563802" y="10058400"/>
                  </a:lnTo>
                  <a:lnTo>
                    <a:pt x="7772387" y="10058400"/>
                  </a:lnTo>
                  <a:lnTo>
                    <a:pt x="7772387" y="8496109"/>
                  </a:lnTo>
                  <a:lnTo>
                    <a:pt x="4026928" y="4853483"/>
                  </a:lnTo>
                  <a:lnTo>
                    <a:pt x="7772387" y="7550912"/>
                  </a:lnTo>
                  <a:lnTo>
                    <a:pt x="7772387" y="6532308"/>
                  </a:lnTo>
                  <a:lnTo>
                    <a:pt x="4029075" y="4849419"/>
                  </a:lnTo>
                  <a:lnTo>
                    <a:pt x="7772387" y="5906478"/>
                  </a:lnTo>
                  <a:lnTo>
                    <a:pt x="7772387" y="5120983"/>
                  </a:lnTo>
                  <a:lnTo>
                    <a:pt x="4030167" y="4844935"/>
                  </a:lnTo>
                  <a:lnTo>
                    <a:pt x="7772387" y="4568901"/>
                  </a:lnTo>
                  <a:lnTo>
                    <a:pt x="7772387" y="3783406"/>
                  </a:lnTo>
                  <a:lnTo>
                    <a:pt x="4029113" y="4840440"/>
                  </a:lnTo>
                  <a:lnTo>
                    <a:pt x="7772387" y="3157563"/>
                  </a:lnTo>
                  <a:lnTo>
                    <a:pt x="7772387" y="2138959"/>
                  </a:lnTo>
                  <a:lnTo>
                    <a:pt x="4026992" y="4836325"/>
                  </a:lnTo>
                  <a:lnTo>
                    <a:pt x="7772387" y="1193761"/>
                  </a:lnTo>
                  <a:lnTo>
                    <a:pt x="7772387" y="12"/>
                  </a:lnTo>
                  <a:close/>
                </a:path>
              </a:pathLst>
            </a:custGeom>
            <a:solidFill>
              <a:srgbClr val="F9AD26">
                <a:alpha val="51838"/>
              </a:srgbClr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pic>
          <p:nvPicPr>
            <p:cNvPr id="6" name="object 7">
              <a:extLst>
                <a:ext uri="{FF2B5EF4-FFF2-40B4-BE49-F238E27FC236}">
                  <a16:creationId xmlns:a16="http://schemas.microsoft.com/office/drawing/2014/main" id="{BCAD53DA-E7E2-14DC-7500-2F0D3CF29DE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376531"/>
              <a:ext cx="7772400" cy="7158898"/>
            </a:xfrm>
            <a:prstGeom prst="rect">
              <a:avLst/>
            </a:prstGeom>
          </p:spPr>
        </p:pic>
        <p:pic>
          <p:nvPicPr>
            <p:cNvPr id="7" name="object 8">
              <a:extLst>
                <a:ext uri="{FF2B5EF4-FFF2-40B4-BE49-F238E27FC236}">
                  <a16:creationId xmlns:a16="http://schemas.microsoft.com/office/drawing/2014/main" id="{6E82D2CE-A16C-79C9-4DB4-1E3ACC45ADC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4690740" cy="3820739"/>
            </a:xfrm>
            <a:prstGeom prst="rect">
              <a:avLst/>
            </a:prstGeom>
          </p:spPr>
        </p:pic>
        <p:pic>
          <p:nvPicPr>
            <p:cNvPr id="8" name="object 9">
              <a:extLst>
                <a:ext uri="{FF2B5EF4-FFF2-40B4-BE49-F238E27FC236}">
                  <a16:creationId xmlns:a16="http://schemas.microsoft.com/office/drawing/2014/main" id="{57E01D55-76D3-C756-403E-184522F459E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4156704" cy="2438435"/>
            </a:xfrm>
            <a:prstGeom prst="rect">
              <a:avLst/>
            </a:prstGeom>
          </p:spPr>
        </p:pic>
        <p:pic>
          <p:nvPicPr>
            <p:cNvPr id="9" name="object 10">
              <a:extLst>
                <a:ext uri="{FF2B5EF4-FFF2-40B4-BE49-F238E27FC236}">
                  <a16:creationId xmlns:a16="http://schemas.microsoft.com/office/drawing/2014/main" id="{2BFDA04D-90B6-4C13-9FB3-0D88B2FD758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745472"/>
              <a:ext cx="4837320" cy="2939556"/>
            </a:xfrm>
            <a:prstGeom prst="rect">
              <a:avLst/>
            </a:prstGeom>
          </p:spPr>
        </p:pic>
        <p:pic>
          <p:nvPicPr>
            <p:cNvPr id="10" name="object 11">
              <a:hlinkClick r:id="rId8"/>
              <a:extLst>
                <a:ext uri="{FF2B5EF4-FFF2-40B4-BE49-F238E27FC236}">
                  <a16:creationId xmlns:a16="http://schemas.microsoft.com/office/drawing/2014/main" id="{E839C272-9169-B06D-A7F5-AC553056AC4B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00213" y="3446879"/>
              <a:ext cx="3854038" cy="1793524"/>
            </a:xfrm>
            <a:prstGeom prst="rect">
              <a:avLst/>
            </a:prstGeom>
          </p:spPr>
        </p:pic>
        <p:pic>
          <p:nvPicPr>
            <p:cNvPr id="11" name="object 12">
              <a:hlinkClick r:id="rId10"/>
              <a:extLst>
                <a:ext uri="{FF2B5EF4-FFF2-40B4-BE49-F238E27FC236}">
                  <a16:creationId xmlns:a16="http://schemas.microsoft.com/office/drawing/2014/main" id="{41C73E46-331B-4EDF-2C6B-14591370C838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50712" y="1936040"/>
              <a:ext cx="2293563" cy="1349703"/>
            </a:xfrm>
            <a:prstGeom prst="rect">
              <a:avLst/>
            </a:prstGeom>
          </p:spPr>
        </p:pic>
        <p:pic>
          <p:nvPicPr>
            <p:cNvPr id="12" name="object 13">
              <a:hlinkClick r:id="rId12"/>
              <a:extLst>
                <a:ext uri="{FF2B5EF4-FFF2-40B4-BE49-F238E27FC236}">
                  <a16:creationId xmlns:a16="http://schemas.microsoft.com/office/drawing/2014/main" id="{BE9592E9-16AD-9716-8201-48A256EB984F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2914" y="9492961"/>
              <a:ext cx="7403891" cy="541097"/>
            </a:xfrm>
            <a:prstGeom prst="rect">
              <a:avLst/>
            </a:prstGeom>
          </p:spPr>
        </p:pic>
        <p:pic>
          <p:nvPicPr>
            <p:cNvPr id="13" name="object 14">
              <a:extLst>
                <a:ext uri="{FF2B5EF4-FFF2-40B4-BE49-F238E27FC236}">
                  <a16:creationId xmlns:a16="http://schemas.microsoft.com/office/drawing/2014/main" id="{42A74A7D-12B5-C3D4-BBF2-C18BAF4E653A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1164002"/>
              <a:ext cx="5184842" cy="3225304"/>
            </a:xfrm>
            <a:prstGeom prst="rect">
              <a:avLst/>
            </a:prstGeom>
          </p:spPr>
        </p:pic>
        <p:pic>
          <p:nvPicPr>
            <p:cNvPr id="14" name="object 15">
              <a:extLst>
                <a:ext uri="{FF2B5EF4-FFF2-40B4-BE49-F238E27FC236}">
                  <a16:creationId xmlns:a16="http://schemas.microsoft.com/office/drawing/2014/main" id="{8FD9FC96-1A69-960F-10C8-5934C807CD2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7964" y="3660162"/>
              <a:ext cx="2201100" cy="1759728"/>
            </a:xfrm>
            <a:prstGeom prst="rect">
              <a:avLst/>
            </a:prstGeom>
          </p:spPr>
        </p:pic>
        <p:pic>
          <p:nvPicPr>
            <p:cNvPr id="15" name="object 16">
              <a:extLst>
                <a:ext uri="{FF2B5EF4-FFF2-40B4-BE49-F238E27FC236}">
                  <a16:creationId xmlns:a16="http://schemas.microsoft.com/office/drawing/2014/main" id="{E4EC0DBD-9693-8D3E-BB14-265CCC0553F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46961" y="347500"/>
              <a:ext cx="2545233" cy="527965"/>
            </a:xfrm>
            <a:prstGeom prst="rect">
              <a:avLst/>
            </a:prstGeom>
          </p:spPr>
        </p:pic>
        <p:pic>
          <p:nvPicPr>
            <p:cNvPr id="16" name="object 17">
              <a:hlinkClick r:id="rId17"/>
              <a:extLst>
                <a:ext uri="{FF2B5EF4-FFF2-40B4-BE49-F238E27FC236}">
                  <a16:creationId xmlns:a16="http://schemas.microsoft.com/office/drawing/2014/main" id="{3A7A15FD-8DE6-ACC5-9AD3-53D1EA690B28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35663" y="2716338"/>
              <a:ext cx="3005359" cy="1535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5128915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1323</TotalTime>
  <Words>468</Words>
  <Application>Microsoft Office PowerPoint</Application>
  <PresentationFormat>Widescreen</PresentationFormat>
  <Paragraphs>39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Neue Haas Grotesk Text Pro</vt:lpstr>
      <vt:lpstr>AccentBoxVTI</vt:lpstr>
      <vt:lpstr>Office Theme</vt:lpstr>
      <vt:lpstr>NEA-Retired Organizing Grant Update</vt:lpstr>
      <vt:lpstr>NEA-Retired Organizing Grant</vt:lpstr>
      <vt:lpstr>NEA-Retired Organizing Grants</vt:lpstr>
      <vt:lpstr>IMPORTANT......</vt:lpstr>
      <vt:lpstr>NEA Member Benefits</vt:lpstr>
      <vt:lpstr>Member Benefits Programs</vt:lpstr>
      <vt:lpstr>NEA Travel Program</vt:lpstr>
      <vt:lpstr>NEA Travel Program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Heretick, Mary [HQ-LO]</dc:creator>
  <cp:lastModifiedBy>Heretick, Mary [HQ-LO]</cp:lastModifiedBy>
  <cp:revision>192</cp:revision>
  <dcterms:created xsi:type="dcterms:W3CDTF">2022-06-09T10:46:48Z</dcterms:created>
  <dcterms:modified xsi:type="dcterms:W3CDTF">2022-06-13T13:50:13Z</dcterms:modified>
</cp:coreProperties>
</file>