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4"/>
  </p:notesMasterIdLst>
  <p:sldIdLst>
    <p:sldId id="261" r:id="rId4"/>
    <p:sldId id="259" r:id="rId5"/>
    <p:sldId id="260" r:id="rId6"/>
    <p:sldId id="267" r:id="rId7"/>
    <p:sldId id="268" r:id="rId8"/>
    <p:sldId id="270" r:id="rId9"/>
    <p:sldId id="269" r:id="rId10"/>
    <p:sldId id="263" r:id="rId11"/>
    <p:sldId id="257"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A335"/>
    <a:srgbClr val="295478"/>
    <a:srgbClr val="EE7B36"/>
    <a:srgbClr val="FABD25"/>
    <a:srgbClr val="F3A335"/>
    <a:srgbClr val="2BAAE3"/>
    <a:srgbClr val="FDEEC7"/>
    <a:srgbClr val="D94E3A"/>
    <a:srgbClr val="93AFC0"/>
    <a:srgbClr val="EEE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92"/>
    <p:restoredTop sz="88020"/>
  </p:normalViewPr>
  <p:slideViewPr>
    <p:cSldViewPr snapToGrid="0">
      <p:cViewPr>
        <p:scale>
          <a:sx n="100" d="100"/>
          <a:sy n="100" d="100"/>
        </p:scale>
        <p:origin x="1440"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F60F6-12A0-9B44-B0AE-1989BBBA376F}" type="datetimeFigureOut">
              <a:rPr lang="en-US" smtClean="0"/>
              <a:t>7/16/2024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04B02-2905-5741-927E-0476305B5B46}" type="slidenum">
              <a:rPr lang="en-US" smtClean="0"/>
              <a:t>‹#›</a:t>
            </a:fld>
            <a:endParaRPr lang="en-US"/>
          </a:p>
        </p:txBody>
      </p:sp>
    </p:spTree>
    <p:extLst>
      <p:ext uri="{BB962C8B-B14F-4D97-AF65-F5344CB8AC3E}">
        <p14:creationId xmlns:p14="http://schemas.microsoft.com/office/powerpoint/2010/main" val="1713122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Nova Cond" panose="020F0502020204030204" pitchFamily="34" charset="0"/>
                <a:ea typeface="Times New Roman" panose="02020603050405020304" pitchFamily="18" charset="0"/>
                <a:cs typeface="Arial Nova Cond" panose="020F0502020204030204" pitchFamily="34" charset="0"/>
              </a:rPr>
              <a:t>[Introduce yourself]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Arial Nova Cond" panose="020F0502020204030204" pitchFamily="34" charset="0"/>
              <a:ea typeface="Times New Roman" panose="02020603050405020304" pitchFamily="18" charset="0"/>
              <a:cs typeface="Arial Nova Cond"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Nova Cond" panose="020F0502020204030204" pitchFamily="34" charset="0"/>
                <a:ea typeface="Times New Roman" panose="02020603050405020304" pitchFamily="18" charset="0"/>
                <a:cs typeface="Arial Nova Cond" panose="020F0502020204030204" pitchFamily="34" charset="0"/>
              </a:rPr>
              <a:t>You’ve devoted your career to helping students succeed. And along the way, your union has been with you every step. As you plan for your retirement, NEA (state and local) is here to help. And that’s what I want to talk with you about today. NEA-Retired is home to hundreds of thousands of experienced voices who want to stay connected to the profession, their union and each other. At NEA-Retired we like to say, “experience fuels or mission.”  </a:t>
            </a:r>
          </a:p>
          <a:p>
            <a:endParaRPr lang="en-US" dirty="0"/>
          </a:p>
        </p:txBody>
      </p:sp>
      <p:sp>
        <p:nvSpPr>
          <p:cNvPr id="4" name="Slide Number Placeholder 3"/>
          <p:cNvSpPr>
            <a:spLocks noGrp="1"/>
          </p:cNvSpPr>
          <p:nvPr>
            <p:ph type="sldNum" sz="quarter" idx="5"/>
          </p:nvPr>
        </p:nvSpPr>
        <p:spPr/>
        <p:txBody>
          <a:bodyPr/>
          <a:lstStyle/>
          <a:p>
            <a:fld id="{C2904B02-2905-5741-927E-0476305B5B46}" type="slidenum">
              <a:rPr lang="en-US" smtClean="0"/>
              <a:t>1</a:t>
            </a:fld>
            <a:endParaRPr lang="en-US"/>
          </a:p>
        </p:txBody>
      </p:sp>
    </p:spTree>
    <p:extLst>
      <p:ext uri="{BB962C8B-B14F-4D97-AF65-F5344CB8AC3E}">
        <p14:creationId xmlns:p14="http://schemas.microsoft.com/office/powerpoint/2010/main" val="3286838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04B02-2905-5741-927E-0476305B5B46}" type="slidenum">
              <a:rPr lang="en-US" smtClean="0"/>
              <a:t>10</a:t>
            </a:fld>
            <a:endParaRPr lang="en-US"/>
          </a:p>
        </p:txBody>
      </p:sp>
    </p:spTree>
    <p:extLst>
      <p:ext uri="{BB962C8B-B14F-4D97-AF65-F5344CB8AC3E}">
        <p14:creationId xmlns:p14="http://schemas.microsoft.com/office/powerpoint/2010/main" val="864028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 centers your dedication to public education for all students as well as our commitment to you in your retirement. </a:t>
            </a:r>
          </a:p>
        </p:txBody>
      </p:sp>
      <p:sp>
        <p:nvSpPr>
          <p:cNvPr id="4" name="Slide Number Placeholder 3"/>
          <p:cNvSpPr>
            <a:spLocks noGrp="1"/>
          </p:cNvSpPr>
          <p:nvPr>
            <p:ph type="sldNum" sz="quarter" idx="5"/>
          </p:nvPr>
        </p:nvSpPr>
        <p:spPr/>
        <p:txBody>
          <a:bodyPr/>
          <a:lstStyle/>
          <a:p>
            <a:fld id="{C2904B02-2905-5741-927E-0476305B5B46}" type="slidenum">
              <a:rPr lang="en-US" smtClean="0"/>
              <a:t>2</a:t>
            </a:fld>
            <a:endParaRPr lang="en-US"/>
          </a:p>
        </p:txBody>
      </p:sp>
    </p:spTree>
    <p:extLst>
      <p:ext uri="{BB962C8B-B14F-4D97-AF65-F5344CB8AC3E}">
        <p14:creationId xmlns:p14="http://schemas.microsoft.com/office/powerpoint/2010/main" val="80759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Joining NEA-Retired opens the door to a new way of advocating for educators and students, secures the benefits you’ve earned and deserve, and keeps you connected to the profession. So, what does that look like? I’m glad you asked!</a:t>
            </a:r>
          </a:p>
          <a:p>
            <a:endParaRPr lang="en-US" dirty="0"/>
          </a:p>
        </p:txBody>
      </p:sp>
      <p:sp>
        <p:nvSpPr>
          <p:cNvPr id="4" name="Slide Number Placeholder 3"/>
          <p:cNvSpPr>
            <a:spLocks noGrp="1"/>
          </p:cNvSpPr>
          <p:nvPr>
            <p:ph type="sldNum" sz="quarter" idx="5"/>
          </p:nvPr>
        </p:nvSpPr>
        <p:spPr/>
        <p:txBody>
          <a:bodyPr/>
          <a:lstStyle/>
          <a:p>
            <a:fld id="{C2904B02-2905-5741-927E-0476305B5B46}" type="slidenum">
              <a:rPr lang="en-US" smtClean="0"/>
              <a:t>3</a:t>
            </a:fld>
            <a:endParaRPr lang="en-US"/>
          </a:p>
        </p:txBody>
      </p:sp>
    </p:spTree>
    <p:extLst>
      <p:ext uri="{BB962C8B-B14F-4D97-AF65-F5344CB8AC3E}">
        <p14:creationId xmlns:p14="http://schemas.microsoft.com/office/powerpoint/2010/main" val="3983576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124C"/>
                </a:solidFill>
                <a:effectLst/>
                <a:highlight>
                  <a:srgbClr val="DBE9EB"/>
                </a:highlight>
                <a:latin typeface="ff-good-web-pro-wide"/>
              </a:rPr>
              <a:t>At local school boards, state capitols and in the halls of Congress, NEA-Retired members are raising their experienced voices to safeguard and improve retirement pension and health benefits. This includes ongoing and bipartisan efforts to repeal the</a:t>
            </a:r>
            <a:r>
              <a:rPr lang="en-US" b="0" i="0" u="none" strike="noStrike" dirty="0">
                <a:solidFill>
                  <a:srgbClr val="000000"/>
                </a:solidFill>
                <a:effectLst/>
                <a:latin typeface="ivyjournal" panose="020B0404020101010102" pitchFamily="34" charset="0"/>
              </a:rPr>
              <a:t> </a:t>
            </a:r>
            <a:r>
              <a:rPr lang="en-US" b="0" i="0" u="none" strike="noStrike" dirty="0">
                <a:solidFill>
                  <a:srgbClr val="000000"/>
                </a:solidFill>
                <a:effectLst/>
                <a:latin typeface="IvyJournal" panose="020B0404020101010102" pitchFamily="34" charset="0"/>
              </a:rPr>
              <a:t>Government Pension Offset</a:t>
            </a:r>
            <a:r>
              <a:rPr lang="en-US" b="0" i="0" u="none" strike="noStrike" dirty="0">
                <a:solidFill>
                  <a:srgbClr val="000000"/>
                </a:solidFill>
                <a:effectLst/>
                <a:latin typeface="ivyjournal" panose="020B0404020101010102" pitchFamily="34" charset="0"/>
              </a:rPr>
              <a:t> and </a:t>
            </a:r>
            <a:r>
              <a:rPr lang="en-US" b="0" i="0" u="none" strike="noStrike" dirty="0">
                <a:solidFill>
                  <a:srgbClr val="000000"/>
                </a:solidFill>
                <a:effectLst/>
                <a:latin typeface="IvyJournal" panose="020B0404020101010102" pitchFamily="34" charset="0"/>
              </a:rPr>
              <a:t>Windfall Elimination Provision</a:t>
            </a:r>
            <a:r>
              <a:rPr lang="en-US" b="0" i="0" u="none" strike="noStrike" dirty="0">
                <a:solidFill>
                  <a:srgbClr val="000000"/>
                </a:solidFill>
                <a:effectLst/>
                <a:latin typeface="ivyjournal" panose="020B0404020101010102" pitchFamily="34" charset="0"/>
              </a:rPr>
              <a:t>, which has robbed millions of educators of Social Security benefits they have already earned. </a:t>
            </a:r>
            <a:r>
              <a:rPr lang="en-US" b="0" i="0" u="none" strike="noStrike" dirty="0">
                <a:solidFill>
                  <a:srgbClr val="00124C"/>
                </a:solidFill>
                <a:effectLst/>
                <a:highlight>
                  <a:srgbClr val="DBE9EB"/>
                </a:highlight>
                <a:latin typeface="ff-good-web-pro-wide"/>
              </a:rPr>
              <a:t>NEA-Retired members are pushing to increase school funding, protect the rights of students and educators, and dismantle systematic racism they’ve witnessed in their schools and communities for decades. They are walking the lines to support local bargaining efforts. They are showing up in new </a:t>
            </a:r>
            <a:r>
              <a:rPr lang="en-US" b="0" dirty="0">
                <a:solidFill>
                  <a:srgbClr val="00124C"/>
                </a:solidFill>
                <a:highlight>
                  <a:srgbClr val="DBE9EB"/>
                </a:highlight>
                <a:latin typeface="ff-good-web-pro-wide"/>
              </a:rPr>
              <a:t>ways of advocating for a career and a cause they’ve dedicated their life to. </a:t>
            </a:r>
            <a:endParaRPr lang="en-US" b="0" i="0" u="none" strike="noStrike" dirty="0">
              <a:solidFill>
                <a:srgbClr val="00124C"/>
              </a:solidFill>
              <a:effectLst/>
              <a:highlight>
                <a:srgbClr val="DBE9EB"/>
              </a:highlight>
              <a:latin typeface="ff-good-web-pro-wide"/>
            </a:endParaRPr>
          </a:p>
          <a:p>
            <a:endParaRPr lang="en-US" dirty="0"/>
          </a:p>
        </p:txBody>
      </p:sp>
      <p:sp>
        <p:nvSpPr>
          <p:cNvPr id="4" name="Slide Number Placeholder 3"/>
          <p:cNvSpPr>
            <a:spLocks noGrp="1"/>
          </p:cNvSpPr>
          <p:nvPr>
            <p:ph type="sldNum" sz="quarter" idx="5"/>
          </p:nvPr>
        </p:nvSpPr>
        <p:spPr/>
        <p:txBody>
          <a:bodyPr/>
          <a:lstStyle/>
          <a:p>
            <a:fld id="{C2904B02-2905-5741-927E-0476305B5B46}" type="slidenum">
              <a:rPr lang="en-US" smtClean="0"/>
              <a:t>4</a:t>
            </a:fld>
            <a:endParaRPr lang="en-US"/>
          </a:p>
        </p:txBody>
      </p:sp>
    </p:spTree>
    <p:extLst>
      <p:ext uri="{BB962C8B-B14F-4D97-AF65-F5344CB8AC3E}">
        <p14:creationId xmlns:p14="http://schemas.microsoft.com/office/powerpoint/2010/main" val="116178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95478"/>
                </a:solidFill>
                <a:latin typeface="Arial Nova Cond" panose="020F0502020204030204" pitchFamily="34" charset="0"/>
                <a:cs typeface="Arial Nova Cond" panose="020F0502020204030204" pitchFamily="34" charset="0"/>
              </a:rPr>
              <a:t>At NEA [include state and local], we believe a lifetime of devotion to public education deserves a lifetime of benefits. In retirement, your hard-earned money will go further when you continue to take advantage of NEA Member Benefits. There are offerings designed to capitalize on the buying power of 3 million members. There are special rates for insurances (including insurance for your pet), savings and investments, loans and mortgages, as well as all the fun stuff—like buying a new car, taking that bucket list vacation, or surprising the grandkids with a trip to the beach or theme park. When you join NEA-Retired you will keep that purchasing power in your pocket (or pocketbook).  </a:t>
            </a:r>
            <a:endParaRPr lang="en-US" dirty="0"/>
          </a:p>
        </p:txBody>
      </p:sp>
      <p:sp>
        <p:nvSpPr>
          <p:cNvPr id="4" name="Slide Number Placeholder 3"/>
          <p:cNvSpPr>
            <a:spLocks noGrp="1"/>
          </p:cNvSpPr>
          <p:nvPr>
            <p:ph type="sldNum" sz="quarter" idx="5"/>
          </p:nvPr>
        </p:nvSpPr>
        <p:spPr/>
        <p:txBody>
          <a:bodyPr/>
          <a:lstStyle/>
          <a:p>
            <a:fld id="{C2904B02-2905-5741-927E-0476305B5B46}" type="slidenum">
              <a:rPr lang="en-US" smtClean="0"/>
              <a:t>5</a:t>
            </a:fld>
            <a:endParaRPr lang="en-US"/>
          </a:p>
        </p:txBody>
      </p:sp>
    </p:spTree>
    <p:extLst>
      <p:ext uri="{BB962C8B-B14F-4D97-AF65-F5344CB8AC3E}">
        <p14:creationId xmlns:p14="http://schemas.microsoft.com/office/powerpoint/2010/main" val="90090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Light" panose="020F0302020204030204" pitchFamily="34" charset="0"/>
                <a:ea typeface="Calibri" panose="020F0502020204030204" pitchFamily="34" charset="0"/>
                <a:cs typeface="Times New Roman" panose="02020603050405020304" pitchFamily="18" charset="0"/>
              </a:rPr>
              <a:t>With NEA-Retired, your devotion to the public education will feel right at home. And when you are ready you can be as involved as you want. What many NEA-Retired members will tell you they value most is the opportunity to connect with new retirees in their state and around the country. With NEA-Retired, there is no shortage of ways to get involved and to help make improvements in public education.  You can run for a leadership position, make new friends and see some familiar faces at annual conferences, help your local union organize new members, mentor new educators, and much more. </a:t>
            </a:r>
            <a:endParaRPr lang="en-US" dirty="0"/>
          </a:p>
          <a:p>
            <a:endParaRPr lang="en-US" dirty="0"/>
          </a:p>
        </p:txBody>
      </p:sp>
      <p:sp>
        <p:nvSpPr>
          <p:cNvPr id="4" name="Slide Number Placeholder 3"/>
          <p:cNvSpPr>
            <a:spLocks noGrp="1"/>
          </p:cNvSpPr>
          <p:nvPr>
            <p:ph type="sldNum" sz="quarter" idx="5"/>
          </p:nvPr>
        </p:nvSpPr>
        <p:spPr/>
        <p:txBody>
          <a:bodyPr/>
          <a:lstStyle/>
          <a:p>
            <a:fld id="{C2904B02-2905-5741-927E-0476305B5B46}" type="slidenum">
              <a:rPr lang="en-US" smtClean="0"/>
              <a:t>6</a:t>
            </a:fld>
            <a:endParaRPr lang="en-US"/>
          </a:p>
        </p:txBody>
      </p:sp>
    </p:spTree>
    <p:extLst>
      <p:ext uri="{BB962C8B-B14F-4D97-AF65-F5344CB8AC3E}">
        <p14:creationId xmlns:p14="http://schemas.microsoft.com/office/powerpoint/2010/main" val="2330615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ea typeface="Times New Roman" panose="02020603050405020304" pitchFamily="18" charset="0"/>
              </a:rPr>
              <a:t>NEA-Retired members still want to know what is going on in the profession and what they can do to help. Whether it’s reading the quarterly </a:t>
            </a:r>
            <a:r>
              <a:rPr lang="en-US" sz="1200" i="1" dirty="0">
                <a:latin typeface="Calibri Light" panose="020F0302020204030204" pitchFamily="34" charset="0"/>
                <a:ea typeface="Times New Roman" panose="02020603050405020304" pitchFamily="18" charset="0"/>
              </a:rPr>
              <a:t>NEA Today </a:t>
            </a:r>
            <a:r>
              <a:rPr lang="en-US" sz="1200" dirty="0">
                <a:latin typeface="Calibri Light" panose="020F0302020204030204" pitchFamily="34" charset="0"/>
                <a:ea typeface="Times New Roman" panose="02020603050405020304" pitchFamily="18" charset="0"/>
              </a:rPr>
              <a:t>for Retired Members or visiting </a:t>
            </a:r>
            <a:r>
              <a:rPr lang="en-US" sz="1200" dirty="0" err="1">
                <a:latin typeface="Calibri Light" panose="020F0302020204030204" pitchFamily="34" charset="0"/>
                <a:ea typeface="Times New Roman" panose="02020603050405020304" pitchFamily="18" charset="0"/>
              </a:rPr>
              <a:t>nea.org</a:t>
            </a:r>
            <a:r>
              <a:rPr lang="en-US" sz="1200" dirty="0">
                <a:latin typeface="Calibri Light" panose="020F0302020204030204" pitchFamily="34" charset="0"/>
                <a:ea typeface="Times New Roman" panose="02020603050405020304" pitchFamily="18" charset="0"/>
              </a:rPr>
              <a:t>/retired, NEA is the news source you can trust to keep you informed about the latest politics, benefits, scholarships and happenings. As a members of NEA-Retired you will stay up-to-date on critical issues in education, remain engaged in your profession, and maintain access to valuable benefits.</a:t>
            </a:r>
            <a:endParaRPr lang="en-US" sz="12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2904B02-2905-5741-927E-0476305B5B46}" type="slidenum">
              <a:rPr lang="en-US" smtClean="0"/>
              <a:t>7</a:t>
            </a:fld>
            <a:endParaRPr lang="en-US"/>
          </a:p>
        </p:txBody>
      </p:sp>
    </p:spTree>
    <p:extLst>
      <p:ext uri="{BB962C8B-B14F-4D97-AF65-F5344CB8AC3E}">
        <p14:creationId xmlns:p14="http://schemas.microsoft.com/office/powerpoint/2010/main" val="67924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Deciding when to retire is a very personal and important decision. Whether you’ve already planned your retirement are just beginning to think about it, NEA-Retired is here to help and is ready to welcome you! Signing up for a NEA-Retired Lifetime Membership in advance of retirement plans, whether your retirement plans are set in stone or you’re “just thinking” about it, will ensure a seamless membership transition into your well-deserved retirement. That way there will be no interruption in the member benefits you used as an active member. Signing up for a NEA-Retired Lifetime Membership today is an easy and smart investment in your future. </a:t>
            </a:r>
          </a:p>
          <a:p>
            <a:endParaRPr lang="en-US" dirty="0"/>
          </a:p>
        </p:txBody>
      </p:sp>
      <p:sp>
        <p:nvSpPr>
          <p:cNvPr id="4" name="Slide Number Placeholder 3"/>
          <p:cNvSpPr>
            <a:spLocks noGrp="1"/>
          </p:cNvSpPr>
          <p:nvPr>
            <p:ph type="sldNum" sz="quarter" idx="5"/>
          </p:nvPr>
        </p:nvSpPr>
        <p:spPr/>
        <p:txBody>
          <a:bodyPr/>
          <a:lstStyle/>
          <a:p>
            <a:fld id="{C2904B02-2905-5741-927E-0476305B5B46}" type="slidenum">
              <a:rPr lang="en-US" smtClean="0"/>
              <a:t>8</a:t>
            </a:fld>
            <a:endParaRPr lang="en-US"/>
          </a:p>
        </p:txBody>
      </p:sp>
    </p:spTree>
    <p:extLst>
      <p:ext uri="{BB962C8B-B14F-4D97-AF65-F5344CB8AC3E}">
        <p14:creationId xmlns:p14="http://schemas.microsoft.com/office/powerpoint/2010/main" val="157241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Whether you’re already retired or planning your transition from your education career, membership in NEA-Retired can offer you a more fulfilling retirement as you maintain a lifetime commitment as a champion for public education. We invite you to join our roster of experienced, dedicated and engaged members. </a:t>
            </a:r>
          </a:p>
          <a:p>
            <a:endParaRPr lang="en-US" dirty="0"/>
          </a:p>
        </p:txBody>
      </p:sp>
      <p:sp>
        <p:nvSpPr>
          <p:cNvPr id="4" name="Slide Number Placeholder 3"/>
          <p:cNvSpPr>
            <a:spLocks noGrp="1"/>
          </p:cNvSpPr>
          <p:nvPr>
            <p:ph type="sldNum" sz="quarter" idx="5"/>
          </p:nvPr>
        </p:nvSpPr>
        <p:spPr/>
        <p:txBody>
          <a:bodyPr/>
          <a:lstStyle/>
          <a:p>
            <a:fld id="{C2904B02-2905-5741-927E-0476305B5B46}" type="slidenum">
              <a:rPr lang="en-US" smtClean="0"/>
              <a:t>9</a:t>
            </a:fld>
            <a:endParaRPr lang="en-US"/>
          </a:p>
        </p:txBody>
      </p:sp>
    </p:spTree>
    <p:extLst>
      <p:ext uri="{BB962C8B-B14F-4D97-AF65-F5344CB8AC3E}">
        <p14:creationId xmlns:p14="http://schemas.microsoft.com/office/powerpoint/2010/main" val="332058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8985-BF59-3EC2-BAC3-F7978C23FA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A3064C-C6A0-A1B6-2C91-7CB0ADE1FA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F42303-9638-6053-1B6A-E40C056E4A38}"/>
              </a:ext>
            </a:extLst>
          </p:cNvPr>
          <p:cNvSpPr>
            <a:spLocks noGrp="1"/>
          </p:cNvSpPr>
          <p:nvPr>
            <p:ph type="dt" sz="half" idx="10"/>
          </p:nvPr>
        </p:nvSpPr>
        <p:spPr/>
        <p:txBody>
          <a:bodyPr/>
          <a:lstStyle/>
          <a:p>
            <a:fld id="{0A0DFCA4-9673-2B46-8413-0D2E53FEB123}" type="datetimeFigureOut">
              <a:rPr lang="en-US" smtClean="0"/>
              <a:t>7/16/2024</a:t>
            </a:fld>
            <a:endParaRPr lang="en-US"/>
          </a:p>
        </p:txBody>
      </p:sp>
      <p:sp>
        <p:nvSpPr>
          <p:cNvPr id="5" name="Footer Placeholder 4">
            <a:extLst>
              <a:ext uri="{FF2B5EF4-FFF2-40B4-BE49-F238E27FC236}">
                <a16:creationId xmlns:a16="http://schemas.microsoft.com/office/drawing/2014/main" id="{1F6A844C-C864-C66F-6EA2-056D1D5DB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A7012-895F-6BA2-3D08-E6B2EAAE7C20}"/>
              </a:ext>
            </a:extLst>
          </p:cNvPr>
          <p:cNvSpPr>
            <a:spLocks noGrp="1"/>
          </p:cNvSpPr>
          <p:nvPr>
            <p:ph type="sldNum" sz="quarter" idx="12"/>
          </p:nvPr>
        </p:nvSpPr>
        <p:spPr/>
        <p:txBody>
          <a:bodyPr/>
          <a:lstStyle/>
          <a:p>
            <a:fld id="{6DD6E2FE-4A35-2F49-A6E0-84EE2B27F099}" type="slidenum">
              <a:rPr lang="en-US" smtClean="0"/>
              <a:t>‹#›</a:t>
            </a:fld>
            <a:endParaRPr lang="en-US"/>
          </a:p>
        </p:txBody>
      </p:sp>
    </p:spTree>
    <p:extLst>
      <p:ext uri="{BB962C8B-B14F-4D97-AF65-F5344CB8AC3E}">
        <p14:creationId xmlns:p14="http://schemas.microsoft.com/office/powerpoint/2010/main" val="235123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69D1-83B7-D849-9B64-A6A0D89D2A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3E415-2563-D0A4-F17A-2C934CD88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08659-0EB0-9F5C-6F9E-ECC01CB236AD}"/>
              </a:ext>
            </a:extLst>
          </p:cNvPr>
          <p:cNvSpPr>
            <a:spLocks noGrp="1"/>
          </p:cNvSpPr>
          <p:nvPr>
            <p:ph type="dt" sz="half" idx="10"/>
          </p:nvPr>
        </p:nvSpPr>
        <p:spPr/>
        <p:txBody>
          <a:bodyPr/>
          <a:lstStyle/>
          <a:p>
            <a:fld id="{0A0DFCA4-9673-2B46-8413-0D2E53FEB123}" type="datetimeFigureOut">
              <a:rPr lang="en-US" smtClean="0"/>
              <a:t>7/16/2024</a:t>
            </a:fld>
            <a:endParaRPr lang="en-US"/>
          </a:p>
        </p:txBody>
      </p:sp>
      <p:sp>
        <p:nvSpPr>
          <p:cNvPr id="5" name="Footer Placeholder 4">
            <a:extLst>
              <a:ext uri="{FF2B5EF4-FFF2-40B4-BE49-F238E27FC236}">
                <a16:creationId xmlns:a16="http://schemas.microsoft.com/office/drawing/2014/main" id="{468A0A77-363E-3749-57DB-1E9BEF3B8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DA996-D329-A533-E393-6A691968E5E0}"/>
              </a:ext>
            </a:extLst>
          </p:cNvPr>
          <p:cNvSpPr>
            <a:spLocks noGrp="1"/>
          </p:cNvSpPr>
          <p:nvPr>
            <p:ph type="sldNum" sz="quarter" idx="12"/>
          </p:nvPr>
        </p:nvSpPr>
        <p:spPr/>
        <p:txBody>
          <a:bodyPr/>
          <a:lstStyle/>
          <a:p>
            <a:fld id="{6DD6E2FE-4A35-2F49-A6E0-84EE2B27F099}" type="slidenum">
              <a:rPr lang="en-US" smtClean="0"/>
              <a:t>‹#›</a:t>
            </a:fld>
            <a:endParaRPr lang="en-US"/>
          </a:p>
        </p:txBody>
      </p:sp>
    </p:spTree>
    <p:extLst>
      <p:ext uri="{BB962C8B-B14F-4D97-AF65-F5344CB8AC3E}">
        <p14:creationId xmlns:p14="http://schemas.microsoft.com/office/powerpoint/2010/main" val="3557280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A3ADE2-9EA5-1E07-A766-C179804496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CD846-E156-1D69-BD57-8085C09933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89575-6C4B-1B1F-104D-297AA6E29F89}"/>
              </a:ext>
            </a:extLst>
          </p:cNvPr>
          <p:cNvSpPr>
            <a:spLocks noGrp="1"/>
          </p:cNvSpPr>
          <p:nvPr>
            <p:ph type="dt" sz="half" idx="10"/>
          </p:nvPr>
        </p:nvSpPr>
        <p:spPr/>
        <p:txBody>
          <a:bodyPr/>
          <a:lstStyle/>
          <a:p>
            <a:fld id="{0A0DFCA4-9673-2B46-8413-0D2E53FEB123}" type="datetimeFigureOut">
              <a:rPr lang="en-US" smtClean="0"/>
              <a:t>7/16/2024</a:t>
            </a:fld>
            <a:endParaRPr lang="en-US"/>
          </a:p>
        </p:txBody>
      </p:sp>
      <p:sp>
        <p:nvSpPr>
          <p:cNvPr id="5" name="Footer Placeholder 4">
            <a:extLst>
              <a:ext uri="{FF2B5EF4-FFF2-40B4-BE49-F238E27FC236}">
                <a16:creationId xmlns:a16="http://schemas.microsoft.com/office/drawing/2014/main" id="{2661B68E-4230-29AA-ADC2-B196DD1F0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708A2-998C-9861-C7A3-EC243258E103}"/>
              </a:ext>
            </a:extLst>
          </p:cNvPr>
          <p:cNvSpPr>
            <a:spLocks noGrp="1"/>
          </p:cNvSpPr>
          <p:nvPr>
            <p:ph type="sldNum" sz="quarter" idx="12"/>
          </p:nvPr>
        </p:nvSpPr>
        <p:spPr/>
        <p:txBody>
          <a:bodyPr/>
          <a:lstStyle/>
          <a:p>
            <a:fld id="{6DD6E2FE-4A35-2F49-A6E0-84EE2B27F099}" type="slidenum">
              <a:rPr lang="en-US" smtClean="0"/>
              <a:t>‹#›</a:t>
            </a:fld>
            <a:endParaRPr lang="en-US"/>
          </a:p>
        </p:txBody>
      </p:sp>
    </p:spTree>
    <p:extLst>
      <p:ext uri="{BB962C8B-B14F-4D97-AF65-F5344CB8AC3E}">
        <p14:creationId xmlns:p14="http://schemas.microsoft.com/office/powerpoint/2010/main" val="4293453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9A1D-F943-80BD-A84E-597CF40219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DA314-92F0-B72A-10CB-FB51383F13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220D5-2A4F-5FDA-1BC0-62C726E03054}"/>
              </a:ext>
            </a:extLst>
          </p:cNvPr>
          <p:cNvSpPr>
            <a:spLocks noGrp="1"/>
          </p:cNvSpPr>
          <p:nvPr>
            <p:ph type="dt" sz="half" idx="10"/>
          </p:nvPr>
        </p:nvSpPr>
        <p:spPr/>
        <p:txBody>
          <a:bodyPr/>
          <a:lstStyle/>
          <a:p>
            <a:fld id="{0A0DFCA4-9673-2B46-8413-0D2E53FEB123}" type="datetimeFigureOut">
              <a:rPr lang="en-US" smtClean="0"/>
              <a:t>7/16/2024</a:t>
            </a:fld>
            <a:endParaRPr lang="en-US"/>
          </a:p>
        </p:txBody>
      </p:sp>
      <p:sp>
        <p:nvSpPr>
          <p:cNvPr id="5" name="Footer Placeholder 4">
            <a:extLst>
              <a:ext uri="{FF2B5EF4-FFF2-40B4-BE49-F238E27FC236}">
                <a16:creationId xmlns:a16="http://schemas.microsoft.com/office/drawing/2014/main" id="{FF0BB3B9-6184-61E3-CBBC-8CA71B293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932FC-AD5F-9F60-48DB-11268221A502}"/>
              </a:ext>
            </a:extLst>
          </p:cNvPr>
          <p:cNvSpPr>
            <a:spLocks noGrp="1"/>
          </p:cNvSpPr>
          <p:nvPr>
            <p:ph type="sldNum" sz="quarter" idx="12"/>
          </p:nvPr>
        </p:nvSpPr>
        <p:spPr/>
        <p:txBody>
          <a:bodyPr/>
          <a:lstStyle/>
          <a:p>
            <a:fld id="{6DD6E2FE-4A35-2F49-A6E0-84EE2B27F099}" type="slidenum">
              <a:rPr lang="en-US" smtClean="0"/>
              <a:t>‹#›</a:t>
            </a:fld>
            <a:endParaRPr lang="en-US"/>
          </a:p>
        </p:txBody>
      </p:sp>
    </p:spTree>
    <p:extLst>
      <p:ext uri="{BB962C8B-B14F-4D97-AF65-F5344CB8AC3E}">
        <p14:creationId xmlns:p14="http://schemas.microsoft.com/office/powerpoint/2010/main" val="138624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E41C-4AEE-BF1D-7DA0-D52BDA4FB9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B44166-8B52-00FA-C484-7634603DA9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F9433A-9C4B-5F48-B884-E8FDD02D79CC}"/>
              </a:ext>
            </a:extLst>
          </p:cNvPr>
          <p:cNvSpPr>
            <a:spLocks noGrp="1"/>
          </p:cNvSpPr>
          <p:nvPr>
            <p:ph type="dt" sz="half" idx="10"/>
          </p:nvPr>
        </p:nvSpPr>
        <p:spPr/>
        <p:txBody>
          <a:bodyPr/>
          <a:lstStyle/>
          <a:p>
            <a:fld id="{0A0DFCA4-9673-2B46-8413-0D2E53FEB123}" type="datetimeFigureOut">
              <a:rPr lang="en-US" smtClean="0"/>
              <a:t>7/16/2024</a:t>
            </a:fld>
            <a:endParaRPr lang="en-US"/>
          </a:p>
        </p:txBody>
      </p:sp>
      <p:sp>
        <p:nvSpPr>
          <p:cNvPr id="5" name="Footer Placeholder 4">
            <a:extLst>
              <a:ext uri="{FF2B5EF4-FFF2-40B4-BE49-F238E27FC236}">
                <a16:creationId xmlns:a16="http://schemas.microsoft.com/office/drawing/2014/main" id="{02D15695-E58F-7B98-94F6-62D743F7A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5526C-BED1-7FA5-B797-13CB50505D7D}"/>
              </a:ext>
            </a:extLst>
          </p:cNvPr>
          <p:cNvSpPr>
            <a:spLocks noGrp="1"/>
          </p:cNvSpPr>
          <p:nvPr>
            <p:ph type="sldNum" sz="quarter" idx="12"/>
          </p:nvPr>
        </p:nvSpPr>
        <p:spPr/>
        <p:txBody>
          <a:bodyPr/>
          <a:lstStyle/>
          <a:p>
            <a:fld id="{6DD6E2FE-4A35-2F49-A6E0-84EE2B27F099}" type="slidenum">
              <a:rPr lang="en-US" smtClean="0"/>
              <a:t>‹#›</a:t>
            </a:fld>
            <a:endParaRPr lang="en-US"/>
          </a:p>
        </p:txBody>
      </p:sp>
    </p:spTree>
    <p:extLst>
      <p:ext uri="{BB962C8B-B14F-4D97-AF65-F5344CB8AC3E}">
        <p14:creationId xmlns:p14="http://schemas.microsoft.com/office/powerpoint/2010/main" val="138652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FF00-C6B5-0BD2-924B-1A53352991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3F98FF-2EEE-44F0-224B-DE81184FD2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BDB386-1E3F-5076-32B0-21A49D49BF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E0559D-BCDC-1425-2264-9FF346DA4FEE}"/>
              </a:ext>
            </a:extLst>
          </p:cNvPr>
          <p:cNvSpPr>
            <a:spLocks noGrp="1"/>
          </p:cNvSpPr>
          <p:nvPr>
            <p:ph type="dt" sz="half" idx="10"/>
          </p:nvPr>
        </p:nvSpPr>
        <p:spPr/>
        <p:txBody>
          <a:bodyPr/>
          <a:lstStyle/>
          <a:p>
            <a:fld id="{0A0DFCA4-9673-2B46-8413-0D2E53FEB123}" type="datetimeFigureOut">
              <a:rPr lang="en-US" smtClean="0"/>
              <a:t>7/16/2024</a:t>
            </a:fld>
            <a:endParaRPr lang="en-US"/>
          </a:p>
        </p:txBody>
      </p:sp>
      <p:sp>
        <p:nvSpPr>
          <p:cNvPr id="6" name="Footer Placeholder 5">
            <a:extLst>
              <a:ext uri="{FF2B5EF4-FFF2-40B4-BE49-F238E27FC236}">
                <a16:creationId xmlns:a16="http://schemas.microsoft.com/office/drawing/2014/main" id="{05A43CEB-B4AE-76DB-ED9F-1400C1E2E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C0CB42-2B2F-F213-D392-DC65B13CA446}"/>
              </a:ext>
            </a:extLst>
          </p:cNvPr>
          <p:cNvSpPr>
            <a:spLocks noGrp="1"/>
          </p:cNvSpPr>
          <p:nvPr>
            <p:ph type="sldNum" sz="quarter" idx="12"/>
          </p:nvPr>
        </p:nvSpPr>
        <p:spPr/>
        <p:txBody>
          <a:bodyPr/>
          <a:lstStyle/>
          <a:p>
            <a:fld id="{6DD6E2FE-4A35-2F49-A6E0-84EE2B27F099}" type="slidenum">
              <a:rPr lang="en-US" smtClean="0"/>
              <a:t>‹#›</a:t>
            </a:fld>
            <a:endParaRPr lang="en-US"/>
          </a:p>
        </p:txBody>
      </p:sp>
    </p:spTree>
    <p:extLst>
      <p:ext uri="{BB962C8B-B14F-4D97-AF65-F5344CB8AC3E}">
        <p14:creationId xmlns:p14="http://schemas.microsoft.com/office/powerpoint/2010/main" val="89140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75A45-7D17-60E7-676B-69A28F187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5BA41B-34BC-ECD3-6900-D325D1173B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28FF32-AC7F-A453-FCFB-1C0FAB14C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894D75-4811-F277-1B51-D270781E5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210374-51E7-490D-A3E8-BF0541D4D4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61B0F5-5C49-A6F9-987B-42D1E4B9A7AF}"/>
              </a:ext>
            </a:extLst>
          </p:cNvPr>
          <p:cNvSpPr>
            <a:spLocks noGrp="1"/>
          </p:cNvSpPr>
          <p:nvPr>
            <p:ph type="dt" sz="half" idx="10"/>
          </p:nvPr>
        </p:nvSpPr>
        <p:spPr/>
        <p:txBody>
          <a:bodyPr/>
          <a:lstStyle/>
          <a:p>
            <a:fld id="{0A0DFCA4-9673-2B46-8413-0D2E53FEB123}" type="datetimeFigureOut">
              <a:rPr lang="en-US" smtClean="0"/>
              <a:t>7/16/2024</a:t>
            </a:fld>
            <a:endParaRPr lang="en-US"/>
          </a:p>
        </p:txBody>
      </p:sp>
      <p:sp>
        <p:nvSpPr>
          <p:cNvPr id="8" name="Footer Placeholder 7">
            <a:extLst>
              <a:ext uri="{FF2B5EF4-FFF2-40B4-BE49-F238E27FC236}">
                <a16:creationId xmlns:a16="http://schemas.microsoft.com/office/drawing/2014/main" id="{AAA07911-9A2F-FADB-D7D7-777AA3523E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284FFB-483A-5739-B999-353F750E452D}"/>
              </a:ext>
            </a:extLst>
          </p:cNvPr>
          <p:cNvSpPr>
            <a:spLocks noGrp="1"/>
          </p:cNvSpPr>
          <p:nvPr>
            <p:ph type="sldNum" sz="quarter" idx="12"/>
          </p:nvPr>
        </p:nvSpPr>
        <p:spPr/>
        <p:txBody>
          <a:bodyPr/>
          <a:lstStyle/>
          <a:p>
            <a:fld id="{6DD6E2FE-4A35-2F49-A6E0-84EE2B27F099}" type="slidenum">
              <a:rPr lang="en-US" smtClean="0"/>
              <a:t>‹#›</a:t>
            </a:fld>
            <a:endParaRPr lang="en-US"/>
          </a:p>
        </p:txBody>
      </p:sp>
    </p:spTree>
    <p:extLst>
      <p:ext uri="{BB962C8B-B14F-4D97-AF65-F5344CB8AC3E}">
        <p14:creationId xmlns:p14="http://schemas.microsoft.com/office/powerpoint/2010/main" val="190317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3427-C121-DD51-E844-5E12E5EAA4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93867-4AAA-118A-6777-7E2FEE130C29}"/>
              </a:ext>
            </a:extLst>
          </p:cNvPr>
          <p:cNvSpPr>
            <a:spLocks noGrp="1"/>
          </p:cNvSpPr>
          <p:nvPr>
            <p:ph type="dt" sz="half" idx="10"/>
          </p:nvPr>
        </p:nvSpPr>
        <p:spPr/>
        <p:txBody>
          <a:bodyPr/>
          <a:lstStyle/>
          <a:p>
            <a:fld id="{0A0DFCA4-9673-2B46-8413-0D2E53FEB123}" type="datetimeFigureOut">
              <a:rPr lang="en-US" smtClean="0"/>
              <a:t>7/16/2024</a:t>
            </a:fld>
            <a:endParaRPr lang="en-US"/>
          </a:p>
        </p:txBody>
      </p:sp>
      <p:sp>
        <p:nvSpPr>
          <p:cNvPr id="4" name="Footer Placeholder 3">
            <a:extLst>
              <a:ext uri="{FF2B5EF4-FFF2-40B4-BE49-F238E27FC236}">
                <a16:creationId xmlns:a16="http://schemas.microsoft.com/office/drawing/2014/main" id="{A9AAD806-ACC3-8001-4214-553F7DDA1F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BA0083-5E21-2607-F2C6-13400B622C7E}"/>
              </a:ext>
            </a:extLst>
          </p:cNvPr>
          <p:cNvSpPr>
            <a:spLocks noGrp="1"/>
          </p:cNvSpPr>
          <p:nvPr>
            <p:ph type="sldNum" sz="quarter" idx="12"/>
          </p:nvPr>
        </p:nvSpPr>
        <p:spPr/>
        <p:txBody>
          <a:bodyPr/>
          <a:lstStyle/>
          <a:p>
            <a:fld id="{6DD6E2FE-4A35-2F49-A6E0-84EE2B27F099}" type="slidenum">
              <a:rPr lang="en-US" smtClean="0"/>
              <a:t>‹#›</a:t>
            </a:fld>
            <a:endParaRPr lang="en-US"/>
          </a:p>
        </p:txBody>
      </p:sp>
    </p:spTree>
    <p:extLst>
      <p:ext uri="{BB962C8B-B14F-4D97-AF65-F5344CB8AC3E}">
        <p14:creationId xmlns:p14="http://schemas.microsoft.com/office/powerpoint/2010/main" val="2849102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43EDCC-5CB2-8560-046C-B8A39772C845}"/>
              </a:ext>
            </a:extLst>
          </p:cNvPr>
          <p:cNvSpPr>
            <a:spLocks noGrp="1"/>
          </p:cNvSpPr>
          <p:nvPr>
            <p:ph type="dt" sz="half" idx="10"/>
          </p:nvPr>
        </p:nvSpPr>
        <p:spPr/>
        <p:txBody>
          <a:bodyPr/>
          <a:lstStyle/>
          <a:p>
            <a:fld id="{0A0DFCA4-9673-2B46-8413-0D2E53FEB123}" type="datetimeFigureOut">
              <a:rPr lang="en-US" smtClean="0"/>
              <a:t>7/16/2024</a:t>
            </a:fld>
            <a:endParaRPr lang="en-US"/>
          </a:p>
        </p:txBody>
      </p:sp>
      <p:sp>
        <p:nvSpPr>
          <p:cNvPr id="3" name="Footer Placeholder 2">
            <a:extLst>
              <a:ext uri="{FF2B5EF4-FFF2-40B4-BE49-F238E27FC236}">
                <a16:creationId xmlns:a16="http://schemas.microsoft.com/office/drawing/2014/main" id="{36A12318-5BED-06DB-2CDB-AB1CC7D14A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3E7280-F670-20EB-94E9-A689280945AB}"/>
              </a:ext>
            </a:extLst>
          </p:cNvPr>
          <p:cNvSpPr>
            <a:spLocks noGrp="1"/>
          </p:cNvSpPr>
          <p:nvPr>
            <p:ph type="sldNum" sz="quarter" idx="12"/>
          </p:nvPr>
        </p:nvSpPr>
        <p:spPr/>
        <p:txBody>
          <a:bodyPr/>
          <a:lstStyle/>
          <a:p>
            <a:fld id="{6DD6E2FE-4A35-2F49-A6E0-84EE2B27F099}" type="slidenum">
              <a:rPr lang="en-US" smtClean="0"/>
              <a:t>‹#›</a:t>
            </a:fld>
            <a:endParaRPr lang="en-US"/>
          </a:p>
        </p:txBody>
      </p:sp>
    </p:spTree>
    <p:extLst>
      <p:ext uri="{BB962C8B-B14F-4D97-AF65-F5344CB8AC3E}">
        <p14:creationId xmlns:p14="http://schemas.microsoft.com/office/powerpoint/2010/main" val="1656972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6244-F809-7943-500A-6C73497DD1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F571ED-6365-4F0D-13FE-FD50B41635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EF050C-B0DC-7804-8B8F-AE708942F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6EAAEF-EF09-5E81-199A-C688702D9B67}"/>
              </a:ext>
            </a:extLst>
          </p:cNvPr>
          <p:cNvSpPr>
            <a:spLocks noGrp="1"/>
          </p:cNvSpPr>
          <p:nvPr>
            <p:ph type="dt" sz="half" idx="10"/>
          </p:nvPr>
        </p:nvSpPr>
        <p:spPr/>
        <p:txBody>
          <a:bodyPr/>
          <a:lstStyle/>
          <a:p>
            <a:fld id="{0A0DFCA4-9673-2B46-8413-0D2E53FEB123}" type="datetimeFigureOut">
              <a:rPr lang="en-US" smtClean="0"/>
              <a:t>7/16/2024</a:t>
            </a:fld>
            <a:endParaRPr lang="en-US"/>
          </a:p>
        </p:txBody>
      </p:sp>
      <p:sp>
        <p:nvSpPr>
          <p:cNvPr id="6" name="Footer Placeholder 5">
            <a:extLst>
              <a:ext uri="{FF2B5EF4-FFF2-40B4-BE49-F238E27FC236}">
                <a16:creationId xmlns:a16="http://schemas.microsoft.com/office/drawing/2014/main" id="{E2600222-9008-32C5-A9E5-F1D809073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7BE25-B960-6CA5-6F64-A8E8C328C629}"/>
              </a:ext>
            </a:extLst>
          </p:cNvPr>
          <p:cNvSpPr>
            <a:spLocks noGrp="1"/>
          </p:cNvSpPr>
          <p:nvPr>
            <p:ph type="sldNum" sz="quarter" idx="12"/>
          </p:nvPr>
        </p:nvSpPr>
        <p:spPr/>
        <p:txBody>
          <a:bodyPr/>
          <a:lstStyle/>
          <a:p>
            <a:fld id="{6DD6E2FE-4A35-2F49-A6E0-84EE2B27F099}" type="slidenum">
              <a:rPr lang="en-US" smtClean="0"/>
              <a:t>‹#›</a:t>
            </a:fld>
            <a:endParaRPr lang="en-US"/>
          </a:p>
        </p:txBody>
      </p:sp>
    </p:spTree>
    <p:extLst>
      <p:ext uri="{BB962C8B-B14F-4D97-AF65-F5344CB8AC3E}">
        <p14:creationId xmlns:p14="http://schemas.microsoft.com/office/powerpoint/2010/main" val="4245872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1C05-920A-1EA6-4F66-7714BE84E8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592F24-2AAA-1592-AC19-D3206FC98F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9B411-5B66-EB56-F75F-CE9A9C4583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AC531-F55F-5146-9493-F05A6398ABC4}"/>
              </a:ext>
            </a:extLst>
          </p:cNvPr>
          <p:cNvSpPr>
            <a:spLocks noGrp="1"/>
          </p:cNvSpPr>
          <p:nvPr>
            <p:ph type="dt" sz="half" idx="10"/>
          </p:nvPr>
        </p:nvSpPr>
        <p:spPr/>
        <p:txBody>
          <a:bodyPr/>
          <a:lstStyle/>
          <a:p>
            <a:fld id="{0A0DFCA4-9673-2B46-8413-0D2E53FEB123}" type="datetimeFigureOut">
              <a:rPr lang="en-US" smtClean="0"/>
              <a:t>7/16/2024</a:t>
            </a:fld>
            <a:endParaRPr lang="en-US"/>
          </a:p>
        </p:txBody>
      </p:sp>
      <p:sp>
        <p:nvSpPr>
          <p:cNvPr id="6" name="Footer Placeholder 5">
            <a:extLst>
              <a:ext uri="{FF2B5EF4-FFF2-40B4-BE49-F238E27FC236}">
                <a16:creationId xmlns:a16="http://schemas.microsoft.com/office/drawing/2014/main" id="{37C016A0-40A8-3D29-1412-0191D281B4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B196E-9A95-2A13-32DD-51D0FB2AAFB6}"/>
              </a:ext>
            </a:extLst>
          </p:cNvPr>
          <p:cNvSpPr>
            <a:spLocks noGrp="1"/>
          </p:cNvSpPr>
          <p:nvPr>
            <p:ph type="sldNum" sz="quarter" idx="12"/>
          </p:nvPr>
        </p:nvSpPr>
        <p:spPr/>
        <p:txBody>
          <a:bodyPr/>
          <a:lstStyle/>
          <a:p>
            <a:fld id="{6DD6E2FE-4A35-2F49-A6E0-84EE2B27F099}" type="slidenum">
              <a:rPr lang="en-US" smtClean="0"/>
              <a:t>‹#›</a:t>
            </a:fld>
            <a:endParaRPr lang="en-US"/>
          </a:p>
        </p:txBody>
      </p:sp>
    </p:spTree>
    <p:extLst>
      <p:ext uri="{BB962C8B-B14F-4D97-AF65-F5344CB8AC3E}">
        <p14:creationId xmlns:p14="http://schemas.microsoft.com/office/powerpoint/2010/main" val="32057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36E414-F4B9-0B98-241F-A85C281E50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737338-CEC2-82D2-AFFE-144FED97C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4528D-2428-C9B0-0AF9-FDE17BF599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DFCA4-9673-2B46-8413-0D2E53FEB123}" type="datetimeFigureOut">
              <a:rPr lang="en-US" smtClean="0"/>
              <a:t>7/16/2024</a:t>
            </a:fld>
            <a:endParaRPr lang="en-US"/>
          </a:p>
        </p:txBody>
      </p:sp>
      <p:sp>
        <p:nvSpPr>
          <p:cNvPr id="5" name="Footer Placeholder 4">
            <a:extLst>
              <a:ext uri="{FF2B5EF4-FFF2-40B4-BE49-F238E27FC236}">
                <a16:creationId xmlns:a16="http://schemas.microsoft.com/office/drawing/2014/main" id="{5C8DD38D-C05A-07F4-097A-DBE4400315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D80C7F-0565-CBC5-9BD9-E58EB0867F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D6E2FE-4A35-2F49-A6E0-84EE2B27F099}" type="slidenum">
              <a:rPr lang="en-US" smtClean="0"/>
              <a:t>‹#›</a:t>
            </a:fld>
            <a:endParaRPr lang="en-US"/>
          </a:p>
        </p:txBody>
      </p:sp>
    </p:spTree>
    <p:extLst>
      <p:ext uri="{BB962C8B-B14F-4D97-AF65-F5344CB8AC3E}">
        <p14:creationId xmlns:p14="http://schemas.microsoft.com/office/powerpoint/2010/main" val="2331073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C313A-60D5-7F49-C876-B876A786790C}"/>
              </a:ext>
            </a:extLst>
          </p:cNvPr>
          <p:cNvSpPr/>
          <p:nvPr/>
        </p:nvSpPr>
        <p:spPr>
          <a:xfrm>
            <a:off x="0" y="518984"/>
            <a:ext cx="3781168" cy="1077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52278-B992-B24A-99B8-C808D8BA27DB}"/>
              </a:ext>
            </a:extLst>
          </p:cNvPr>
          <p:cNvSpPr>
            <a:spLocks noGrp="1"/>
          </p:cNvSpPr>
          <p:nvPr>
            <p:ph type="ctrTitle"/>
          </p:nvPr>
        </p:nvSpPr>
        <p:spPr>
          <a:xfrm>
            <a:off x="3487410" y="1144405"/>
            <a:ext cx="8002030" cy="2541894"/>
          </a:xfrm>
        </p:spPr>
        <p:txBody>
          <a:bodyPr>
            <a:noAutofit/>
          </a:bodyPr>
          <a:lstStyle/>
          <a:p>
            <a:pPr marL="0" marR="0" algn="l">
              <a:spcBef>
                <a:spcPts val="0"/>
              </a:spcBef>
              <a:spcAft>
                <a:spcPts val="0"/>
              </a:spcAft>
            </a:pPr>
            <a:br>
              <a:rPr lang="en-US" sz="5400" b="1" dirty="0">
                <a:solidFill>
                  <a:srgbClr val="93AFC0"/>
                </a:solidFill>
                <a:latin typeface="Arial Nova Cond" panose="020F0502020204030204" pitchFamily="34" charset="0"/>
                <a:ea typeface="Times New Roman" panose="02020603050405020304" pitchFamily="18" charset="0"/>
                <a:cs typeface="Arial Nova Cond" panose="020F0502020204030204" pitchFamily="34" charset="0"/>
              </a:rPr>
            </a:br>
            <a:r>
              <a:rPr lang="en-US" sz="5400" i="1" dirty="0">
                <a:solidFill>
                  <a:srgbClr val="93AFC0"/>
                </a:solidFill>
                <a:latin typeface="Arial Nova Cond Light" panose="020B0506020202020204" pitchFamily="34" charset="0"/>
                <a:ea typeface="Times New Roman" panose="02020603050405020304" pitchFamily="18" charset="0"/>
                <a:cs typeface="Arial Nova Cond" panose="020F0502020204030204" pitchFamily="34" charset="0"/>
              </a:rPr>
              <a:t>Experience fuels our mission!</a:t>
            </a:r>
            <a:endParaRPr lang="en-US" sz="5400" i="1" dirty="0">
              <a:solidFill>
                <a:srgbClr val="93AFC0"/>
              </a:solidFill>
              <a:effectLst/>
              <a:latin typeface="Arial Nova Cond Light" panose="020B0506020202020204" pitchFamily="34" charset="0"/>
              <a:ea typeface="Times New Roman" panose="02020603050405020304" pitchFamily="18" charset="0"/>
              <a:cs typeface="Arial Nova Cond" panose="020F0502020204030204" pitchFamily="34" charset="0"/>
            </a:endParaRPr>
          </a:p>
        </p:txBody>
      </p:sp>
      <p:pic>
        <p:nvPicPr>
          <p:cNvPr id="5" name="Picture 4">
            <a:extLst>
              <a:ext uri="{FF2B5EF4-FFF2-40B4-BE49-F238E27FC236}">
                <a16:creationId xmlns:a16="http://schemas.microsoft.com/office/drawing/2014/main" id="{CC24E85A-B0FE-F1DB-763E-E68F5D88ECE2}"/>
              </a:ext>
            </a:extLst>
          </p:cNvPr>
          <p:cNvPicPr>
            <a:picLocks noChangeAspect="1"/>
          </p:cNvPicPr>
          <p:nvPr/>
        </p:nvPicPr>
        <p:blipFill>
          <a:blip r:embed="rId3"/>
          <a:stretch>
            <a:fillRect/>
          </a:stretch>
        </p:blipFill>
        <p:spPr>
          <a:xfrm>
            <a:off x="3631792" y="1248741"/>
            <a:ext cx="4762500" cy="1454727"/>
          </a:xfrm>
          <a:prstGeom prst="rect">
            <a:avLst/>
          </a:prstGeom>
        </p:spPr>
      </p:pic>
      <p:pic>
        <p:nvPicPr>
          <p:cNvPr id="7" name="Picture 6">
            <a:extLst>
              <a:ext uri="{FF2B5EF4-FFF2-40B4-BE49-F238E27FC236}">
                <a16:creationId xmlns:a16="http://schemas.microsoft.com/office/drawing/2014/main" id="{B9B51473-6EF4-8105-8224-D3812B668911}"/>
              </a:ext>
            </a:extLst>
          </p:cNvPr>
          <p:cNvPicPr>
            <a:picLocks noChangeAspect="1"/>
          </p:cNvPicPr>
          <p:nvPr/>
        </p:nvPicPr>
        <p:blipFill>
          <a:blip r:embed="rId4"/>
          <a:stretch>
            <a:fillRect/>
          </a:stretch>
        </p:blipFill>
        <p:spPr>
          <a:xfrm>
            <a:off x="-429613" y="990627"/>
            <a:ext cx="5436755" cy="3632182"/>
          </a:xfrm>
          <a:prstGeom prst="rect">
            <a:avLst/>
          </a:prstGeom>
        </p:spPr>
      </p:pic>
      <p:pic>
        <p:nvPicPr>
          <p:cNvPr id="8" name="Picture 7">
            <a:extLst>
              <a:ext uri="{FF2B5EF4-FFF2-40B4-BE49-F238E27FC236}">
                <a16:creationId xmlns:a16="http://schemas.microsoft.com/office/drawing/2014/main" id="{25E42680-F470-A130-EEC7-A2E3511FFA72}"/>
              </a:ext>
            </a:extLst>
          </p:cNvPr>
          <p:cNvPicPr>
            <a:picLocks noChangeAspect="1"/>
          </p:cNvPicPr>
          <p:nvPr/>
        </p:nvPicPr>
        <p:blipFill>
          <a:blip r:embed="rId5"/>
          <a:stretch>
            <a:fillRect/>
          </a:stretch>
        </p:blipFill>
        <p:spPr>
          <a:xfrm>
            <a:off x="1323268" y="4656614"/>
            <a:ext cx="2799081" cy="1866054"/>
          </a:xfrm>
          <a:prstGeom prst="rect">
            <a:avLst/>
          </a:prstGeom>
        </p:spPr>
      </p:pic>
      <p:pic>
        <p:nvPicPr>
          <p:cNvPr id="10" name="Picture 9">
            <a:extLst>
              <a:ext uri="{FF2B5EF4-FFF2-40B4-BE49-F238E27FC236}">
                <a16:creationId xmlns:a16="http://schemas.microsoft.com/office/drawing/2014/main" id="{FCFFC121-8AEC-5D6C-7FFF-2A4D17257515}"/>
              </a:ext>
            </a:extLst>
          </p:cNvPr>
          <p:cNvPicPr>
            <a:picLocks noChangeAspect="1"/>
          </p:cNvPicPr>
          <p:nvPr/>
        </p:nvPicPr>
        <p:blipFill rotWithShape="1">
          <a:blip r:embed="rId6"/>
          <a:srcRect b="31322"/>
          <a:stretch/>
        </p:blipFill>
        <p:spPr>
          <a:xfrm>
            <a:off x="2191662" y="3482903"/>
            <a:ext cx="7365528" cy="3375097"/>
          </a:xfrm>
          <a:prstGeom prst="rect">
            <a:avLst/>
          </a:prstGeom>
        </p:spPr>
      </p:pic>
      <p:pic>
        <p:nvPicPr>
          <p:cNvPr id="11" name="Picture 10">
            <a:extLst>
              <a:ext uri="{FF2B5EF4-FFF2-40B4-BE49-F238E27FC236}">
                <a16:creationId xmlns:a16="http://schemas.microsoft.com/office/drawing/2014/main" id="{3D95AEF0-B595-9E1C-D695-D7AD77235C53}"/>
              </a:ext>
            </a:extLst>
          </p:cNvPr>
          <p:cNvPicPr>
            <a:picLocks noChangeAspect="1"/>
          </p:cNvPicPr>
          <p:nvPr/>
        </p:nvPicPr>
        <p:blipFill>
          <a:blip r:embed="rId7"/>
          <a:stretch>
            <a:fillRect/>
          </a:stretch>
        </p:blipFill>
        <p:spPr>
          <a:xfrm>
            <a:off x="6525332" y="3842286"/>
            <a:ext cx="4343400" cy="2895600"/>
          </a:xfrm>
          <a:prstGeom prst="rect">
            <a:avLst/>
          </a:prstGeom>
        </p:spPr>
      </p:pic>
      <p:pic>
        <p:nvPicPr>
          <p:cNvPr id="12" name="Picture 11">
            <a:extLst>
              <a:ext uri="{FF2B5EF4-FFF2-40B4-BE49-F238E27FC236}">
                <a16:creationId xmlns:a16="http://schemas.microsoft.com/office/drawing/2014/main" id="{04B18B82-537B-BA6C-048B-5DFAF5966038}"/>
              </a:ext>
            </a:extLst>
          </p:cNvPr>
          <p:cNvPicPr>
            <a:picLocks noChangeAspect="1"/>
          </p:cNvPicPr>
          <p:nvPr/>
        </p:nvPicPr>
        <p:blipFill>
          <a:blip r:embed="rId8"/>
          <a:stretch>
            <a:fillRect/>
          </a:stretch>
        </p:blipFill>
        <p:spPr>
          <a:xfrm>
            <a:off x="8249840" y="3746185"/>
            <a:ext cx="4795958" cy="3197305"/>
          </a:xfrm>
          <a:prstGeom prst="rect">
            <a:avLst/>
          </a:prstGeom>
        </p:spPr>
      </p:pic>
    </p:spTree>
    <p:extLst>
      <p:ext uri="{BB962C8B-B14F-4D97-AF65-F5344CB8AC3E}">
        <p14:creationId xmlns:p14="http://schemas.microsoft.com/office/powerpoint/2010/main" val="374284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7B49AA-6554-08F3-878A-4350F8050A0C}"/>
              </a:ext>
            </a:extLst>
          </p:cNvPr>
          <p:cNvSpPr/>
          <p:nvPr/>
        </p:nvSpPr>
        <p:spPr>
          <a:xfrm>
            <a:off x="-1" y="2323070"/>
            <a:ext cx="12192001" cy="3398108"/>
          </a:xfrm>
          <a:prstGeom prst="rect">
            <a:avLst/>
          </a:prstGeom>
          <a:solidFill>
            <a:srgbClr val="2954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6F7739-7A68-1600-B23F-4016B38C274E}"/>
              </a:ext>
            </a:extLst>
          </p:cNvPr>
          <p:cNvSpPr txBox="1"/>
          <p:nvPr/>
        </p:nvSpPr>
        <p:spPr>
          <a:xfrm>
            <a:off x="783139" y="2600038"/>
            <a:ext cx="3779336" cy="3046988"/>
          </a:xfrm>
          <a:prstGeom prst="rect">
            <a:avLst/>
          </a:prstGeom>
          <a:noFill/>
        </p:spPr>
        <p:txBody>
          <a:bodyPr wrap="square" rtlCol="0">
            <a:spAutoFit/>
          </a:bodyPr>
          <a:lstStyle/>
          <a:p>
            <a:r>
              <a:rPr lang="en-US" sz="2800" b="1" dirty="0">
                <a:solidFill>
                  <a:schemeClr val="bg1"/>
                </a:solidFill>
                <a:latin typeface="Arial Nova Cond" panose="020F0502020204030204" pitchFamily="34" charset="0"/>
                <a:cs typeface="Arial Nova Cond" panose="020F0502020204030204" pitchFamily="34" charset="0"/>
              </a:rPr>
              <a:t>LEARN MORE</a:t>
            </a:r>
            <a:endParaRPr lang="en-US" sz="2800" dirty="0">
              <a:solidFill>
                <a:schemeClr val="bg1"/>
              </a:solidFill>
            </a:endParaRPr>
          </a:p>
          <a:p>
            <a:r>
              <a:rPr lang="en-US" dirty="0" err="1">
                <a:solidFill>
                  <a:schemeClr val="bg1"/>
                </a:solidFill>
              </a:rPr>
              <a:t>nea.org</a:t>
            </a:r>
            <a:r>
              <a:rPr lang="en-US" dirty="0">
                <a:solidFill>
                  <a:schemeClr val="bg1"/>
                </a:solidFill>
              </a:rPr>
              <a:t>/retired</a:t>
            </a:r>
          </a:p>
          <a:p>
            <a:endParaRPr lang="en-US" dirty="0">
              <a:solidFill>
                <a:schemeClr val="bg1"/>
              </a:solidFill>
            </a:endParaRPr>
          </a:p>
          <a:p>
            <a:r>
              <a:rPr lang="en-US" sz="2800" b="1" dirty="0">
                <a:solidFill>
                  <a:schemeClr val="bg1"/>
                </a:solidFill>
                <a:latin typeface="Arial Nova Cond" panose="020F0502020204030204" pitchFamily="34" charset="0"/>
                <a:cs typeface="Arial Nova Cond" panose="020F0502020204030204" pitchFamily="34" charset="0"/>
              </a:rPr>
              <a:t>JOIN NEA-RETIRED</a:t>
            </a:r>
            <a:endParaRPr lang="en-US" sz="2800" dirty="0">
              <a:solidFill>
                <a:schemeClr val="bg1"/>
              </a:solidFill>
            </a:endParaRPr>
          </a:p>
          <a:p>
            <a:r>
              <a:rPr lang="en-US" dirty="0" err="1">
                <a:solidFill>
                  <a:schemeClr val="bg1"/>
                </a:solidFill>
              </a:rPr>
              <a:t>nea.org</a:t>
            </a:r>
            <a:r>
              <a:rPr lang="en-US" dirty="0">
                <a:solidFill>
                  <a:schemeClr val="bg1"/>
                </a:solidFill>
              </a:rPr>
              <a:t>/join-NEA-Retired</a:t>
            </a:r>
          </a:p>
          <a:p>
            <a:endParaRPr lang="en-US" dirty="0">
              <a:solidFill>
                <a:schemeClr val="bg1"/>
              </a:solidFill>
            </a:endParaRPr>
          </a:p>
          <a:p>
            <a:r>
              <a:rPr lang="en-US" sz="2800" b="1" dirty="0">
                <a:solidFill>
                  <a:schemeClr val="bg1"/>
                </a:solidFill>
                <a:latin typeface="Arial Nova Cond" panose="020F0502020204030204" pitchFamily="34" charset="0"/>
                <a:cs typeface="Arial Nova Cond" panose="020F0502020204030204" pitchFamily="34" charset="0"/>
              </a:rPr>
              <a:t>FOLLOW &amp; LIKE US</a:t>
            </a:r>
            <a:endParaRPr lang="en-US" sz="2800" dirty="0">
              <a:solidFill>
                <a:schemeClr val="bg1"/>
              </a:solidFill>
            </a:endParaRPr>
          </a:p>
          <a:p>
            <a:r>
              <a:rPr lang="en-US" dirty="0" err="1">
                <a:solidFill>
                  <a:schemeClr val="bg1"/>
                </a:solidFill>
              </a:rPr>
              <a:t>facebook.com</a:t>
            </a:r>
            <a:r>
              <a:rPr lang="en-US" dirty="0">
                <a:solidFill>
                  <a:schemeClr val="bg1"/>
                </a:solidFill>
              </a:rPr>
              <a:t>/NEA-R</a:t>
            </a:r>
          </a:p>
          <a:p>
            <a:endParaRPr lang="en-US" dirty="0">
              <a:solidFill>
                <a:schemeClr val="bg1"/>
              </a:solidFill>
            </a:endParaRPr>
          </a:p>
        </p:txBody>
      </p:sp>
      <p:pic>
        <p:nvPicPr>
          <p:cNvPr id="4" name="Picture 3">
            <a:extLst>
              <a:ext uri="{FF2B5EF4-FFF2-40B4-BE49-F238E27FC236}">
                <a16:creationId xmlns:a16="http://schemas.microsoft.com/office/drawing/2014/main" id="{EC3FA2CB-859D-12F0-CB0C-EE7A083931D9}"/>
              </a:ext>
            </a:extLst>
          </p:cNvPr>
          <p:cNvPicPr>
            <a:picLocks noChangeAspect="1"/>
          </p:cNvPicPr>
          <p:nvPr/>
        </p:nvPicPr>
        <p:blipFill>
          <a:blip r:embed="rId3"/>
          <a:stretch>
            <a:fillRect/>
          </a:stretch>
        </p:blipFill>
        <p:spPr>
          <a:xfrm>
            <a:off x="6879140" y="1380929"/>
            <a:ext cx="1768176" cy="331891"/>
          </a:xfrm>
          <a:prstGeom prst="rect">
            <a:avLst/>
          </a:prstGeom>
        </p:spPr>
      </p:pic>
      <p:cxnSp>
        <p:nvCxnSpPr>
          <p:cNvPr id="5" name="Straight Connector 4">
            <a:extLst>
              <a:ext uri="{FF2B5EF4-FFF2-40B4-BE49-F238E27FC236}">
                <a16:creationId xmlns:a16="http://schemas.microsoft.com/office/drawing/2014/main" id="{9EA80207-B111-71B6-5CB4-2B8F18FEA189}"/>
              </a:ext>
            </a:extLst>
          </p:cNvPr>
          <p:cNvCxnSpPr>
            <a:cxnSpLocks/>
          </p:cNvCxnSpPr>
          <p:nvPr/>
        </p:nvCxnSpPr>
        <p:spPr>
          <a:xfrm flipV="1">
            <a:off x="6096000" y="2123022"/>
            <a:ext cx="0" cy="367943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409F061-744F-84BA-1BCB-42C70A07AD8E}"/>
              </a:ext>
            </a:extLst>
          </p:cNvPr>
          <p:cNvSpPr txBox="1"/>
          <p:nvPr/>
        </p:nvSpPr>
        <p:spPr>
          <a:xfrm>
            <a:off x="6879140" y="2589891"/>
            <a:ext cx="3779336" cy="3046988"/>
          </a:xfrm>
          <a:prstGeom prst="rect">
            <a:avLst/>
          </a:prstGeom>
          <a:noFill/>
        </p:spPr>
        <p:txBody>
          <a:bodyPr wrap="square" rtlCol="0">
            <a:spAutoFit/>
          </a:bodyPr>
          <a:lstStyle/>
          <a:p>
            <a:r>
              <a:rPr lang="en-US" sz="2800" b="1" dirty="0">
                <a:solidFill>
                  <a:schemeClr val="bg1"/>
                </a:solidFill>
                <a:latin typeface="Arial Nova Cond" panose="020F0502020204030204" pitchFamily="34" charset="0"/>
                <a:cs typeface="Arial Nova Cond" panose="020F0502020204030204" pitchFamily="34" charset="0"/>
              </a:rPr>
              <a:t>LEARN MORE</a:t>
            </a:r>
            <a:endParaRPr lang="en-US" sz="2800" dirty="0">
              <a:solidFill>
                <a:schemeClr val="bg1"/>
              </a:solidFill>
            </a:endParaRPr>
          </a:p>
          <a:p>
            <a:r>
              <a:rPr lang="en-US" dirty="0">
                <a:solidFill>
                  <a:schemeClr val="bg1"/>
                </a:solidFill>
              </a:rPr>
              <a:t>state</a:t>
            </a:r>
          </a:p>
          <a:p>
            <a:endParaRPr lang="en-US" dirty="0">
              <a:solidFill>
                <a:schemeClr val="bg1"/>
              </a:solidFill>
            </a:endParaRPr>
          </a:p>
          <a:p>
            <a:r>
              <a:rPr lang="en-US" sz="2800" b="1" dirty="0">
                <a:solidFill>
                  <a:schemeClr val="bg1"/>
                </a:solidFill>
                <a:latin typeface="Arial Nova Cond" panose="020F0502020204030204" pitchFamily="34" charset="0"/>
                <a:cs typeface="Arial Nova Cond" panose="020F0502020204030204" pitchFamily="34" charset="0"/>
              </a:rPr>
              <a:t>JOIN NEA-RETIRED</a:t>
            </a:r>
            <a:endParaRPr lang="en-US" sz="2800" dirty="0">
              <a:solidFill>
                <a:schemeClr val="bg1"/>
              </a:solidFill>
            </a:endParaRPr>
          </a:p>
          <a:p>
            <a:r>
              <a:rPr lang="en-US" dirty="0">
                <a:solidFill>
                  <a:schemeClr val="bg1"/>
                </a:solidFill>
              </a:rPr>
              <a:t>state</a:t>
            </a:r>
          </a:p>
          <a:p>
            <a:endParaRPr lang="en-US" dirty="0">
              <a:solidFill>
                <a:schemeClr val="bg1"/>
              </a:solidFill>
            </a:endParaRPr>
          </a:p>
          <a:p>
            <a:r>
              <a:rPr lang="en-US" sz="2800" b="1" dirty="0">
                <a:solidFill>
                  <a:schemeClr val="bg1"/>
                </a:solidFill>
                <a:latin typeface="Arial Nova Cond" panose="020F0502020204030204" pitchFamily="34" charset="0"/>
                <a:cs typeface="Arial Nova Cond" panose="020F0502020204030204" pitchFamily="34" charset="0"/>
              </a:rPr>
              <a:t>FOLLOW &amp; LIKE US</a:t>
            </a:r>
            <a:endParaRPr lang="en-US" sz="2800" dirty="0">
              <a:solidFill>
                <a:schemeClr val="bg1"/>
              </a:solidFill>
            </a:endParaRPr>
          </a:p>
          <a:p>
            <a:r>
              <a:rPr lang="en-US" dirty="0">
                <a:solidFill>
                  <a:schemeClr val="bg1"/>
                </a:solidFill>
              </a:rPr>
              <a:t>state</a:t>
            </a:r>
          </a:p>
          <a:p>
            <a:endParaRPr lang="en-US" dirty="0">
              <a:solidFill>
                <a:schemeClr val="bg1"/>
              </a:solidFill>
            </a:endParaRPr>
          </a:p>
        </p:txBody>
      </p:sp>
      <p:sp>
        <p:nvSpPr>
          <p:cNvPr id="9" name="TextBox 8">
            <a:extLst>
              <a:ext uri="{FF2B5EF4-FFF2-40B4-BE49-F238E27FC236}">
                <a16:creationId xmlns:a16="http://schemas.microsoft.com/office/drawing/2014/main" id="{ED825F8C-2DF9-5CFB-3577-919C2C863B37}"/>
              </a:ext>
            </a:extLst>
          </p:cNvPr>
          <p:cNvSpPr txBox="1"/>
          <p:nvPr/>
        </p:nvSpPr>
        <p:spPr>
          <a:xfrm>
            <a:off x="4394199" y="5802458"/>
            <a:ext cx="3403600" cy="646331"/>
          </a:xfrm>
          <a:prstGeom prst="rect">
            <a:avLst/>
          </a:prstGeom>
          <a:noFill/>
        </p:spPr>
        <p:txBody>
          <a:bodyPr wrap="square" rtlCol="0">
            <a:spAutoFit/>
          </a:bodyPr>
          <a:lstStyle/>
          <a:p>
            <a:pPr algn="ctr"/>
            <a:r>
              <a:rPr lang="en-US" sz="3600" dirty="0">
                <a:solidFill>
                  <a:srgbClr val="295478"/>
                </a:solidFill>
                <a:latin typeface="Baksoda" pitchFamily="2" charset="0"/>
              </a:rPr>
              <a:t>Join Us!</a:t>
            </a:r>
          </a:p>
        </p:txBody>
      </p:sp>
      <p:sp>
        <p:nvSpPr>
          <p:cNvPr id="11" name="TextBox 10">
            <a:extLst>
              <a:ext uri="{FF2B5EF4-FFF2-40B4-BE49-F238E27FC236}">
                <a16:creationId xmlns:a16="http://schemas.microsoft.com/office/drawing/2014/main" id="{696C4E11-0BE2-A1D6-B63A-5B99BEF7D1E7}"/>
              </a:ext>
            </a:extLst>
          </p:cNvPr>
          <p:cNvSpPr txBox="1"/>
          <p:nvPr/>
        </p:nvSpPr>
        <p:spPr>
          <a:xfrm>
            <a:off x="6807551" y="734598"/>
            <a:ext cx="3403600" cy="646331"/>
          </a:xfrm>
          <a:prstGeom prst="rect">
            <a:avLst/>
          </a:prstGeom>
          <a:noFill/>
        </p:spPr>
        <p:txBody>
          <a:bodyPr wrap="square" rtlCol="0">
            <a:spAutoFit/>
          </a:bodyPr>
          <a:lstStyle/>
          <a:p>
            <a:r>
              <a:rPr lang="en-US" sz="3600" dirty="0">
                <a:solidFill>
                  <a:srgbClr val="EE7B36"/>
                </a:solidFill>
                <a:latin typeface="Bebas Neue" panose="020B0606020202050201" pitchFamily="34" charset="77"/>
              </a:rPr>
              <a:t>State Logo</a:t>
            </a:r>
          </a:p>
        </p:txBody>
      </p:sp>
      <p:pic>
        <p:nvPicPr>
          <p:cNvPr id="3" name="Picture 2">
            <a:extLst>
              <a:ext uri="{FF2B5EF4-FFF2-40B4-BE49-F238E27FC236}">
                <a16:creationId xmlns:a16="http://schemas.microsoft.com/office/drawing/2014/main" id="{A2F3B8E1-DEF9-3ABA-AA4A-94086E06FD16}"/>
              </a:ext>
            </a:extLst>
          </p:cNvPr>
          <p:cNvPicPr>
            <a:picLocks noChangeAspect="1"/>
          </p:cNvPicPr>
          <p:nvPr/>
        </p:nvPicPr>
        <p:blipFill>
          <a:blip r:embed="rId4"/>
          <a:stretch>
            <a:fillRect/>
          </a:stretch>
        </p:blipFill>
        <p:spPr>
          <a:xfrm>
            <a:off x="844007" y="734598"/>
            <a:ext cx="3657600" cy="1117600"/>
          </a:xfrm>
          <a:prstGeom prst="rect">
            <a:avLst/>
          </a:prstGeom>
        </p:spPr>
      </p:pic>
    </p:spTree>
    <p:extLst>
      <p:ext uri="{BB962C8B-B14F-4D97-AF65-F5344CB8AC3E}">
        <p14:creationId xmlns:p14="http://schemas.microsoft.com/office/powerpoint/2010/main" val="484899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A9FDEF-25A6-CB05-BB2C-9538B9AB8253}"/>
              </a:ext>
            </a:extLst>
          </p:cNvPr>
          <p:cNvSpPr/>
          <p:nvPr/>
        </p:nvSpPr>
        <p:spPr>
          <a:xfrm>
            <a:off x="-59961" y="2021840"/>
            <a:ext cx="12329410" cy="4888626"/>
          </a:xfrm>
          <a:prstGeom prst="rect">
            <a:avLst/>
          </a:prstGeom>
          <a:solidFill>
            <a:srgbClr val="2954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95478"/>
              </a:solidFill>
            </a:endParaRPr>
          </a:p>
        </p:txBody>
      </p:sp>
      <p:sp>
        <p:nvSpPr>
          <p:cNvPr id="3" name="Content Placeholder 2">
            <a:extLst>
              <a:ext uri="{FF2B5EF4-FFF2-40B4-BE49-F238E27FC236}">
                <a16:creationId xmlns:a16="http://schemas.microsoft.com/office/drawing/2014/main" id="{8E8FE4EE-58B2-5B4A-CB37-FB1E577BA75D}"/>
              </a:ext>
            </a:extLst>
          </p:cNvPr>
          <p:cNvSpPr>
            <a:spLocks noGrp="1"/>
          </p:cNvSpPr>
          <p:nvPr>
            <p:ph idx="1"/>
          </p:nvPr>
        </p:nvSpPr>
        <p:spPr>
          <a:xfrm>
            <a:off x="1961515" y="2936240"/>
            <a:ext cx="8585200" cy="3240722"/>
          </a:xfrm>
        </p:spPr>
        <p:txBody>
          <a:bodyPr/>
          <a:lstStyle/>
          <a:p>
            <a:pPr marL="0" indent="0">
              <a:buNone/>
            </a:pPr>
            <a:r>
              <a:rPr lang="en-US" b="1" dirty="0">
                <a:solidFill>
                  <a:schemeClr val="bg1"/>
                </a:solidFill>
                <a:latin typeface="Arial Nova Cond" panose="020F0502020204030204" pitchFamily="34" charset="0"/>
                <a:cs typeface="Arial Nova Cond" panose="020F0502020204030204" pitchFamily="34" charset="0"/>
              </a:rPr>
              <a:t>OUR MISSION:</a:t>
            </a:r>
          </a:p>
          <a:p>
            <a:pPr marL="0" indent="0">
              <a:buNone/>
            </a:pPr>
            <a:endParaRPr lang="en-US" sz="1200" dirty="0">
              <a:solidFill>
                <a:schemeClr val="bg1"/>
              </a:solidFill>
              <a:latin typeface="Arial Nova Light" panose="020B0504020202020204" pitchFamily="34" charset="0"/>
              <a:cs typeface="Arial Nova Cond" panose="020F0502020204030204" pitchFamily="34" charset="0"/>
            </a:endParaRPr>
          </a:p>
          <a:p>
            <a:pPr marL="0" indent="0">
              <a:lnSpc>
                <a:spcPct val="125000"/>
              </a:lnSpc>
              <a:buNone/>
            </a:pPr>
            <a:r>
              <a:rPr lang="en-US" dirty="0">
                <a:solidFill>
                  <a:schemeClr val="bg1"/>
                </a:solidFill>
                <a:latin typeface="Arial Nova Light" panose="020B0504020202020204" pitchFamily="34" charset="0"/>
                <a:cs typeface="Arial Nova Cond" panose="020F0502020204030204" pitchFamily="34" charset="0"/>
              </a:rPr>
              <a:t>To promote secure retirement with dignity; advance equitable and quality public education; and advocate for human, civil, and economic rights for all.</a:t>
            </a:r>
          </a:p>
        </p:txBody>
      </p:sp>
      <p:pic>
        <p:nvPicPr>
          <p:cNvPr id="6" name="Picture 5">
            <a:extLst>
              <a:ext uri="{FF2B5EF4-FFF2-40B4-BE49-F238E27FC236}">
                <a16:creationId xmlns:a16="http://schemas.microsoft.com/office/drawing/2014/main" id="{E1E50A1E-E314-2BF1-13B0-E4903BBED9D9}"/>
              </a:ext>
            </a:extLst>
          </p:cNvPr>
          <p:cNvPicPr>
            <a:picLocks noChangeAspect="1"/>
          </p:cNvPicPr>
          <p:nvPr/>
        </p:nvPicPr>
        <p:blipFill>
          <a:blip r:embed="rId3"/>
          <a:stretch>
            <a:fillRect/>
          </a:stretch>
        </p:blipFill>
        <p:spPr>
          <a:xfrm>
            <a:off x="610235" y="553720"/>
            <a:ext cx="3657600" cy="1117600"/>
          </a:xfrm>
          <a:prstGeom prst="rect">
            <a:avLst/>
          </a:prstGeom>
        </p:spPr>
      </p:pic>
    </p:spTree>
    <p:extLst>
      <p:ext uri="{BB962C8B-B14F-4D97-AF65-F5344CB8AC3E}">
        <p14:creationId xmlns:p14="http://schemas.microsoft.com/office/powerpoint/2010/main" val="1872350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CD47F5D-268D-9FEC-58AC-09276572BF9D}"/>
              </a:ext>
            </a:extLst>
          </p:cNvPr>
          <p:cNvSpPr txBox="1"/>
          <p:nvPr/>
        </p:nvSpPr>
        <p:spPr>
          <a:xfrm>
            <a:off x="3260622" y="359284"/>
            <a:ext cx="4860639" cy="1261884"/>
          </a:xfrm>
          <a:prstGeom prst="rect">
            <a:avLst/>
          </a:prstGeom>
          <a:noFill/>
        </p:spPr>
        <p:txBody>
          <a:bodyPr wrap="square" rtlCol="0">
            <a:spAutoFit/>
          </a:bodyPr>
          <a:lstStyle/>
          <a:p>
            <a:pPr algn="ctr"/>
            <a:r>
              <a:rPr lang="en-US" sz="3800" b="1" dirty="0">
                <a:latin typeface="Arial Nova Cond" panose="020F0502020204030204" pitchFamily="34" charset="0"/>
                <a:cs typeface="Arial Nova Cond" panose="020F0502020204030204" pitchFamily="34" charset="0"/>
              </a:rPr>
              <a:t>Where the voices </a:t>
            </a:r>
          </a:p>
          <a:p>
            <a:pPr algn="ctr"/>
            <a:r>
              <a:rPr lang="en-US" sz="3800" b="1" dirty="0">
                <a:latin typeface="Arial Nova Cond" panose="020F0502020204030204" pitchFamily="34" charset="0"/>
                <a:cs typeface="Arial Nova Cond" panose="020F0502020204030204" pitchFamily="34" charset="0"/>
              </a:rPr>
              <a:t>of experience come to:</a:t>
            </a:r>
          </a:p>
        </p:txBody>
      </p:sp>
      <p:sp>
        <p:nvSpPr>
          <p:cNvPr id="18" name="TextBox 17">
            <a:extLst>
              <a:ext uri="{FF2B5EF4-FFF2-40B4-BE49-F238E27FC236}">
                <a16:creationId xmlns:a16="http://schemas.microsoft.com/office/drawing/2014/main" id="{41B31E79-1868-5338-9F29-71FE2F7A594D}"/>
              </a:ext>
            </a:extLst>
          </p:cNvPr>
          <p:cNvSpPr txBox="1"/>
          <p:nvPr/>
        </p:nvSpPr>
        <p:spPr>
          <a:xfrm>
            <a:off x="-228847" y="4686987"/>
            <a:ext cx="12706597" cy="2431435"/>
          </a:xfrm>
          <a:prstGeom prst="rect">
            <a:avLst/>
          </a:prstGeom>
          <a:noFill/>
        </p:spPr>
        <p:txBody>
          <a:bodyPr wrap="square" rtlCol="0">
            <a:spAutoFit/>
          </a:bodyPr>
          <a:lstStyle/>
          <a:p>
            <a:pPr algn="ctr"/>
            <a:r>
              <a:rPr lang="en-US" sz="3800" b="1" dirty="0">
                <a:solidFill>
                  <a:srgbClr val="295478"/>
                </a:solidFill>
                <a:latin typeface="Arial Nova Cond" panose="020F0502020204030204" pitchFamily="34" charset="0"/>
                <a:cs typeface="Arial Nova Cond" panose="020F0502020204030204" pitchFamily="34" charset="0"/>
              </a:rPr>
              <a:t>CONTINUE ADVOCACY </a:t>
            </a:r>
            <a:r>
              <a:rPr lang="en-US" sz="3800" b="1" dirty="0">
                <a:solidFill>
                  <a:schemeClr val="bg1">
                    <a:lumMod val="95000"/>
                  </a:schemeClr>
                </a:solidFill>
                <a:latin typeface="Arial Nova Cond" panose="020F0502020204030204" pitchFamily="34" charset="0"/>
                <a:cs typeface="Arial Nova Cond" panose="020F0502020204030204" pitchFamily="34" charset="0"/>
              </a:rPr>
              <a:t>ENJOY BENEFITS STAY CONNECTED CONTINUE ADVOCACY </a:t>
            </a:r>
            <a:r>
              <a:rPr lang="en-US" sz="3800" b="1" dirty="0">
                <a:solidFill>
                  <a:srgbClr val="D94E3A"/>
                </a:solidFill>
                <a:latin typeface="Arial Nova Cond" panose="020F0502020204030204" pitchFamily="34" charset="0"/>
                <a:cs typeface="Arial Nova Cond" panose="020F0502020204030204" pitchFamily="34" charset="0"/>
              </a:rPr>
              <a:t>ENJOY BENEFITS </a:t>
            </a:r>
            <a:r>
              <a:rPr lang="en-US" sz="3800" b="1" dirty="0">
                <a:solidFill>
                  <a:schemeClr val="bg1">
                    <a:lumMod val="95000"/>
                  </a:schemeClr>
                </a:solidFill>
                <a:latin typeface="Arial Nova Cond" panose="020F0502020204030204" pitchFamily="34" charset="0"/>
                <a:cs typeface="Arial Nova Cond" panose="020F0502020204030204" pitchFamily="34" charset="0"/>
              </a:rPr>
              <a:t>STAY CONNECTED</a:t>
            </a:r>
            <a:endParaRPr lang="en-US" sz="3800" dirty="0">
              <a:solidFill>
                <a:schemeClr val="bg1">
                  <a:lumMod val="95000"/>
                </a:schemeClr>
              </a:solidFill>
            </a:endParaRPr>
          </a:p>
          <a:p>
            <a:pPr algn="ctr"/>
            <a:r>
              <a:rPr lang="en-US" sz="3800" b="1" dirty="0">
                <a:solidFill>
                  <a:schemeClr val="bg1">
                    <a:lumMod val="95000"/>
                  </a:schemeClr>
                </a:solidFill>
                <a:latin typeface="Arial Nova Cond" panose="020F0502020204030204" pitchFamily="34" charset="0"/>
                <a:cs typeface="Arial Nova Cond" panose="020F0502020204030204" pitchFamily="34" charset="0"/>
              </a:rPr>
              <a:t>CONTINUE ADVOCACY ENJOY BENEFITS </a:t>
            </a:r>
            <a:r>
              <a:rPr lang="en-US" sz="3800" b="1" dirty="0">
                <a:solidFill>
                  <a:srgbClr val="F2A335"/>
                </a:solidFill>
                <a:latin typeface="Arial Nova Cond" panose="020F0502020204030204" pitchFamily="34" charset="0"/>
                <a:cs typeface="Arial Nova Cond" panose="020F0502020204030204" pitchFamily="34" charset="0"/>
              </a:rPr>
              <a:t>STAY CONNECTED</a:t>
            </a:r>
            <a:endParaRPr lang="en-US" sz="3800" dirty="0"/>
          </a:p>
          <a:p>
            <a:pPr algn="ctr"/>
            <a:endParaRPr lang="en-US" sz="3800" dirty="0"/>
          </a:p>
        </p:txBody>
      </p:sp>
      <p:pic>
        <p:nvPicPr>
          <p:cNvPr id="3" name="Picture 2">
            <a:extLst>
              <a:ext uri="{FF2B5EF4-FFF2-40B4-BE49-F238E27FC236}">
                <a16:creationId xmlns:a16="http://schemas.microsoft.com/office/drawing/2014/main" id="{80A99C46-A0DE-F857-457B-D4C312730136}"/>
              </a:ext>
            </a:extLst>
          </p:cNvPr>
          <p:cNvPicPr>
            <a:picLocks noChangeAspect="1"/>
          </p:cNvPicPr>
          <p:nvPr/>
        </p:nvPicPr>
        <p:blipFill>
          <a:blip r:embed="rId3"/>
          <a:stretch>
            <a:fillRect/>
          </a:stretch>
        </p:blipFill>
        <p:spPr>
          <a:xfrm>
            <a:off x="3119120" y="2595277"/>
            <a:ext cx="3657600" cy="1117600"/>
          </a:xfrm>
          <a:prstGeom prst="rect">
            <a:avLst/>
          </a:prstGeom>
        </p:spPr>
      </p:pic>
      <p:pic>
        <p:nvPicPr>
          <p:cNvPr id="4" name="Picture 3">
            <a:extLst>
              <a:ext uri="{FF2B5EF4-FFF2-40B4-BE49-F238E27FC236}">
                <a16:creationId xmlns:a16="http://schemas.microsoft.com/office/drawing/2014/main" id="{07FE54C6-25A7-0272-299D-0733AECB9307}"/>
              </a:ext>
            </a:extLst>
          </p:cNvPr>
          <p:cNvPicPr>
            <a:picLocks noChangeAspect="1"/>
          </p:cNvPicPr>
          <p:nvPr/>
        </p:nvPicPr>
        <p:blipFill>
          <a:blip r:embed="rId4"/>
          <a:stretch>
            <a:fillRect/>
          </a:stretch>
        </p:blipFill>
        <p:spPr>
          <a:xfrm>
            <a:off x="8345652" y="1505268"/>
            <a:ext cx="4519005" cy="3000902"/>
          </a:xfrm>
          <a:prstGeom prst="rect">
            <a:avLst/>
          </a:prstGeom>
        </p:spPr>
      </p:pic>
      <p:pic>
        <p:nvPicPr>
          <p:cNvPr id="5" name="Picture 4">
            <a:extLst>
              <a:ext uri="{FF2B5EF4-FFF2-40B4-BE49-F238E27FC236}">
                <a16:creationId xmlns:a16="http://schemas.microsoft.com/office/drawing/2014/main" id="{977F93D2-940E-6A07-D1E9-456684154BE1}"/>
              </a:ext>
            </a:extLst>
          </p:cNvPr>
          <p:cNvPicPr>
            <a:picLocks noChangeAspect="1"/>
          </p:cNvPicPr>
          <p:nvPr/>
        </p:nvPicPr>
        <p:blipFill>
          <a:blip r:embed="rId5"/>
          <a:stretch>
            <a:fillRect/>
          </a:stretch>
        </p:blipFill>
        <p:spPr>
          <a:xfrm>
            <a:off x="5948194" y="1646568"/>
            <a:ext cx="4860639" cy="3240426"/>
          </a:xfrm>
          <a:prstGeom prst="rect">
            <a:avLst/>
          </a:prstGeom>
        </p:spPr>
      </p:pic>
      <p:pic>
        <p:nvPicPr>
          <p:cNvPr id="6" name="Picture 5">
            <a:extLst>
              <a:ext uri="{FF2B5EF4-FFF2-40B4-BE49-F238E27FC236}">
                <a16:creationId xmlns:a16="http://schemas.microsoft.com/office/drawing/2014/main" id="{7B049CC4-7CAE-E8A3-014C-290403E231EE}"/>
              </a:ext>
            </a:extLst>
          </p:cNvPr>
          <p:cNvPicPr>
            <a:picLocks noChangeAspect="1"/>
          </p:cNvPicPr>
          <p:nvPr/>
        </p:nvPicPr>
        <p:blipFill rotWithShape="1">
          <a:blip r:embed="rId6"/>
          <a:srcRect l="7546" r="23925"/>
          <a:stretch/>
        </p:blipFill>
        <p:spPr>
          <a:xfrm>
            <a:off x="0" y="1737068"/>
            <a:ext cx="2800350" cy="2720639"/>
          </a:xfrm>
          <a:prstGeom prst="rect">
            <a:avLst/>
          </a:prstGeom>
        </p:spPr>
      </p:pic>
    </p:spTree>
    <p:extLst>
      <p:ext uri="{BB962C8B-B14F-4D97-AF65-F5344CB8AC3E}">
        <p14:creationId xmlns:p14="http://schemas.microsoft.com/office/powerpoint/2010/main" val="4291023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EA Retired members pose as a group with a sign that says repeal GPO/WEP">
            <a:extLst>
              <a:ext uri="{FF2B5EF4-FFF2-40B4-BE49-F238E27FC236}">
                <a16:creationId xmlns:a16="http://schemas.microsoft.com/office/drawing/2014/main" id="{B3AC9390-20AC-CBD4-4BA6-B8832D16B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8242"/>
            <a:ext cx="5890151" cy="47121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0640AD-C716-06BC-BFFF-9B561EB6149E}"/>
              </a:ext>
            </a:extLst>
          </p:cNvPr>
          <p:cNvSpPr txBox="1"/>
          <p:nvPr/>
        </p:nvSpPr>
        <p:spPr>
          <a:xfrm>
            <a:off x="6301851" y="2534199"/>
            <a:ext cx="5338214" cy="3724096"/>
          </a:xfrm>
          <a:prstGeom prst="rect">
            <a:avLst/>
          </a:prstGeom>
          <a:noFill/>
        </p:spPr>
        <p:txBody>
          <a:bodyPr wrap="square" rtlCol="0">
            <a:spAutoFit/>
          </a:bodyPr>
          <a:lstStyle/>
          <a:p>
            <a:r>
              <a:rPr lang="en-US" sz="2400" b="1" dirty="0">
                <a:solidFill>
                  <a:srgbClr val="00124C"/>
                </a:solidFill>
                <a:latin typeface="Arial Nova Cond" panose="020F0502020204030204" pitchFamily="34" charset="0"/>
                <a:cs typeface="Arial Nova Cond" panose="020F0502020204030204" pitchFamily="34" charset="0"/>
              </a:rPr>
              <a:t>Our</a:t>
            </a:r>
            <a:r>
              <a:rPr lang="en-US" sz="2400" b="1" u="none" strike="noStrike" dirty="0">
                <a:solidFill>
                  <a:srgbClr val="00124C"/>
                </a:solidFill>
                <a:effectLst/>
                <a:latin typeface="Arial Nova Cond" panose="020F0502020204030204" pitchFamily="34" charset="0"/>
                <a:cs typeface="Arial Nova Cond" panose="020F0502020204030204" pitchFamily="34" charset="0"/>
              </a:rPr>
              <a:t> members are leading efforts to:  </a:t>
            </a:r>
          </a:p>
          <a:p>
            <a:endParaRPr lang="en-US" sz="2400" u="none" strike="noStrike" dirty="0">
              <a:solidFill>
                <a:srgbClr val="00124C"/>
              </a:solidFill>
              <a:effectLst/>
              <a:latin typeface="Arial Nova Cond" panose="020F0502020204030204" pitchFamily="34" charset="0"/>
              <a:cs typeface="Arial Nova Cond" panose="020F0502020204030204" pitchFamily="34" charset="0"/>
            </a:endParaRPr>
          </a:p>
          <a:p>
            <a:pPr marL="285750" indent="-285750">
              <a:buFont typeface="Arial" panose="020B0604020202020204" pitchFamily="34" charset="0"/>
              <a:buChar char="•"/>
            </a:pPr>
            <a:r>
              <a:rPr lang="en-US" sz="2400" dirty="0">
                <a:solidFill>
                  <a:srgbClr val="00124C"/>
                </a:solidFill>
                <a:latin typeface="Arial Nova Cond" panose="020F0502020204030204" pitchFamily="34" charset="0"/>
                <a:cs typeface="Arial Nova Cond" panose="020F0502020204030204" pitchFamily="34" charset="0"/>
              </a:rPr>
              <a:t>S</a:t>
            </a:r>
            <a:r>
              <a:rPr lang="en-US" sz="2400" u="none" strike="noStrike" dirty="0">
                <a:solidFill>
                  <a:srgbClr val="00124C"/>
                </a:solidFill>
                <a:effectLst/>
                <a:latin typeface="Arial Nova Cond" panose="020F0502020204030204" pitchFamily="34" charset="0"/>
                <a:cs typeface="Arial Nova Cond" panose="020F0502020204030204" pitchFamily="34" charset="0"/>
              </a:rPr>
              <a:t>afeguard retirement</a:t>
            </a:r>
          </a:p>
          <a:p>
            <a:endParaRPr lang="en-US" sz="1200" u="none" strike="noStrike" dirty="0">
              <a:solidFill>
                <a:srgbClr val="00124C"/>
              </a:solidFill>
              <a:effectLst/>
              <a:latin typeface="Arial Nova Cond" panose="020F0502020204030204" pitchFamily="34" charset="0"/>
              <a:cs typeface="Arial Nova Cond" panose="020F0502020204030204" pitchFamily="34" charset="0"/>
            </a:endParaRPr>
          </a:p>
          <a:p>
            <a:pPr marL="285750" indent="-285750">
              <a:buFont typeface="Arial" panose="020B0604020202020204" pitchFamily="34" charset="0"/>
              <a:buChar char="•"/>
            </a:pPr>
            <a:r>
              <a:rPr lang="en-US" sz="2400" dirty="0">
                <a:solidFill>
                  <a:srgbClr val="00124C"/>
                </a:solidFill>
                <a:latin typeface="Arial Nova Cond" panose="020F0502020204030204" pitchFamily="34" charset="0"/>
                <a:cs typeface="Arial Nova Cond" panose="020F0502020204030204" pitchFamily="34" charset="0"/>
              </a:rPr>
              <a:t>R</a:t>
            </a:r>
            <a:r>
              <a:rPr lang="en-US" sz="2400" u="none" strike="noStrike" dirty="0">
                <a:solidFill>
                  <a:srgbClr val="00124C"/>
                </a:solidFill>
                <a:effectLst/>
                <a:latin typeface="Arial Nova Cond" panose="020F0502020204030204" pitchFamily="34" charset="0"/>
                <a:cs typeface="Arial Nova Cond" panose="020F0502020204030204" pitchFamily="34" charset="0"/>
              </a:rPr>
              <a:t>epeal the </a:t>
            </a:r>
            <a:r>
              <a:rPr lang="en-US" sz="2400" u="none" strike="noStrike" dirty="0">
                <a:solidFill>
                  <a:srgbClr val="000000"/>
                </a:solidFill>
                <a:effectLst/>
                <a:latin typeface="Arial Nova Cond" panose="020F0502020204030204" pitchFamily="34" charset="0"/>
                <a:cs typeface="Arial Nova Cond" panose="020F0502020204030204" pitchFamily="34" charset="0"/>
              </a:rPr>
              <a:t>Government Pension Offset </a:t>
            </a:r>
          </a:p>
          <a:p>
            <a:endParaRPr lang="en-US" sz="1200" u="none" strike="noStrike" dirty="0">
              <a:solidFill>
                <a:srgbClr val="000000"/>
              </a:solidFill>
              <a:effectLst/>
              <a:latin typeface="Arial Nova Cond" panose="020F0502020204030204" pitchFamily="34" charset="0"/>
              <a:cs typeface="Arial Nova Cond" panose="020F0502020204030204" pitchFamily="34" charset="0"/>
            </a:endParaRPr>
          </a:p>
          <a:p>
            <a:pPr marL="285750" indent="-285750">
              <a:buFont typeface="Arial" panose="020B0604020202020204" pitchFamily="34" charset="0"/>
              <a:buChar char="•"/>
            </a:pPr>
            <a:r>
              <a:rPr lang="en-US" sz="2400" dirty="0">
                <a:solidFill>
                  <a:srgbClr val="000000"/>
                </a:solidFill>
                <a:latin typeface="Arial Nova Cond" panose="020F0502020204030204" pitchFamily="34" charset="0"/>
                <a:cs typeface="Arial Nova Cond" panose="020F0502020204030204" pitchFamily="34" charset="0"/>
              </a:rPr>
              <a:t>Increase school funding</a:t>
            </a:r>
          </a:p>
          <a:p>
            <a:endParaRPr lang="en-US" sz="1200" dirty="0">
              <a:solidFill>
                <a:srgbClr val="000000"/>
              </a:solidFill>
              <a:latin typeface="Arial Nova Cond" panose="020F0502020204030204" pitchFamily="34" charset="0"/>
              <a:cs typeface="Arial Nova Cond" panose="020F0502020204030204" pitchFamily="34" charset="0"/>
            </a:endParaRPr>
          </a:p>
          <a:p>
            <a:pPr marL="285750" indent="-285750">
              <a:buFont typeface="Arial" panose="020B0604020202020204" pitchFamily="34" charset="0"/>
              <a:buChar char="•"/>
            </a:pPr>
            <a:r>
              <a:rPr lang="en-US" sz="2400" dirty="0">
                <a:solidFill>
                  <a:srgbClr val="000000"/>
                </a:solidFill>
                <a:latin typeface="Arial Nova Cond" panose="020F0502020204030204" pitchFamily="34" charset="0"/>
                <a:cs typeface="Arial Nova Cond" panose="020F0502020204030204" pitchFamily="34" charset="0"/>
              </a:rPr>
              <a:t>P</a:t>
            </a:r>
            <a:r>
              <a:rPr lang="en-US" sz="2400" u="none" strike="noStrike" dirty="0">
                <a:solidFill>
                  <a:srgbClr val="000000"/>
                </a:solidFill>
                <a:effectLst/>
                <a:latin typeface="Arial Nova Cond" panose="020F0502020204030204" pitchFamily="34" charset="0"/>
                <a:cs typeface="Arial Nova Cond" panose="020F0502020204030204" pitchFamily="34" charset="0"/>
              </a:rPr>
              <a:t>rotect rights of students, educators and voters</a:t>
            </a:r>
          </a:p>
          <a:p>
            <a:endParaRPr lang="en-US" sz="1600" dirty="0">
              <a:solidFill>
                <a:srgbClr val="00124C"/>
              </a:solidFill>
              <a:highlight>
                <a:srgbClr val="DBE9EB"/>
              </a:highlight>
              <a:latin typeface="Arial Nova" panose="020B0504020202020204" pitchFamily="34" charset="0"/>
            </a:endParaRPr>
          </a:p>
          <a:p>
            <a:endParaRPr lang="en-US" sz="1600" dirty="0">
              <a:solidFill>
                <a:srgbClr val="00124C"/>
              </a:solidFill>
              <a:highlight>
                <a:srgbClr val="DBE9EB"/>
              </a:highlight>
              <a:latin typeface="Arial Nova" panose="020B0504020202020204" pitchFamily="34" charset="0"/>
            </a:endParaRPr>
          </a:p>
        </p:txBody>
      </p:sp>
      <p:sp>
        <p:nvSpPr>
          <p:cNvPr id="5" name="TextBox 4">
            <a:extLst>
              <a:ext uri="{FF2B5EF4-FFF2-40B4-BE49-F238E27FC236}">
                <a16:creationId xmlns:a16="http://schemas.microsoft.com/office/drawing/2014/main" id="{EE422C15-5478-4C96-A0A7-73EEFB3D1432}"/>
              </a:ext>
            </a:extLst>
          </p:cNvPr>
          <p:cNvSpPr txBox="1"/>
          <p:nvPr/>
        </p:nvSpPr>
        <p:spPr>
          <a:xfrm>
            <a:off x="-181222" y="428059"/>
            <a:ext cx="12706597" cy="677108"/>
          </a:xfrm>
          <a:prstGeom prst="rect">
            <a:avLst/>
          </a:prstGeom>
          <a:noFill/>
        </p:spPr>
        <p:txBody>
          <a:bodyPr wrap="square" rtlCol="0">
            <a:spAutoFit/>
          </a:bodyPr>
          <a:lstStyle/>
          <a:p>
            <a:pPr algn="ctr"/>
            <a:r>
              <a:rPr lang="en-US" sz="3800" b="1" dirty="0">
                <a:solidFill>
                  <a:srgbClr val="295478"/>
                </a:solidFill>
                <a:latin typeface="Arial Nova Cond" panose="020F0502020204030204" pitchFamily="34" charset="0"/>
                <a:cs typeface="Arial Nova Cond" panose="020F0502020204030204" pitchFamily="34" charset="0"/>
              </a:rPr>
              <a:t>CONTINUE ADVOCACY </a:t>
            </a:r>
            <a:r>
              <a:rPr lang="en-US" sz="3800" b="1" dirty="0">
                <a:solidFill>
                  <a:schemeClr val="bg1">
                    <a:lumMod val="95000"/>
                  </a:schemeClr>
                </a:solidFill>
                <a:latin typeface="Arial Nova Cond" panose="020F0502020204030204" pitchFamily="34" charset="0"/>
                <a:cs typeface="Arial Nova Cond" panose="020F0502020204030204" pitchFamily="34" charset="0"/>
              </a:rPr>
              <a:t>ENJOY BENEFITS STAY CONNECTED</a:t>
            </a:r>
            <a:endParaRPr lang="en-US" sz="3800" dirty="0"/>
          </a:p>
        </p:txBody>
      </p:sp>
      <p:pic>
        <p:nvPicPr>
          <p:cNvPr id="2" name="Picture 1">
            <a:extLst>
              <a:ext uri="{FF2B5EF4-FFF2-40B4-BE49-F238E27FC236}">
                <a16:creationId xmlns:a16="http://schemas.microsoft.com/office/drawing/2014/main" id="{19AD4B21-EEFE-8B8A-664C-60A6C7B2C471}"/>
              </a:ext>
            </a:extLst>
          </p:cNvPr>
          <p:cNvPicPr>
            <a:picLocks noChangeAspect="1"/>
          </p:cNvPicPr>
          <p:nvPr/>
        </p:nvPicPr>
        <p:blipFill>
          <a:blip r:embed="rId4"/>
          <a:stretch>
            <a:fillRect/>
          </a:stretch>
        </p:blipFill>
        <p:spPr>
          <a:xfrm>
            <a:off x="6301851" y="1420482"/>
            <a:ext cx="3032111" cy="926478"/>
          </a:xfrm>
          <a:prstGeom prst="rect">
            <a:avLst/>
          </a:prstGeom>
        </p:spPr>
      </p:pic>
    </p:spTree>
    <p:extLst>
      <p:ext uri="{BB962C8B-B14F-4D97-AF65-F5344CB8AC3E}">
        <p14:creationId xmlns:p14="http://schemas.microsoft.com/office/powerpoint/2010/main" val="4287266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xed race teacher reading to class">
            <a:extLst>
              <a:ext uri="{FF2B5EF4-FFF2-40B4-BE49-F238E27FC236}">
                <a16:creationId xmlns:a16="http://schemas.microsoft.com/office/drawing/2014/main" id="{AB42843B-1B20-8F40-1725-2C778D86BF85}"/>
              </a:ext>
            </a:extLst>
          </p:cNvPr>
          <p:cNvPicPr>
            <a:picLocks noChangeArrowheads="1"/>
          </p:cNvPicPr>
          <p:nvPr/>
        </p:nvPicPr>
        <p:blipFill rotWithShape="1">
          <a:blip r:embed="rId3">
            <a:extLst>
              <a:ext uri="{28A0092B-C50C-407E-A947-70E740481C1C}">
                <a14:useLocalDpi xmlns:a14="http://schemas.microsoft.com/office/drawing/2010/main" val="0"/>
              </a:ext>
            </a:extLst>
          </a:blip>
          <a:srcRect l="16564"/>
          <a:stretch/>
        </p:blipFill>
        <p:spPr bwMode="auto">
          <a:xfrm>
            <a:off x="-1" y="1278241"/>
            <a:ext cx="5890151" cy="47121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20F5D0-D1C4-2D20-43BB-BA39CCAA8367}"/>
              </a:ext>
            </a:extLst>
          </p:cNvPr>
          <p:cNvSpPr txBox="1"/>
          <p:nvPr/>
        </p:nvSpPr>
        <p:spPr>
          <a:xfrm>
            <a:off x="-257299" y="404484"/>
            <a:ext cx="12706597" cy="1261884"/>
          </a:xfrm>
          <a:prstGeom prst="rect">
            <a:avLst/>
          </a:prstGeom>
          <a:noFill/>
        </p:spPr>
        <p:txBody>
          <a:bodyPr wrap="square" rtlCol="0">
            <a:spAutoFit/>
          </a:bodyPr>
          <a:lstStyle/>
          <a:p>
            <a:pPr algn="ctr"/>
            <a:r>
              <a:rPr lang="en-US" sz="3800" b="1" dirty="0">
                <a:solidFill>
                  <a:schemeClr val="bg1">
                    <a:lumMod val="95000"/>
                  </a:schemeClr>
                </a:solidFill>
                <a:latin typeface="Arial Nova Cond" panose="020F0502020204030204" pitchFamily="34" charset="0"/>
                <a:cs typeface="Arial Nova Cond" panose="020F0502020204030204" pitchFamily="34" charset="0"/>
              </a:rPr>
              <a:t>CONTINUE ADVOCACY </a:t>
            </a:r>
            <a:r>
              <a:rPr lang="en-US" sz="3800" b="1" dirty="0">
                <a:solidFill>
                  <a:srgbClr val="D94E3A"/>
                </a:solidFill>
                <a:latin typeface="Arial Nova Cond" panose="020F0502020204030204" pitchFamily="34" charset="0"/>
                <a:cs typeface="Arial Nova Cond" panose="020F0502020204030204" pitchFamily="34" charset="0"/>
              </a:rPr>
              <a:t>ENJOY BENEFITS </a:t>
            </a:r>
            <a:r>
              <a:rPr lang="en-US" sz="3800" b="1" dirty="0">
                <a:solidFill>
                  <a:schemeClr val="bg1">
                    <a:lumMod val="95000"/>
                  </a:schemeClr>
                </a:solidFill>
                <a:latin typeface="Arial Nova Cond" panose="020F0502020204030204" pitchFamily="34" charset="0"/>
                <a:cs typeface="Arial Nova Cond" panose="020F0502020204030204" pitchFamily="34" charset="0"/>
              </a:rPr>
              <a:t>STAY CONNECTED</a:t>
            </a:r>
            <a:endParaRPr lang="en-US" sz="3800" dirty="0">
              <a:solidFill>
                <a:schemeClr val="bg1">
                  <a:lumMod val="95000"/>
                </a:schemeClr>
              </a:solidFill>
            </a:endParaRPr>
          </a:p>
          <a:p>
            <a:pPr algn="ctr"/>
            <a:endParaRPr lang="en-US" sz="3800" dirty="0"/>
          </a:p>
        </p:txBody>
      </p:sp>
      <p:sp>
        <p:nvSpPr>
          <p:cNvPr id="11" name="TextBox 10">
            <a:extLst>
              <a:ext uri="{FF2B5EF4-FFF2-40B4-BE49-F238E27FC236}">
                <a16:creationId xmlns:a16="http://schemas.microsoft.com/office/drawing/2014/main" id="{DC66E66F-3601-7C5D-B496-76F174E06336}"/>
              </a:ext>
            </a:extLst>
          </p:cNvPr>
          <p:cNvSpPr txBox="1"/>
          <p:nvPr/>
        </p:nvSpPr>
        <p:spPr>
          <a:xfrm>
            <a:off x="6301851" y="2496620"/>
            <a:ext cx="5338214" cy="4093428"/>
          </a:xfrm>
          <a:prstGeom prst="rect">
            <a:avLst/>
          </a:prstGeom>
          <a:noFill/>
        </p:spPr>
        <p:txBody>
          <a:bodyPr wrap="square" rtlCol="0">
            <a:spAutoFit/>
          </a:bodyPr>
          <a:lstStyle/>
          <a:p>
            <a:r>
              <a:rPr lang="en-US" sz="2400" b="1" u="none" strike="noStrike" dirty="0">
                <a:solidFill>
                  <a:srgbClr val="00124C"/>
                </a:solidFill>
                <a:effectLst/>
                <a:latin typeface="Arial Nova Cond" panose="020F0502020204030204" pitchFamily="34" charset="0"/>
                <a:cs typeface="Arial Nova Cond" panose="020F0502020204030204" pitchFamily="34" charset="0"/>
              </a:rPr>
              <a:t>The buying power of 3 million educators brings you specia</a:t>
            </a:r>
            <a:r>
              <a:rPr lang="en-US" sz="2400" b="1" dirty="0">
                <a:solidFill>
                  <a:srgbClr val="00124C"/>
                </a:solidFill>
                <a:latin typeface="Arial Nova Cond" panose="020F0502020204030204" pitchFamily="34" charset="0"/>
                <a:cs typeface="Arial Nova Cond" panose="020F0502020204030204" pitchFamily="34" charset="0"/>
              </a:rPr>
              <a:t>l rates on:</a:t>
            </a:r>
            <a:endParaRPr lang="en-US" sz="2400" b="1" u="none" strike="noStrike" dirty="0">
              <a:solidFill>
                <a:srgbClr val="00124C"/>
              </a:solidFill>
              <a:effectLst/>
              <a:latin typeface="Arial Nova Cond" panose="020F0502020204030204" pitchFamily="34" charset="0"/>
              <a:cs typeface="Arial Nova Cond" panose="020F0502020204030204" pitchFamily="34" charset="0"/>
            </a:endParaRPr>
          </a:p>
          <a:p>
            <a:endParaRPr lang="en-US" sz="1200" u="none" strike="noStrike" dirty="0">
              <a:solidFill>
                <a:srgbClr val="00124C"/>
              </a:solidFill>
              <a:effectLst/>
              <a:latin typeface="Arial Nova Cond" panose="020F0502020204030204" pitchFamily="34" charset="0"/>
              <a:cs typeface="Arial Nova Cond" panose="020F0502020204030204" pitchFamily="34" charset="0"/>
            </a:endParaRPr>
          </a:p>
          <a:p>
            <a:pPr marL="342900" indent="-342900" algn="l">
              <a:buFont typeface="Arial" panose="020B0604020202020204" pitchFamily="34" charset="0"/>
              <a:buChar char="•"/>
            </a:pPr>
            <a:r>
              <a:rPr lang="en-US" sz="2400" dirty="0">
                <a:solidFill>
                  <a:srgbClr val="295478"/>
                </a:solidFill>
                <a:latin typeface="Arial Nova Cond" panose="020F0502020204030204" pitchFamily="34" charset="0"/>
                <a:cs typeface="Arial Nova Cond" panose="020F0502020204030204" pitchFamily="34" charset="0"/>
              </a:rPr>
              <a:t>Insurance (including for your pet)</a:t>
            </a:r>
          </a:p>
          <a:p>
            <a:pPr marL="342900" indent="-342900" algn="l">
              <a:buFont typeface="Arial" panose="020B0604020202020204" pitchFamily="34" charset="0"/>
              <a:buChar char="•"/>
            </a:pPr>
            <a:endParaRPr lang="en-US" sz="1200" dirty="0">
              <a:solidFill>
                <a:srgbClr val="295478"/>
              </a:solidFill>
              <a:latin typeface="Arial Nova Cond" panose="020F0502020204030204" pitchFamily="34" charset="0"/>
              <a:cs typeface="Arial Nova Cond" panose="020F0502020204030204" pitchFamily="34" charset="0"/>
            </a:endParaRPr>
          </a:p>
          <a:p>
            <a:pPr marL="342900" indent="-342900" algn="l">
              <a:buFont typeface="Arial" panose="020B0604020202020204" pitchFamily="34" charset="0"/>
              <a:buChar char="•"/>
            </a:pPr>
            <a:r>
              <a:rPr lang="en-US" sz="2400" dirty="0">
                <a:solidFill>
                  <a:srgbClr val="295478"/>
                </a:solidFill>
                <a:latin typeface="Arial Nova Cond" panose="020F0502020204030204" pitchFamily="34" charset="0"/>
                <a:cs typeface="Arial Nova Cond" panose="020F0502020204030204" pitchFamily="34" charset="0"/>
              </a:rPr>
              <a:t>Savings and investment accounts</a:t>
            </a:r>
          </a:p>
          <a:p>
            <a:pPr marL="342900" indent="-342900" algn="l">
              <a:buFont typeface="Arial" panose="020B0604020202020204" pitchFamily="34" charset="0"/>
              <a:buChar char="•"/>
            </a:pPr>
            <a:endParaRPr lang="en-US" sz="1200" dirty="0">
              <a:solidFill>
                <a:srgbClr val="295478"/>
              </a:solidFill>
              <a:latin typeface="Arial Nova Cond" panose="020F0502020204030204" pitchFamily="34" charset="0"/>
              <a:cs typeface="Arial Nova Cond" panose="020F0502020204030204" pitchFamily="34" charset="0"/>
            </a:endParaRPr>
          </a:p>
          <a:p>
            <a:pPr marL="342900" indent="-342900" algn="l">
              <a:buFont typeface="Arial" panose="020B0604020202020204" pitchFamily="34" charset="0"/>
              <a:buChar char="•"/>
            </a:pPr>
            <a:r>
              <a:rPr lang="en-US" sz="2400" dirty="0">
                <a:solidFill>
                  <a:srgbClr val="295478"/>
                </a:solidFill>
                <a:latin typeface="Arial Nova Cond" panose="020F0502020204030204" pitchFamily="34" charset="0"/>
                <a:cs typeface="Arial Nova Cond" panose="020F0502020204030204" pitchFamily="34" charset="0"/>
              </a:rPr>
              <a:t>Loans and mortgages</a:t>
            </a:r>
          </a:p>
          <a:p>
            <a:pPr marL="342900" indent="-342900" algn="l">
              <a:buFont typeface="Arial" panose="020B0604020202020204" pitchFamily="34" charset="0"/>
              <a:buChar char="•"/>
            </a:pPr>
            <a:endParaRPr lang="en-US" sz="1200" dirty="0">
              <a:solidFill>
                <a:srgbClr val="295478"/>
              </a:solidFill>
              <a:latin typeface="Arial Nova Cond" panose="020F0502020204030204" pitchFamily="34" charset="0"/>
              <a:cs typeface="Arial Nova Cond" panose="020F0502020204030204" pitchFamily="34" charset="0"/>
            </a:endParaRPr>
          </a:p>
          <a:p>
            <a:pPr marL="342900" indent="-342900" algn="l">
              <a:buFont typeface="Arial" panose="020B0604020202020204" pitchFamily="34" charset="0"/>
              <a:buChar char="•"/>
            </a:pPr>
            <a:r>
              <a:rPr lang="en-US" sz="2400" dirty="0">
                <a:solidFill>
                  <a:srgbClr val="295478"/>
                </a:solidFill>
                <a:latin typeface="Arial Nova Cond" panose="020F0502020204030204" pitchFamily="34" charset="0"/>
                <a:cs typeface="Arial Nova Cond" panose="020F0502020204030204" pitchFamily="34" charset="0"/>
              </a:rPr>
              <a:t>Purchasing a new car</a:t>
            </a:r>
          </a:p>
          <a:p>
            <a:pPr marL="342900" indent="-342900" algn="l">
              <a:buFont typeface="Arial" panose="020B0604020202020204" pitchFamily="34" charset="0"/>
              <a:buChar char="•"/>
            </a:pPr>
            <a:endParaRPr lang="en-US" sz="1200" dirty="0">
              <a:solidFill>
                <a:srgbClr val="295478"/>
              </a:solidFill>
              <a:latin typeface="Arial Nova Cond" panose="020F0502020204030204" pitchFamily="34" charset="0"/>
              <a:cs typeface="Arial Nova Cond" panose="020F0502020204030204" pitchFamily="34" charset="0"/>
            </a:endParaRPr>
          </a:p>
          <a:p>
            <a:pPr marL="342900" indent="-342900" algn="l">
              <a:buFont typeface="Arial" panose="020B0604020202020204" pitchFamily="34" charset="0"/>
              <a:buChar char="•"/>
            </a:pPr>
            <a:r>
              <a:rPr lang="en-US" sz="2400" dirty="0">
                <a:solidFill>
                  <a:srgbClr val="295478"/>
                </a:solidFill>
                <a:latin typeface="Arial Nova Cond" panose="020F0502020204030204" pitchFamily="34" charset="0"/>
                <a:cs typeface="Arial Nova Cond" panose="020F0502020204030204" pitchFamily="34" charset="0"/>
              </a:rPr>
              <a:t>Vacation for you and the grandkids</a:t>
            </a:r>
          </a:p>
          <a:p>
            <a:pPr marL="285750" indent="-285750">
              <a:buFont typeface="Arial" panose="020B0604020202020204" pitchFamily="34" charset="0"/>
              <a:buChar char="•"/>
            </a:pPr>
            <a:endParaRPr lang="en-US" sz="1600" dirty="0">
              <a:solidFill>
                <a:srgbClr val="00124C"/>
              </a:solidFill>
              <a:highlight>
                <a:srgbClr val="DBE9EB"/>
              </a:highlight>
              <a:latin typeface="Arial Nova" panose="020B0504020202020204" pitchFamily="34" charset="0"/>
            </a:endParaRPr>
          </a:p>
          <a:p>
            <a:endParaRPr lang="en-US" sz="1600" dirty="0">
              <a:solidFill>
                <a:srgbClr val="00124C"/>
              </a:solidFill>
              <a:highlight>
                <a:srgbClr val="DBE9EB"/>
              </a:highlight>
              <a:latin typeface="Arial Nova" panose="020B0504020202020204" pitchFamily="34" charset="0"/>
            </a:endParaRPr>
          </a:p>
        </p:txBody>
      </p:sp>
      <p:pic>
        <p:nvPicPr>
          <p:cNvPr id="3" name="Picture 2">
            <a:extLst>
              <a:ext uri="{FF2B5EF4-FFF2-40B4-BE49-F238E27FC236}">
                <a16:creationId xmlns:a16="http://schemas.microsoft.com/office/drawing/2014/main" id="{6209E6E7-86F3-FC4A-6A69-4617440A8E2F}"/>
              </a:ext>
            </a:extLst>
          </p:cNvPr>
          <p:cNvPicPr>
            <a:picLocks noChangeAspect="1"/>
          </p:cNvPicPr>
          <p:nvPr/>
        </p:nvPicPr>
        <p:blipFill>
          <a:blip r:embed="rId4"/>
          <a:stretch>
            <a:fillRect/>
          </a:stretch>
        </p:blipFill>
        <p:spPr>
          <a:xfrm>
            <a:off x="6301851" y="1420482"/>
            <a:ext cx="3032111" cy="926478"/>
          </a:xfrm>
          <a:prstGeom prst="rect">
            <a:avLst/>
          </a:prstGeom>
        </p:spPr>
      </p:pic>
      <p:pic>
        <p:nvPicPr>
          <p:cNvPr id="6" name="Picture 5" descr="A person in a polka dot shirt&#10;&#10;Description automatically generated">
            <a:extLst>
              <a:ext uri="{FF2B5EF4-FFF2-40B4-BE49-F238E27FC236}">
                <a16:creationId xmlns:a16="http://schemas.microsoft.com/office/drawing/2014/main" id="{7818AA88-F7A8-B3A2-8FDE-64DD1B962767}"/>
              </a:ext>
            </a:extLst>
          </p:cNvPr>
          <p:cNvPicPr>
            <a:picLocks noChangeAspect="1"/>
          </p:cNvPicPr>
          <p:nvPr/>
        </p:nvPicPr>
        <p:blipFill rotWithShape="1">
          <a:blip r:embed="rId5"/>
          <a:srcRect l="2946" t="13056" r="29602" b="6003"/>
          <a:stretch/>
        </p:blipFill>
        <p:spPr>
          <a:xfrm>
            <a:off x="-1" y="1278241"/>
            <a:ext cx="5890151" cy="4712121"/>
          </a:xfrm>
          <a:prstGeom prst="rect">
            <a:avLst/>
          </a:prstGeom>
        </p:spPr>
      </p:pic>
    </p:spTree>
    <p:extLst>
      <p:ext uri="{BB962C8B-B14F-4D97-AF65-F5344CB8AC3E}">
        <p14:creationId xmlns:p14="http://schemas.microsoft.com/office/powerpoint/2010/main" val="588289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rge group photograph of 2022 NEA Retired Annual Meeting Attendees">
            <a:extLst>
              <a:ext uri="{FF2B5EF4-FFF2-40B4-BE49-F238E27FC236}">
                <a16:creationId xmlns:a16="http://schemas.microsoft.com/office/drawing/2014/main" id="{C29946F4-67FD-EC65-825F-D889E4D031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85" t="14439" r="16359" b="14439"/>
          <a:stretch/>
        </p:blipFill>
        <p:spPr bwMode="auto">
          <a:xfrm>
            <a:off x="-5745" y="1278242"/>
            <a:ext cx="5895896" cy="47121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26C00C-5302-11DD-5FB4-F0F15763522B}"/>
              </a:ext>
            </a:extLst>
          </p:cNvPr>
          <p:cNvSpPr txBox="1"/>
          <p:nvPr/>
        </p:nvSpPr>
        <p:spPr>
          <a:xfrm>
            <a:off x="-257301" y="393173"/>
            <a:ext cx="12706597" cy="1261884"/>
          </a:xfrm>
          <a:prstGeom prst="rect">
            <a:avLst/>
          </a:prstGeom>
          <a:noFill/>
        </p:spPr>
        <p:txBody>
          <a:bodyPr wrap="square" rtlCol="0">
            <a:spAutoFit/>
          </a:bodyPr>
          <a:lstStyle/>
          <a:p>
            <a:pPr algn="ctr"/>
            <a:r>
              <a:rPr lang="en-US" sz="3800" b="1" dirty="0">
                <a:solidFill>
                  <a:schemeClr val="bg1">
                    <a:lumMod val="95000"/>
                  </a:schemeClr>
                </a:solidFill>
                <a:latin typeface="Arial Nova Cond" panose="020F0502020204030204" pitchFamily="34" charset="0"/>
                <a:cs typeface="Arial Nova Cond" panose="020F0502020204030204" pitchFamily="34" charset="0"/>
              </a:rPr>
              <a:t>CONTINUE ADVOCACY ENJOY BENEFITS </a:t>
            </a:r>
            <a:r>
              <a:rPr lang="en-US" sz="3800" b="1" dirty="0">
                <a:solidFill>
                  <a:srgbClr val="F2A335"/>
                </a:solidFill>
                <a:latin typeface="Arial Nova Cond" panose="020F0502020204030204" pitchFamily="34" charset="0"/>
                <a:cs typeface="Arial Nova Cond" panose="020F0502020204030204" pitchFamily="34" charset="0"/>
              </a:rPr>
              <a:t>STAY CONNECTED</a:t>
            </a:r>
            <a:endParaRPr lang="en-US" sz="3800" dirty="0"/>
          </a:p>
          <a:p>
            <a:pPr algn="ctr"/>
            <a:endParaRPr lang="en-US" sz="3800" dirty="0"/>
          </a:p>
        </p:txBody>
      </p:sp>
      <p:sp>
        <p:nvSpPr>
          <p:cNvPr id="9" name="TextBox 8">
            <a:extLst>
              <a:ext uri="{FF2B5EF4-FFF2-40B4-BE49-F238E27FC236}">
                <a16:creationId xmlns:a16="http://schemas.microsoft.com/office/drawing/2014/main" id="{ACAE3AA0-263F-C785-B8E4-A1730F1584A6}"/>
              </a:ext>
            </a:extLst>
          </p:cNvPr>
          <p:cNvSpPr txBox="1"/>
          <p:nvPr/>
        </p:nvSpPr>
        <p:spPr>
          <a:xfrm>
            <a:off x="6301851" y="2496620"/>
            <a:ext cx="5338214" cy="3724096"/>
          </a:xfrm>
          <a:prstGeom prst="rect">
            <a:avLst/>
          </a:prstGeom>
          <a:noFill/>
        </p:spPr>
        <p:txBody>
          <a:bodyPr wrap="square" rtlCol="0">
            <a:spAutoFit/>
          </a:bodyPr>
          <a:lstStyle/>
          <a:p>
            <a:r>
              <a:rPr lang="en-US" sz="2400" b="1" u="none" strike="noStrike" dirty="0">
                <a:solidFill>
                  <a:srgbClr val="00124C"/>
                </a:solidFill>
                <a:effectLst/>
                <a:latin typeface="Arial Nova Cond" panose="020F0502020204030204" pitchFamily="34" charset="0"/>
                <a:cs typeface="Arial Nova Cond" panose="020F0502020204030204" pitchFamily="34" charset="0"/>
              </a:rPr>
              <a:t>Stay connected and get involved!</a:t>
            </a:r>
          </a:p>
          <a:p>
            <a:endParaRPr lang="en-US" sz="1200" u="none" strike="noStrike" dirty="0">
              <a:solidFill>
                <a:srgbClr val="00124C"/>
              </a:solidFill>
              <a:effectLst/>
              <a:latin typeface="Arial Nova Cond" panose="020F0502020204030204" pitchFamily="34" charset="0"/>
              <a:cs typeface="Arial Nova Cond" panose="020F0502020204030204" pitchFamily="34" charset="0"/>
            </a:endParaRPr>
          </a:p>
          <a:p>
            <a:pPr marL="342900" indent="-342900" algn="l">
              <a:buFont typeface="Arial" panose="020B0604020202020204" pitchFamily="34" charset="0"/>
              <a:buChar char="•"/>
            </a:pPr>
            <a:r>
              <a:rPr lang="en-US" sz="2400" dirty="0">
                <a:solidFill>
                  <a:srgbClr val="295478"/>
                </a:solidFill>
                <a:latin typeface="Arial Nova Cond" panose="020F0502020204030204" pitchFamily="34" charset="0"/>
                <a:cs typeface="Arial Nova Cond" panose="020F0502020204030204" pitchFamily="34" charset="0"/>
              </a:rPr>
              <a:t>Attend annual conferences</a:t>
            </a:r>
          </a:p>
          <a:p>
            <a:pPr marL="342900" indent="-342900" algn="l">
              <a:buFont typeface="Arial" panose="020B0604020202020204" pitchFamily="34" charset="0"/>
              <a:buChar char="•"/>
            </a:pPr>
            <a:endParaRPr lang="en-US" sz="1200" dirty="0">
              <a:solidFill>
                <a:srgbClr val="295478"/>
              </a:solidFill>
              <a:latin typeface="Arial Nova Cond" panose="020F0502020204030204" pitchFamily="34" charset="0"/>
              <a:cs typeface="Arial Nova Cond" panose="020F0502020204030204" pitchFamily="34" charset="0"/>
            </a:endParaRPr>
          </a:p>
          <a:p>
            <a:pPr marL="342900" indent="-342900" algn="l">
              <a:buFont typeface="Arial" panose="020B0604020202020204" pitchFamily="34" charset="0"/>
              <a:buChar char="•"/>
            </a:pPr>
            <a:r>
              <a:rPr lang="en-US" sz="2400" dirty="0">
                <a:solidFill>
                  <a:srgbClr val="295478"/>
                </a:solidFill>
                <a:latin typeface="Arial Nova Cond" panose="020F0502020204030204" pitchFamily="34" charset="0"/>
                <a:cs typeface="Arial Nova Cond" panose="020F0502020204030204" pitchFamily="34" charset="0"/>
              </a:rPr>
              <a:t>Run for leadership positions</a:t>
            </a:r>
          </a:p>
          <a:p>
            <a:pPr marL="342900" indent="-342900" algn="l">
              <a:buFont typeface="Arial" panose="020B0604020202020204" pitchFamily="34" charset="0"/>
              <a:buChar char="•"/>
            </a:pPr>
            <a:endParaRPr lang="en-US" sz="1200" dirty="0">
              <a:solidFill>
                <a:srgbClr val="295478"/>
              </a:solidFill>
              <a:latin typeface="Arial Nova Cond" panose="020F0502020204030204" pitchFamily="34" charset="0"/>
              <a:cs typeface="Arial Nova Cond" panose="020F0502020204030204" pitchFamily="34" charset="0"/>
            </a:endParaRPr>
          </a:p>
          <a:p>
            <a:pPr marL="342900" indent="-342900" algn="l">
              <a:buFont typeface="Arial" panose="020B0604020202020204" pitchFamily="34" charset="0"/>
              <a:buChar char="•"/>
            </a:pPr>
            <a:r>
              <a:rPr lang="en-US" sz="2400" dirty="0">
                <a:solidFill>
                  <a:srgbClr val="295478"/>
                </a:solidFill>
                <a:latin typeface="Arial Nova Cond" panose="020F0502020204030204" pitchFamily="34" charset="0"/>
                <a:cs typeface="Arial Nova Cond" panose="020F0502020204030204" pitchFamily="34" charset="0"/>
              </a:rPr>
              <a:t>Mentor new educators</a:t>
            </a:r>
          </a:p>
          <a:p>
            <a:pPr marL="342900" indent="-342900" algn="l">
              <a:buFont typeface="Arial" panose="020B0604020202020204" pitchFamily="34" charset="0"/>
              <a:buChar char="•"/>
            </a:pPr>
            <a:endParaRPr lang="en-US" sz="1200" dirty="0">
              <a:solidFill>
                <a:srgbClr val="295478"/>
              </a:solidFill>
              <a:latin typeface="Arial Nova Cond" panose="020F0502020204030204" pitchFamily="34" charset="0"/>
              <a:cs typeface="Arial Nova Cond" panose="020F0502020204030204" pitchFamily="34" charset="0"/>
            </a:endParaRPr>
          </a:p>
          <a:p>
            <a:pPr marL="342900" indent="-342900" algn="l">
              <a:buFont typeface="Arial" panose="020B0604020202020204" pitchFamily="34" charset="0"/>
              <a:buChar char="•"/>
            </a:pPr>
            <a:r>
              <a:rPr lang="en-US" sz="2400" dirty="0">
                <a:solidFill>
                  <a:srgbClr val="295478"/>
                </a:solidFill>
                <a:latin typeface="Arial Nova Cond" panose="020F0502020204030204" pitchFamily="34" charset="0"/>
                <a:cs typeface="Arial Nova Cond" panose="020F0502020204030204" pitchFamily="34" charset="0"/>
              </a:rPr>
              <a:t>Help organize your local union</a:t>
            </a:r>
          </a:p>
          <a:p>
            <a:pPr marL="342900" indent="-342900" algn="l">
              <a:buFont typeface="Arial" panose="020B0604020202020204" pitchFamily="34" charset="0"/>
              <a:buChar char="•"/>
            </a:pPr>
            <a:endParaRPr lang="en-US" sz="1200" dirty="0">
              <a:solidFill>
                <a:srgbClr val="295478"/>
              </a:solidFill>
              <a:latin typeface="Arial Nova Cond" panose="020F0502020204030204" pitchFamily="34" charset="0"/>
              <a:cs typeface="Arial Nova Cond" panose="020F0502020204030204" pitchFamily="34" charset="0"/>
            </a:endParaRPr>
          </a:p>
          <a:p>
            <a:pPr marL="342900" indent="-342900" algn="l">
              <a:buFont typeface="Arial" panose="020B0604020202020204" pitchFamily="34" charset="0"/>
              <a:buChar char="•"/>
            </a:pPr>
            <a:r>
              <a:rPr lang="en-US" sz="2400" dirty="0">
                <a:solidFill>
                  <a:srgbClr val="295478"/>
                </a:solidFill>
                <a:latin typeface="Arial Nova Cond" panose="020F0502020204030204" pitchFamily="34" charset="0"/>
                <a:cs typeface="Arial Nova Cond" panose="020F0502020204030204" pitchFamily="34" charset="0"/>
              </a:rPr>
              <a:t>Apply for scholarships </a:t>
            </a:r>
          </a:p>
          <a:p>
            <a:pPr marL="285750" indent="-285750">
              <a:buFont typeface="Arial" panose="020B0604020202020204" pitchFamily="34" charset="0"/>
              <a:buChar char="•"/>
            </a:pPr>
            <a:endParaRPr lang="en-US" sz="1600" dirty="0">
              <a:solidFill>
                <a:srgbClr val="00124C"/>
              </a:solidFill>
              <a:highlight>
                <a:srgbClr val="DBE9EB"/>
              </a:highlight>
              <a:latin typeface="Arial Nova" panose="020B0504020202020204" pitchFamily="34" charset="0"/>
            </a:endParaRPr>
          </a:p>
          <a:p>
            <a:endParaRPr lang="en-US" sz="1600" dirty="0">
              <a:solidFill>
                <a:srgbClr val="00124C"/>
              </a:solidFill>
              <a:highlight>
                <a:srgbClr val="DBE9EB"/>
              </a:highlight>
              <a:latin typeface="Arial Nova" panose="020B0504020202020204" pitchFamily="34" charset="0"/>
            </a:endParaRPr>
          </a:p>
        </p:txBody>
      </p:sp>
      <p:pic>
        <p:nvPicPr>
          <p:cNvPr id="3" name="Picture 2">
            <a:extLst>
              <a:ext uri="{FF2B5EF4-FFF2-40B4-BE49-F238E27FC236}">
                <a16:creationId xmlns:a16="http://schemas.microsoft.com/office/drawing/2014/main" id="{04F54ABD-3193-94D2-D2AD-0E76783A57DD}"/>
              </a:ext>
            </a:extLst>
          </p:cNvPr>
          <p:cNvPicPr>
            <a:picLocks noChangeAspect="1"/>
          </p:cNvPicPr>
          <p:nvPr/>
        </p:nvPicPr>
        <p:blipFill>
          <a:blip r:embed="rId4"/>
          <a:stretch>
            <a:fillRect/>
          </a:stretch>
        </p:blipFill>
        <p:spPr>
          <a:xfrm>
            <a:off x="6301851" y="1420482"/>
            <a:ext cx="3032111" cy="926478"/>
          </a:xfrm>
          <a:prstGeom prst="rect">
            <a:avLst/>
          </a:prstGeom>
        </p:spPr>
      </p:pic>
    </p:spTree>
    <p:extLst>
      <p:ext uri="{BB962C8B-B14F-4D97-AF65-F5344CB8AC3E}">
        <p14:creationId xmlns:p14="http://schemas.microsoft.com/office/powerpoint/2010/main" val="1147210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EEC"/>
        </a:solidFill>
        <a:effectLst/>
      </p:bgPr>
    </p:bg>
    <p:spTree>
      <p:nvGrpSpPr>
        <p:cNvPr id="1" name=""/>
        <p:cNvGrpSpPr/>
        <p:nvPr/>
      </p:nvGrpSpPr>
      <p:grpSpPr>
        <a:xfrm>
          <a:off x="0" y="0"/>
          <a:ext cx="0" cy="0"/>
          <a:chOff x="0" y="0"/>
          <a:chExt cx="0" cy="0"/>
        </a:xfrm>
      </p:grpSpPr>
      <p:pic>
        <p:nvPicPr>
          <p:cNvPr id="5" name="Picture 4" descr="A computer with a website on the screen&#10;&#10;Description automatically generated">
            <a:extLst>
              <a:ext uri="{FF2B5EF4-FFF2-40B4-BE49-F238E27FC236}">
                <a16:creationId xmlns:a16="http://schemas.microsoft.com/office/drawing/2014/main" id="{7C1A96DF-E8A2-438A-BFF6-EC4AA12D73D5}"/>
              </a:ext>
            </a:extLst>
          </p:cNvPr>
          <p:cNvPicPr>
            <a:picLocks noChangeAspect="1"/>
          </p:cNvPicPr>
          <p:nvPr/>
        </p:nvPicPr>
        <p:blipFill rotWithShape="1">
          <a:blip r:embed="rId3"/>
          <a:srcRect l="7167"/>
          <a:stretch/>
        </p:blipFill>
        <p:spPr>
          <a:xfrm>
            <a:off x="0" y="2592097"/>
            <a:ext cx="7218002" cy="4189703"/>
          </a:xfrm>
          <a:prstGeom prst="rect">
            <a:avLst/>
          </a:prstGeom>
        </p:spPr>
      </p:pic>
      <p:sp>
        <p:nvSpPr>
          <p:cNvPr id="2" name="Title 1">
            <a:extLst>
              <a:ext uri="{FF2B5EF4-FFF2-40B4-BE49-F238E27FC236}">
                <a16:creationId xmlns:a16="http://schemas.microsoft.com/office/drawing/2014/main" id="{28373EF5-26F8-33AF-4610-118C8FE55D38}"/>
              </a:ext>
            </a:extLst>
          </p:cNvPr>
          <p:cNvSpPr>
            <a:spLocks noGrp="1"/>
          </p:cNvSpPr>
          <p:nvPr>
            <p:ph type="title"/>
          </p:nvPr>
        </p:nvSpPr>
        <p:spPr>
          <a:xfrm>
            <a:off x="521130" y="407757"/>
            <a:ext cx="10515600" cy="1325563"/>
          </a:xfrm>
        </p:spPr>
        <p:txBody>
          <a:bodyPr/>
          <a:lstStyle/>
          <a:p>
            <a:r>
              <a:rPr lang="en-US" sz="4400" b="1" dirty="0">
                <a:solidFill>
                  <a:srgbClr val="295478"/>
                </a:solidFill>
                <a:latin typeface="Arial Nova Cond" panose="020F0502020204030204" pitchFamily="34" charset="0"/>
                <a:cs typeface="Arial Nova Cond" panose="020F0502020204030204" pitchFamily="34" charset="0"/>
              </a:rPr>
              <a:t>NEWS YOU CAN TRUST</a:t>
            </a:r>
            <a:endParaRPr lang="en-US" dirty="0">
              <a:solidFill>
                <a:srgbClr val="295478"/>
              </a:solidFill>
            </a:endParaRPr>
          </a:p>
        </p:txBody>
      </p:sp>
      <p:sp>
        <p:nvSpPr>
          <p:cNvPr id="3" name="Content Placeholder 2">
            <a:extLst>
              <a:ext uri="{FF2B5EF4-FFF2-40B4-BE49-F238E27FC236}">
                <a16:creationId xmlns:a16="http://schemas.microsoft.com/office/drawing/2014/main" id="{CBBD2AE8-D92D-A132-5D85-F7619DE85FBF}"/>
              </a:ext>
            </a:extLst>
          </p:cNvPr>
          <p:cNvSpPr txBox="1">
            <a:spLocks/>
          </p:cNvSpPr>
          <p:nvPr/>
        </p:nvSpPr>
        <p:spPr>
          <a:xfrm>
            <a:off x="521130" y="1498058"/>
            <a:ext cx="7288340"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380"/>
              </a:lnSpc>
              <a:buFont typeface="Arial" panose="020B0604020202020204" pitchFamily="34" charset="0"/>
              <a:buNone/>
            </a:pPr>
            <a:r>
              <a:rPr lang="en-US" sz="2200" dirty="0">
                <a:solidFill>
                  <a:srgbClr val="295478"/>
                </a:solidFill>
                <a:latin typeface="Arial Nova Cond" panose="020F0502020204030204" pitchFamily="34" charset="0"/>
                <a:ea typeface="Times New Roman" panose="02020603050405020304" pitchFamily="18" charset="0"/>
                <a:cs typeface="Arial Nova Cond" panose="020F0502020204030204" pitchFamily="34" charset="0"/>
              </a:rPr>
              <a:t>Stay up-to-date on critical issues in education, remain engaged in your profession and maintain access to valuable benefits.</a:t>
            </a:r>
          </a:p>
          <a:p>
            <a:pPr marL="0" indent="0">
              <a:buFont typeface="Arial" panose="020B0604020202020204" pitchFamily="34" charset="0"/>
              <a:buNone/>
            </a:pPr>
            <a:endParaRPr lang="en-US" sz="1200" dirty="0"/>
          </a:p>
        </p:txBody>
      </p:sp>
      <p:pic>
        <p:nvPicPr>
          <p:cNvPr id="9218" name="Picture 2" descr="NEA Today Retired, January 2024">
            <a:extLst>
              <a:ext uri="{FF2B5EF4-FFF2-40B4-BE49-F238E27FC236}">
                <a16:creationId xmlns:a16="http://schemas.microsoft.com/office/drawing/2014/main" id="{78B6E1A5-DB77-A9B0-A1C2-9DF6BAD1B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154" y="2668297"/>
            <a:ext cx="3015927" cy="37819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6BCBF91-3ABB-6AD7-7AB3-45CA460706B3}"/>
              </a:ext>
            </a:extLst>
          </p:cNvPr>
          <p:cNvPicPr>
            <a:picLocks noChangeAspect="1"/>
          </p:cNvPicPr>
          <p:nvPr/>
        </p:nvPicPr>
        <p:blipFill>
          <a:blip r:embed="rId5"/>
          <a:stretch>
            <a:fillRect/>
          </a:stretch>
        </p:blipFill>
        <p:spPr>
          <a:xfrm>
            <a:off x="5255701" y="3682398"/>
            <a:ext cx="3032111" cy="926478"/>
          </a:xfrm>
          <a:prstGeom prst="rect">
            <a:avLst/>
          </a:prstGeom>
        </p:spPr>
      </p:pic>
    </p:spTree>
    <p:extLst>
      <p:ext uri="{BB962C8B-B14F-4D97-AF65-F5344CB8AC3E}">
        <p14:creationId xmlns:p14="http://schemas.microsoft.com/office/powerpoint/2010/main" val="316280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erson and person sitting on chairs at the beach&#10;&#10;Description automatically generated">
            <a:extLst>
              <a:ext uri="{FF2B5EF4-FFF2-40B4-BE49-F238E27FC236}">
                <a16:creationId xmlns:a16="http://schemas.microsoft.com/office/drawing/2014/main" id="{EAAADFFD-F106-5480-E0E9-95C3D5306C37}"/>
              </a:ext>
            </a:extLst>
          </p:cNvPr>
          <p:cNvPicPr>
            <a:picLocks noChangeAspect="1"/>
          </p:cNvPicPr>
          <p:nvPr/>
        </p:nvPicPr>
        <p:blipFill rotWithShape="1">
          <a:blip r:embed="rId3"/>
          <a:srcRect l="768" t="24949" r="15714" b="12574"/>
          <a:stretch/>
        </p:blipFill>
        <p:spPr>
          <a:xfrm>
            <a:off x="0" y="1822680"/>
            <a:ext cx="12192000" cy="5111520"/>
          </a:xfrm>
          <a:prstGeom prst="rect">
            <a:avLst/>
          </a:prstGeom>
        </p:spPr>
      </p:pic>
      <p:sp>
        <p:nvSpPr>
          <p:cNvPr id="3" name="Content Placeholder 2">
            <a:extLst>
              <a:ext uri="{FF2B5EF4-FFF2-40B4-BE49-F238E27FC236}">
                <a16:creationId xmlns:a16="http://schemas.microsoft.com/office/drawing/2014/main" id="{4DB0C49D-AF90-EF5F-1FC0-7C6AA400A0F2}"/>
              </a:ext>
            </a:extLst>
          </p:cNvPr>
          <p:cNvSpPr>
            <a:spLocks noGrp="1"/>
          </p:cNvSpPr>
          <p:nvPr>
            <p:ph idx="1"/>
          </p:nvPr>
        </p:nvSpPr>
        <p:spPr>
          <a:xfrm>
            <a:off x="756715" y="5242476"/>
            <a:ext cx="7064344" cy="1193378"/>
          </a:xfrm>
        </p:spPr>
        <p:txBody>
          <a:bodyPr>
            <a:normAutofit/>
          </a:bodyPr>
          <a:lstStyle/>
          <a:p>
            <a:pPr marL="0" indent="0">
              <a:buNone/>
            </a:pPr>
            <a:r>
              <a:rPr lang="en-US" sz="3600" b="1" dirty="0">
                <a:solidFill>
                  <a:schemeClr val="bg1"/>
                </a:solidFill>
                <a:latin typeface="Arial Nova Cond" panose="020F0502020204030204" pitchFamily="34" charset="0"/>
                <a:cs typeface="Arial Nova Cond" panose="020F0502020204030204" pitchFamily="34" charset="0"/>
              </a:rPr>
              <a:t>That’s great! </a:t>
            </a:r>
          </a:p>
          <a:p>
            <a:pPr marL="0" indent="0">
              <a:buNone/>
            </a:pPr>
            <a:r>
              <a:rPr lang="en-US" sz="2400" i="1" dirty="0">
                <a:solidFill>
                  <a:schemeClr val="bg1"/>
                </a:solidFill>
                <a:latin typeface="Arial Nova Light" panose="020B0504020202020204" pitchFamily="34" charset="0"/>
              </a:rPr>
              <a:t>We can help with that!</a:t>
            </a:r>
          </a:p>
          <a:p>
            <a:endParaRPr lang="en-US" dirty="0"/>
          </a:p>
        </p:txBody>
      </p:sp>
      <p:sp>
        <p:nvSpPr>
          <p:cNvPr id="2" name="Title 1">
            <a:extLst>
              <a:ext uri="{FF2B5EF4-FFF2-40B4-BE49-F238E27FC236}">
                <a16:creationId xmlns:a16="http://schemas.microsoft.com/office/drawing/2014/main" id="{E5B536B1-9A3B-D998-BDA2-1C57A7657BFB}"/>
              </a:ext>
            </a:extLst>
          </p:cNvPr>
          <p:cNvSpPr>
            <a:spLocks noGrp="1"/>
          </p:cNvSpPr>
          <p:nvPr>
            <p:ph type="title"/>
          </p:nvPr>
        </p:nvSpPr>
        <p:spPr>
          <a:xfrm>
            <a:off x="756715" y="1822680"/>
            <a:ext cx="10953871" cy="1193378"/>
          </a:xfrm>
        </p:spPr>
        <p:txBody>
          <a:bodyPr>
            <a:normAutofit/>
          </a:bodyPr>
          <a:lstStyle/>
          <a:p>
            <a:r>
              <a:rPr lang="en-US" sz="4800" b="1" dirty="0">
                <a:solidFill>
                  <a:schemeClr val="bg1"/>
                </a:solidFill>
                <a:latin typeface="Arial Nova Cond" panose="020F0502020204030204" pitchFamily="34" charset="0"/>
                <a:cs typeface="Arial Nova Cond" panose="020F0502020204030204" pitchFamily="34" charset="0"/>
              </a:rPr>
              <a:t>SO, YOU’RE “JUST THINKING” ABOUT IT?</a:t>
            </a:r>
          </a:p>
        </p:txBody>
      </p:sp>
      <p:sp>
        <p:nvSpPr>
          <p:cNvPr id="14" name="AutoShape 2" descr="Employee Benefits Related Design with Line Icons. Simple Outline Symbol Icons.">
            <a:extLst>
              <a:ext uri="{FF2B5EF4-FFF2-40B4-BE49-F238E27FC236}">
                <a16:creationId xmlns:a16="http://schemas.microsoft.com/office/drawing/2014/main" id="{EA1F3A43-3C6A-39E2-BA14-6F64A727E5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B95B481A-8FB6-E2F2-4581-1688FE26A8AA}"/>
              </a:ext>
            </a:extLst>
          </p:cNvPr>
          <p:cNvPicPr>
            <a:picLocks noChangeAspect="1"/>
          </p:cNvPicPr>
          <p:nvPr/>
        </p:nvPicPr>
        <p:blipFill>
          <a:blip r:embed="rId4"/>
          <a:stretch>
            <a:fillRect/>
          </a:stretch>
        </p:blipFill>
        <p:spPr>
          <a:xfrm>
            <a:off x="610235" y="431800"/>
            <a:ext cx="3657600" cy="1117600"/>
          </a:xfrm>
          <a:prstGeom prst="rect">
            <a:avLst/>
          </a:prstGeom>
        </p:spPr>
      </p:pic>
      <p:sp>
        <p:nvSpPr>
          <p:cNvPr id="6" name="TextBox 5">
            <a:extLst>
              <a:ext uri="{FF2B5EF4-FFF2-40B4-BE49-F238E27FC236}">
                <a16:creationId xmlns:a16="http://schemas.microsoft.com/office/drawing/2014/main" id="{AB3662DA-3747-480A-9878-51D89677DFA4}"/>
              </a:ext>
            </a:extLst>
          </p:cNvPr>
          <p:cNvSpPr txBox="1"/>
          <p:nvPr/>
        </p:nvSpPr>
        <p:spPr>
          <a:xfrm>
            <a:off x="11170836" y="6611779"/>
            <a:ext cx="1079500" cy="246221"/>
          </a:xfrm>
          <a:prstGeom prst="rect">
            <a:avLst/>
          </a:prstGeom>
          <a:noFill/>
        </p:spPr>
        <p:txBody>
          <a:bodyPr wrap="square" rtlCol="0">
            <a:spAutoFit/>
          </a:bodyPr>
          <a:lstStyle/>
          <a:p>
            <a:r>
              <a:rPr lang="en-US" sz="1000" dirty="0" err="1">
                <a:solidFill>
                  <a:srgbClr val="F2A335"/>
                </a:solidFill>
              </a:rPr>
              <a:t>vecteezy.com</a:t>
            </a:r>
            <a:endParaRPr lang="en-US" sz="1000" dirty="0">
              <a:solidFill>
                <a:srgbClr val="F2A335"/>
              </a:solidFill>
            </a:endParaRPr>
          </a:p>
        </p:txBody>
      </p:sp>
    </p:spTree>
    <p:extLst>
      <p:ext uri="{BB962C8B-B14F-4D97-AF65-F5344CB8AC3E}">
        <p14:creationId xmlns:p14="http://schemas.microsoft.com/office/powerpoint/2010/main" val="1105090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F8B0D3D-7CB1-7ED0-C4A0-BCFEEEDDC0AF}"/>
              </a:ext>
            </a:extLst>
          </p:cNvPr>
          <p:cNvSpPr txBox="1">
            <a:spLocks/>
          </p:cNvSpPr>
          <p:nvPr/>
        </p:nvSpPr>
        <p:spPr>
          <a:xfrm>
            <a:off x="1179106" y="4990319"/>
            <a:ext cx="10525593" cy="9638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spcBef>
                <a:spcPts val="0"/>
              </a:spcBef>
            </a:pPr>
            <a:endParaRPr lang="en-US" sz="4800" dirty="0">
              <a:solidFill>
                <a:srgbClr val="D94E3A"/>
              </a:solidFill>
              <a:latin typeface="Arial Nova Cond Light" panose="020B0506020202020204" pitchFamily="34"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AFF3E6D-7D77-8624-6C0A-CA2C49CFECB1}"/>
              </a:ext>
            </a:extLst>
          </p:cNvPr>
          <p:cNvSpPr/>
          <p:nvPr/>
        </p:nvSpPr>
        <p:spPr>
          <a:xfrm>
            <a:off x="1634642" y="0"/>
            <a:ext cx="4237272" cy="54578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277AEC4-9EE5-DF52-BAAF-6E2E8FC5D72A}"/>
              </a:ext>
            </a:extLst>
          </p:cNvPr>
          <p:cNvSpPr>
            <a:spLocks noGrp="1"/>
          </p:cNvSpPr>
          <p:nvPr>
            <p:ph type="title"/>
          </p:nvPr>
        </p:nvSpPr>
        <p:spPr>
          <a:xfrm>
            <a:off x="691806" y="2539971"/>
            <a:ext cx="5180108" cy="2773680"/>
          </a:xfrm>
        </p:spPr>
        <p:txBody>
          <a:bodyPr>
            <a:noAutofit/>
          </a:bodyPr>
          <a:lstStyle/>
          <a:p>
            <a:r>
              <a:rPr lang="en-US" sz="4800" b="1" dirty="0">
                <a:solidFill>
                  <a:srgbClr val="295478"/>
                </a:solidFill>
                <a:latin typeface="Arial Nova Cond" panose="020F0502020204030204" pitchFamily="34" charset="0"/>
                <a:cs typeface="Arial Nova Cond" panose="020F0502020204030204" pitchFamily="34" charset="0"/>
              </a:rPr>
              <a:t>OUR MEMBERS </a:t>
            </a:r>
            <a:br>
              <a:rPr lang="en-US" sz="4800" b="1" dirty="0">
                <a:solidFill>
                  <a:srgbClr val="295478"/>
                </a:solidFill>
                <a:latin typeface="Arial Nova Cond" panose="020F0502020204030204" pitchFamily="34" charset="0"/>
                <a:cs typeface="Arial Nova Cond" panose="020F0502020204030204" pitchFamily="34" charset="0"/>
              </a:rPr>
            </a:br>
            <a:r>
              <a:rPr lang="en-US" sz="4800" b="1" dirty="0">
                <a:solidFill>
                  <a:srgbClr val="295478"/>
                </a:solidFill>
                <a:latin typeface="Arial Nova Cond" panose="020F0502020204030204" pitchFamily="34" charset="0"/>
                <a:cs typeface="Arial Nova Cond" panose="020F0502020204030204" pitchFamily="34" charset="0"/>
              </a:rPr>
              <a:t>ARE EXPERIENCED, DEDICATED AND ENGAGED!</a:t>
            </a:r>
          </a:p>
        </p:txBody>
      </p:sp>
      <p:pic>
        <p:nvPicPr>
          <p:cNvPr id="3" name="Picture 2">
            <a:extLst>
              <a:ext uri="{FF2B5EF4-FFF2-40B4-BE49-F238E27FC236}">
                <a16:creationId xmlns:a16="http://schemas.microsoft.com/office/drawing/2014/main" id="{01E63A42-6819-A68C-DC50-B1BEA8FE4E18}"/>
              </a:ext>
            </a:extLst>
          </p:cNvPr>
          <p:cNvPicPr>
            <a:picLocks noChangeAspect="1"/>
          </p:cNvPicPr>
          <p:nvPr/>
        </p:nvPicPr>
        <p:blipFill>
          <a:blip r:embed="rId3"/>
          <a:stretch>
            <a:fillRect/>
          </a:stretch>
        </p:blipFill>
        <p:spPr>
          <a:xfrm>
            <a:off x="884120" y="714298"/>
            <a:ext cx="3657600" cy="1117600"/>
          </a:xfrm>
          <a:prstGeom prst="rect">
            <a:avLst/>
          </a:prstGeom>
        </p:spPr>
      </p:pic>
      <p:pic>
        <p:nvPicPr>
          <p:cNvPr id="5" name="Picture 4" descr="A person holding a book in front of a chalkboard&#10;&#10;Description automatically generated">
            <a:extLst>
              <a:ext uri="{FF2B5EF4-FFF2-40B4-BE49-F238E27FC236}">
                <a16:creationId xmlns:a16="http://schemas.microsoft.com/office/drawing/2014/main" id="{0C99B156-2242-86D6-5C0D-6B278B06AB0F}"/>
              </a:ext>
            </a:extLst>
          </p:cNvPr>
          <p:cNvPicPr>
            <a:picLocks noChangeAspect="1"/>
          </p:cNvPicPr>
          <p:nvPr/>
        </p:nvPicPr>
        <p:blipFill rotWithShape="1">
          <a:blip r:embed="rId4"/>
          <a:srcRect l="28176" r="12168"/>
          <a:stretch/>
        </p:blipFill>
        <p:spPr>
          <a:xfrm>
            <a:off x="6096000" y="0"/>
            <a:ext cx="6148607" cy="6873937"/>
          </a:xfrm>
          <a:prstGeom prst="rect">
            <a:avLst/>
          </a:prstGeom>
        </p:spPr>
      </p:pic>
    </p:spTree>
    <p:extLst>
      <p:ext uri="{BB962C8B-B14F-4D97-AF65-F5344CB8AC3E}">
        <p14:creationId xmlns:p14="http://schemas.microsoft.com/office/powerpoint/2010/main" val="1560460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0698D1B09A9E4FBBF05C88229BAEEE" ma:contentTypeVersion="18" ma:contentTypeDescription="Create a new document." ma:contentTypeScope="" ma:versionID="ea05847884ddf9e969f9068cbb11a4ca">
  <xsd:schema xmlns:xsd="http://www.w3.org/2001/XMLSchema" xmlns:xs="http://www.w3.org/2001/XMLSchema" xmlns:p="http://schemas.microsoft.com/office/2006/metadata/properties" xmlns:ns2="1d7b6480-e414-47e2-921f-c6e80dad4a54" xmlns:ns3="51d99a4e-b46d-4a10-b5a4-2b5f2d134d89" targetNamespace="http://schemas.microsoft.com/office/2006/metadata/properties" ma:root="true" ma:fieldsID="c26d3a488a258a5599940a151c9b62a0" ns2:_="" ns3:_="">
    <xsd:import namespace="1d7b6480-e414-47e2-921f-c6e80dad4a54"/>
    <xsd:import namespace="51d99a4e-b46d-4a10-b5a4-2b5f2d134d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b6480-e414-47e2-921f-c6e80dad4a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565cbde-19fe-4772-9eab-df48b2eef6d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d99a4e-b46d-4a10-b5a4-2b5f2d134d8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8d4e2ad-35a2-42c5-917b-7801e858d77a}" ma:internalName="TaxCatchAll" ma:showField="CatchAllData" ma:web="51d99a4e-b46d-4a10-b5a4-2b5f2d134d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16C522-1296-4A52-B75A-083E039590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b6480-e414-47e2-921f-c6e80dad4a54"/>
    <ds:schemaRef ds:uri="51d99a4e-b46d-4a10-b5a4-2b5f2d134d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96C240-CCEF-4EF1-9853-D173CB9B7C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102122</TotalTime>
  <Words>1057</Words>
  <Application>Microsoft Office PowerPoint</Application>
  <PresentationFormat>Widescreen</PresentationFormat>
  <Paragraphs>88</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 Experience fuels our mission!</vt:lpstr>
      <vt:lpstr>PowerPoint Presentation</vt:lpstr>
      <vt:lpstr>PowerPoint Presentation</vt:lpstr>
      <vt:lpstr>PowerPoint Presentation</vt:lpstr>
      <vt:lpstr>PowerPoint Presentation</vt:lpstr>
      <vt:lpstr>PowerPoint Presentation</vt:lpstr>
      <vt:lpstr>NEWS YOU CAN TRUST</vt:lpstr>
      <vt:lpstr>SO, YOU’RE “JUST THINKING” ABOUT IT?</vt:lpstr>
      <vt:lpstr>OUR MEMBERS  ARE EXPERIENCED, DEDICATED AND ENGAGED!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Shouldn’t the benefits of membership last a lifetime?</dc:title>
  <dc:creator>jracyg@gmail.com</dc:creator>
  <cp:lastModifiedBy>jracyg@gmail.com</cp:lastModifiedBy>
  <cp:revision>36</cp:revision>
  <cp:lastPrinted>2024-04-10T18:35:48Z</cp:lastPrinted>
  <dcterms:created xsi:type="dcterms:W3CDTF">2024-03-19T21:38:55Z</dcterms:created>
  <dcterms:modified xsi:type="dcterms:W3CDTF">2024-07-16T22:07:19Z</dcterms:modified>
</cp:coreProperties>
</file>