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8" r:id="rId5"/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F456A"/>
    <a:srgbClr val="496BA4"/>
    <a:srgbClr val="8B3AC9"/>
    <a:srgbClr val="A34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672528-E99F-400A-84A1-DA3063874795}" v="6" dt="2025-02-10T15:22:43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/>
    <p:restoredTop sz="92829"/>
  </p:normalViewPr>
  <p:slideViewPr>
    <p:cSldViewPr snapToGrid="0" snapToObjects="1">
      <p:cViewPr varScale="1">
        <p:scale>
          <a:sx n="99" d="100"/>
          <a:sy n="99" d="100"/>
        </p:scale>
        <p:origin x="93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ville, Melissa [NEA]" userId="6658bb50-b56f-4be9-82b7-507e9b33e474" providerId="ADAL" clId="{DC672528-E99F-400A-84A1-DA3063874795}"/>
    <pc:docChg chg="custSel addSld delSld modSld sldOrd">
      <pc:chgData name="Mayville, Melissa [NEA]" userId="6658bb50-b56f-4be9-82b7-507e9b33e474" providerId="ADAL" clId="{DC672528-E99F-400A-84A1-DA3063874795}" dt="2025-02-10T15:24:13.764" v="503" actId="255"/>
      <pc:docMkLst>
        <pc:docMk/>
      </pc:docMkLst>
      <pc:sldChg chg="modNotesTx">
        <pc:chgData name="Mayville, Melissa [NEA]" userId="6658bb50-b56f-4be9-82b7-507e9b33e474" providerId="ADAL" clId="{DC672528-E99F-400A-84A1-DA3063874795}" dt="2025-02-04T14:58:18.980" v="0"/>
        <pc:sldMkLst>
          <pc:docMk/>
          <pc:sldMk cId="3548073047" sldId="256"/>
        </pc:sldMkLst>
      </pc:sldChg>
      <pc:sldChg chg="addSp delSp modSp add mod ord">
        <pc:chgData name="Mayville, Melissa [NEA]" userId="6658bb50-b56f-4be9-82b7-507e9b33e474" providerId="ADAL" clId="{DC672528-E99F-400A-84A1-DA3063874795}" dt="2025-02-10T15:24:13.764" v="503" actId="255"/>
        <pc:sldMkLst>
          <pc:docMk/>
          <pc:sldMk cId="1660213359" sldId="258"/>
        </pc:sldMkLst>
        <pc:spChg chg="add mod">
          <ac:chgData name="Mayville, Melissa [NEA]" userId="6658bb50-b56f-4be9-82b7-507e9b33e474" providerId="ADAL" clId="{DC672528-E99F-400A-84A1-DA3063874795}" dt="2025-02-10T15:24:13.764" v="503" actId="255"/>
          <ac:spMkLst>
            <pc:docMk/>
            <pc:sldMk cId="1660213359" sldId="258"/>
            <ac:spMk id="2" creationId="{AD0303E4-66C9-BE10-9D97-606C6F9D9215}"/>
          </ac:spMkLst>
        </pc:spChg>
        <pc:spChg chg="add mod">
          <ac:chgData name="Mayville, Melissa [NEA]" userId="6658bb50-b56f-4be9-82b7-507e9b33e474" providerId="ADAL" clId="{DC672528-E99F-400A-84A1-DA3063874795}" dt="2025-02-04T15:36:23.590" v="57" actId="122"/>
          <ac:spMkLst>
            <pc:docMk/>
            <pc:sldMk cId="1660213359" sldId="258"/>
            <ac:spMk id="4" creationId="{52751FB4-786C-F95C-D70F-A94AA723B10F}"/>
          </ac:spMkLst>
        </pc:spChg>
      </pc:sldChg>
      <pc:sldChg chg="add del">
        <pc:chgData name="Mayville, Melissa [NEA]" userId="6658bb50-b56f-4be9-82b7-507e9b33e474" providerId="ADAL" clId="{DC672528-E99F-400A-84A1-DA3063874795}" dt="2025-02-04T15:07:48.555" v="2" actId="2696"/>
        <pc:sldMkLst>
          <pc:docMk/>
          <pc:sldMk cId="4219292847" sldId="258"/>
        </pc:sldMkLst>
      </pc:sldChg>
      <pc:sldChg chg="add del">
        <pc:chgData name="Mayville, Melissa [NEA]" userId="6658bb50-b56f-4be9-82b7-507e9b33e474" providerId="ADAL" clId="{DC672528-E99F-400A-84A1-DA3063874795}" dt="2025-02-04T15:07:48.555" v="2" actId="2696"/>
        <pc:sldMkLst>
          <pc:docMk/>
          <pc:sldMk cId="1823755969" sldId="259"/>
        </pc:sldMkLst>
      </pc:sldChg>
      <pc:sldChg chg="add del">
        <pc:chgData name="Mayville, Melissa [NEA]" userId="6658bb50-b56f-4be9-82b7-507e9b33e474" providerId="ADAL" clId="{DC672528-E99F-400A-84A1-DA3063874795}" dt="2025-02-04T15:31:47.166" v="8"/>
        <pc:sldMkLst>
          <pc:docMk/>
          <pc:sldMk cId="4286151178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BAD33-07B4-424A-8EEA-0953FC0131A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AF4A9-6E11-6B4D-9CC0-805EC14FF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6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67061-E378-6C87-6113-89FC08BAA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9FA999-1ABB-D83F-2646-567B1C5188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AD68F8-CB2B-5F93-7694-3CA151F3E3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6E6B8-865E-1259-B938-BF71059C90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AF4A9-6E11-6B4D-9CC0-805EC14FF1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53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https://www.aph.org/app/uploads/2021/02/Building-Accessible-PowerPoints.pdf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AF4A9-6E11-6B4D-9CC0-805EC14FF1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0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AF4A9-6E11-6B4D-9CC0-805EC14FF1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38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green background&#10;&#10;Description automatically generated">
            <a:extLst>
              <a:ext uri="{FF2B5EF4-FFF2-40B4-BE49-F238E27FC236}">
                <a16:creationId xmlns:a16="http://schemas.microsoft.com/office/drawing/2014/main" id="{FB4CB4C2-4230-1154-9B21-E2D855A279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0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8056A2-85F6-DC4A-A4ED-D4678390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46" y="1341829"/>
            <a:ext cx="9664908" cy="67270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9AAAE8C-9589-3140-BD74-26874B59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3546" y="2202025"/>
            <a:ext cx="9664908" cy="20413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A black and purple rectangle&#10;&#10;Description automatically generated">
            <a:extLst>
              <a:ext uri="{FF2B5EF4-FFF2-40B4-BE49-F238E27FC236}">
                <a16:creationId xmlns:a16="http://schemas.microsoft.com/office/drawing/2014/main" id="{76767EE3-D0C9-2D8A-8881-13D612B0C8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576"/>
            <a:ext cx="12192000" cy="686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4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FCA2B-A19A-5340-846B-2D32807F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FEBE8-C269-BA46-815D-AF296F105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321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ccessibility.uncg.edu/make-content-accessible/design-elements/" TargetMode="External"/><Relationship Id="rId3" Type="http://schemas.openxmlformats.org/officeDocument/2006/relationships/hyperlink" Target="https://support.microsoft.com/en-us/office/make-your-powerpoint-presentations-accessible-to-people-with-disabilities-6f7772b2-2f33-4bd2-8ca7-dae3b2b3ef25?ui=en-US&amp;rs=en-US&amp;ad=US#bkmk_titlewin" TargetMode="External"/><Relationship Id="rId7" Type="http://schemas.openxmlformats.org/officeDocument/2006/relationships/hyperlink" Target="https://support.microsoft.com/en-us/office/make-your-powerpoint-presentations-accessible-to-people-with-disabilities-6f7772b2-2f33-4bd2-8ca7-dae3b2b3ef25#bkmk_templatew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aim.org/resources/contrastchecker/" TargetMode="External"/><Relationship Id="rId11" Type="http://schemas.openxmlformats.org/officeDocument/2006/relationships/hyperlink" Target="https://www.perkins.org/resource/creating-accessible-powerpoint-presentations-students-visual/" TargetMode="External"/><Relationship Id="rId5" Type="http://schemas.openxmlformats.org/officeDocument/2006/relationships/hyperlink" Target="https://support.microsoft.com/en-us/office/make-your-powerpoint-presentations-accessible-to-people-with-disabilities-6f7772b2-2f33-4bd2-8ca7-dae3b2b3ef25?ui=en-US&amp;rs=en-US&amp;ad=US#bkmk_winhyperlinksaccessible" TargetMode="External"/><Relationship Id="rId10" Type="http://schemas.openxmlformats.org/officeDocument/2006/relationships/hyperlink" Target="https://support.microsoft.com/en-us/office/create-accessible-pdfs-064625e0-56ea-4e16-ad71-3aa33bb4b7ed#PickTab=Windows" TargetMode="External"/><Relationship Id="rId4" Type="http://schemas.openxmlformats.org/officeDocument/2006/relationships/hyperlink" Target="https://support.microsoft.com/en-us/office/make-your-powerpoint-presentations-accessible-to-people-with-disabilities-6f7772b2-2f33-4bd2-8ca7-dae3b2b3ef25?ui=en-US&amp;rs=en-US&amp;ad=US#bkmk_winalttext" TargetMode="External"/><Relationship Id="rId9" Type="http://schemas.openxmlformats.org/officeDocument/2006/relationships/hyperlink" Target="https://www.nad.org/resources/technology/captioning-for-access/when-is-captioning-required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2F662-BFEA-F7BE-ACEF-D51D33D40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5">
            <a:extLst>
              <a:ext uri="{FF2B5EF4-FFF2-40B4-BE49-F238E27FC236}">
                <a16:creationId xmlns:a16="http://schemas.microsoft.com/office/drawing/2014/main" id="{AD0303E4-66C9-BE10-9D97-606C6F9D9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134" y="1395664"/>
            <a:ext cx="11617692" cy="443724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4400" b="1" dirty="0">
                <a:latin typeface="Aptos" panose="020B0004020202020204" pitchFamily="34" charset="0"/>
              </a:rPr>
              <a:t>If you are using PPT slides for your book club meeting, please adhere to these best practices.</a:t>
            </a:r>
          </a:p>
          <a:p>
            <a:r>
              <a:rPr lang="en-US" sz="5000" dirty="0">
                <a:latin typeface="Aptos" panose="020B0004020202020204" pitchFamily="34" charset="0"/>
              </a:rPr>
              <a:t>Provide a meaningful title for every slide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Give every slide a title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r>
              <a:rPr lang="en-US" sz="5000" dirty="0">
                <a:latin typeface="Aptos" panose="020B0004020202020204" pitchFamily="34" charset="0"/>
              </a:rPr>
              <a:t>Provide alt text for all images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Add alt text to visuals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r>
              <a:rPr lang="en-US" sz="5000" dirty="0">
                <a:latin typeface="Aptos" panose="020B0004020202020204" pitchFamily="34" charset="0"/>
              </a:rPr>
              <a:t>Add meaningful text to hyperlinks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Create accessible hyperlink text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r>
              <a:rPr lang="en-US" sz="5000" dirty="0">
                <a:latin typeface="Aptos" panose="020B0004020202020204" pitchFamily="34" charset="0"/>
              </a:rPr>
              <a:t>Use sufficient contrast between text and background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Contrast checker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r>
              <a:rPr lang="en-US" sz="5000" dirty="0">
                <a:latin typeface="Aptos" panose="020B0004020202020204" pitchFamily="34" charset="0"/>
              </a:rPr>
              <a:t>Ensure that color is not the only means of conveying information for those with colorblindness by converting to grayscale. To change to grayscale, click the view tab and select “Grayscale”.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 designs for inclusive reading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r>
              <a:rPr lang="en-US" sz="5000" dirty="0">
                <a:latin typeface="Aptos" panose="020B0004020202020204" pitchFamily="34" charset="0"/>
              </a:rPr>
              <a:t>Use sans serif fonts 24 pts or larger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choose accessible fonts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r>
              <a:rPr lang="en-US" sz="5000" dirty="0">
                <a:latin typeface="Aptos" panose="020B0004020202020204" pitchFamily="34" charset="0"/>
              </a:rPr>
              <a:t>Use closed caption, captions, and subtitles when appropriate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When is captioning required?</a:t>
            </a:r>
            <a:r>
              <a:rPr lang="en-US" sz="5000" dirty="0">
                <a:solidFill>
                  <a:srgbClr val="5F5F5F"/>
                </a:solidFill>
                <a:latin typeface="Aptos" panose="020B00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sz="5000" dirty="0">
              <a:latin typeface="Aptos" panose="020B0004020202020204" pitchFamily="34" charset="0"/>
            </a:endParaRPr>
          </a:p>
          <a:p>
            <a:r>
              <a:rPr lang="en-US" sz="5000" dirty="0">
                <a:latin typeface="Aptos" panose="020B0004020202020204" pitchFamily="34" charset="0"/>
              </a:rPr>
              <a:t>Provide accessible PPT presentation in advance to participants (</a:t>
            </a:r>
            <a:r>
              <a:rPr lang="en-US" sz="5000" dirty="0">
                <a:solidFill>
                  <a:srgbClr val="0000FF"/>
                </a:solidFill>
                <a:latin typeface="Aptos" panose="020B00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Create accessible PDFs</a:t>
            </a:r>
            <a:r>
              <a:rPr lang="en-US" sz="5000" dirty="0">
                <a:latin typeface="Aptos" panose="020B0004020202020204" pitchFamily="34" charset="0"/>
              </a:rPr>
              <a:t>)</a:t>
            </a:r>
          </a:p>
          <a:p>
            <a:pPr marL="0" indent="0">
              <a:buNone/>
            </a:pPr>
            <a:endParaRPr lang="en-US" sz="3800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US" sz="6000" dirty="0">
                <a:latin typeface="Aptos" panose="020B0004020202020204" pitchFamily="34" charset="0"/>
              </a:rPr>
              <a:t>To learn more visit </a:t>
            </a:r>
            <a:r>
              <a:rPr lang="en-US" sz="6000" b="1" i="0" dirty="0">
                <a:solidFill>
                  <a:srgbClr val="0000FF"/>
                </a:solidFill>
                <a:effectLst/>
                <a:latin typeface="Aptos" panose="020B00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Creating Accessible PowerPoint Presentations for Students with Visual Impairments and Blindness</a:t>
            </a:r>
            <a:endParaRPr lang="en-US" sz="6000" b="1" i="0" dirty="0">
              <a:solidFill>
                <a:srgbClr val="0000FF"/>
              </a:solidFill>
              <a:effectLst/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ptos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751FB4-786C-F95C-D70F-A94AA723B10F}"/>
              </a:ext>
            </a:extLst>
          </p:cNvPr>
          <p:cNvSpPr txBox="1"/>
          <p:nvPr/>
        </p:nvSpPr>
        <p:spPr>
          <a:xfrm>
            <a:off x="2444817" y="243658"/>
            <a:ext cx="90304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Best Practice: Accessible PPTs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6021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E49D9F-151D-8ABE-778F-18A4D72CD82A}"/>
              </a:ext>
            </a:extLst>
          </p:cNvPr>
          <p:cNvSpPr txBox="1"/>
          <p:nvPr/>
        </p:nvSpPr>
        <p:spPr>
          <a:xfrm>
            <a:off x="2645664" y="2316480"/>
            <a:ext cx="746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+mj-lt"/>
              </a:rPr>
              <a:t>Click </a:t>
            </a:r>
            <a:r>
              <a:rPr lang="en-US" sz="5400" dirty="0">
                <a:solidFill>
                  <a:schemeClr val="bg1"/>
                </a:solidFill>
                <a:latin typeface="+mj-lt"/>
              </a:rPr>
              <a:t>to</a:t>
            </a:r>
            <a:r>
              <a:rPr lang="en-US" sz="4800" dirty="0">
                <a:solidFill>
                  <a:schemeClr val="bg1"/>
                </a:solidFill>
                <a:latin typeface="+mj-lt"/>
              </a:rPr>
              <a:t> add title</a:t>
            </a:r>
          </a:p>
        </p:txBody>
      </p:sp>
    </p:spTree>
    <p:extLst>
      <p:ext uri="{BB962C8B-B14F-4D97-AF65-F5344CB8AC3E}">
        <p14:creationId xmlns:p14="http://schemas.microsoft.com/office/powerpoint/2010/main" val="354807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192B3ADF-CE79-3448-8B8A-AEB4A7EE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948" y="1654629"/>
            <a:ext cx="10253610" cy="5150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FC608CB-74A9-5249-AB71-C70EFF66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47" y="2307772"/>
            <a:ext cx="10253610" cy="338411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8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95bf425-504d-4915-b4ef-f291a059d9e5" xsi:nil="true"/>
    <Aboutthesefiles xmlns="e6b92e82-13e7-43a2-958b-9ec58366f67e" xsi:nil="true"/>
    <lcf76f155ced4ddcb4097134ff3c332f xmlns="e6b92e82-13e7-43a2-958b-9ec58366f67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5B91AA7493F439AC359FDBF731B63" ma:contentTypeVersion="19" ma:contentTypeDescription="Create a new document." ma:contentTypeScope="" ma:versionID="966c1aa3e291c8e8ea31c95b1fd3de96">
  <xsd:schema xmlns:xsd="http://www.w3.org/2001/XMLSchema" xmlns:xs="http://www.w3.org/2001/XMLSchema" xmlns:p="http://schemas.microsoft.com/office/2006/metadata/properties" xmlns:ns2="e6b92e82-13e7-43a2-958b-9ec58366f67e" xmlns:ns3="395bf425-504d-4915-b4ef-f291a059d9e5" targetNamespace="http://schemas.microsoft.com/office/2006/metadata/properties" ma:root="true" ma:fieldsID="c3c81b6cab0c5007ce159100ba4194a4" ns2:_="" ns3:_="">
    <xsd:import namespace="e6b92e82-13e7-43a2-958b-9ec58366f67e"/>
    <xsd:import namespace="395bf425-504d-4915-b4ef-f291a059d9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Aboutthesefil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92e82-13e7-43a2-958b-9ec58366f6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565cbde-19fe-4772-9eab-df48b2eef6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Aboutthesefiles" ma:index="23" nillable="true" ma:displayName="About these files" ma:description="What should people be aware of when accessing these files?" ma:format="Dropdown" ma:internalName="Aboutthesefiles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bf425-504d-4915-b4ef-f291a059d9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9aa9cc8-ff4b-472d-a2ee-88936b08d416}" ma:internalName="TaxCatchAll" ma:showField="CatchAllData" ma:web="395bf425-504d-4915-b4ef-f291a059d9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93F2D9-53C0-4E0E-9943-42165CB265A0}">
  <ds:schemaRefs>
    <ds:schemaRef ds:uri="http://schemas.microsoft.com/office/2006/metadata/properties"/>
    <ds:schemaRef ds:uri="http://schemas.microsoft.com/office/infopath/2007/PartnerControls"/>
    <ds:schemaRef ds:uri="395bf425-504d-4915-b4ef-f291a059d9e5"/>
    <ds:schemaRef ds:uri="e6b92e82-13e7-43a2-958b-9ec58366f67e"/>
  </ds:schemaRefs>
</ds:datastoreItem>
</file>

<file path=customXml/itemProps2.xml><?xml version="1.0" encoding="utf-8"?>
<ds:datastoreItem xmlns:ds="http://schemas.openxmlformats.org/officeDocument/2006/customXml" ds:itemID="{D8648B35-C888-4927-BEBA-226AB8FE60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3D0CE7-C796-46EE-97EE-A59C4497B3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b92e82-13e7-43a2-958b-9ec58366f67e"/>
    <ds:schemaRef ds:uri="395bf425-504d-4915-b4ef-f291a059d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197</Words>
  <Application>Microsoft Office PowerPoint</Application>
  <PresentationFormat>Widescreen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Melissa Mayville</cp:lastModifiedBy>
  <cp:revision>109</cp:revision>
  <dcterms:created xsi:type="dcterms:W3CDTF">2022-09-12T18:35:37Z</dcterms:created>
  <dcterms:modified xsi:type="dcterms:W3CDTF">2025-02-10T15:24:20Z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0x0101002DF5B91AA7493F439AC359FDBF731B63</vt:lpwstr>
  </property>
  <property fmtid="{D5CDD505-2E9C-101B-9397-08002B2CF9AE}" pid="3" name="MediaServiceImageTags">
    <vt:lpwstr/>
  </property>
</Properties>
</file>