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8"/>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x="18288000" cy="10287000"/>
  <p:notesSz cx="6858000" cy="9144000"/>
  <p:embeddedFontLst>
    <p:embeddedFont>
      <p:font typeface="Glacial Indifference Bold" charset="1" panose="00000800000000000000"/>
      <p:regular r:id="rId36"/>
    </p:embeddedFont>
    <p:embeddedFont>
      <p:font typeface="Glacial Indifference" charset="1" panose="00000000000000000000"/>
      <p:regular r:id="rId37"/>
    </p:embeddedFont>
    <p:embeddedFont>
      <p:font typeface="Canva Sans Italics" charset="1" panose="020B0503030501040103"/>
      <p:regular r:id="rId43"/>
    </p:embeddedFont>
    <p:embeddedFont>
      <p:font typeface="Canva Sans" charset="1" panose="020B0503030501040103"/>
      <p:regular r:id="rId44"/>
    </p:embeddedFont>
    <p:embeddedFont>
      <p:font typeface="Open Sans" charset="1" panose="020B0606030504020204"/>
      <p:regular r:id="rId48"/>
    </p:embeddedFont>
    <p:embeddedFont>
      <p:font typeface="Open Sans Bold" charset="1" panose="020B0806030504020204"/>
      <p:regular r:id="rId49"/>
    </p:embeddedFont>
    <p:embeddedFont>
      <p:font typeface="Gulfs Display" charset="1" panose="00000500000000000000"/>
      <p:regular r:id="rId51"/>
    </p:embeddedFont>
    <p:embeddedFont>
      <p:font typeface="Assertive Display" charset="1" panose="00000500000000000000"/>
      <p:regular r:id="rId54"/>
    </p:embeddedFont>
    <p:embeddedFont>
      <p:font typeface="Austere  Display" charset="1" panose="0000050000000000000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2.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Slide" Target="notesSlides/notesSlide3.xml"/><Relationship Id="rId47" Type="http://schemas.openxmlformats.org/officeDocument/2006/relationships/notesSlide" Target="notesSlides/notesSlide6.xml"/><Relationship Id="rId50" Type="http://schemas.openxmlformats.org/officeDocument/2006/relationships/notesSlide" Target="notesSlides/notesSlide7.xml"/><Relationship Id="rId55" Type="http://schemas.openxmlformats.org/officeDocument/2006/relationships/font" Target="fonts/font55.fntdata"/><Relationship Id="rId63" Type="http://schemas.openxmlformats.org/officeDocument/2006/relationships/customXml" Target="../customXml/item3.xml"/><Relationship Id="rId7" Type="http://schemas.openxmlformats.org/officeDocument/2006/relationships/slide" Target="slides/slide2.xml"/><Relationship Id="rId16" Type="http://schemas.openxmlformats.org/officeDocument/2006/relationships/slide" Target="slides/slide11.xml"/><Relationship Id="rId2" Type="http://schemas.openxmlformats.org/officeDocument/2006/relationships/presProps" Target="presProps.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7.fntdata"/><Relationship Id="rId40" Type="http://schemas.openxmlformats.org/officeDocument/2006/relationships/notesSlide" Target="notesSlides/notesSlide1.xml"/><Relationship Id="rId45" Type="http://schemas.openxmlformats.org/officeDocument/2006/relationships/notesSlide" Target="notesSlides/notesSlide4.xml"/><Relationship Id="rId53" Type="http://schemas.openxmlformats.org/officeDocument/2006/relationships/notesSlide" Target="notesSlides/notesSlide9.xml"/><Relationship Id="rId58" Type="http://schemas.openxmlformats.org/officeDocument/2006/relationships/notesSlide" Target="notesSlides/notesSlide12.xml"/><Relationship Id="rId5" Type="http://schemas.openxmlformats.org/officeDocument/2006/relationships/tableStyles" Target="tableStyles.xml"/><Relationship Id="rId61" Type="http://schemas.openxmlformats.org/officeDocument/2006/relationships/customXml" Target="../customXml/item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3.fntdata"/><Relationship Id="rId48" Type="http://schemas.openxmlformats.org/officeDocument/2006/relationships/font" Target="fonts/font48.fntdata"/><Relationship Id="rId56" Type="http://schemas.openxmlformats.org/officeDocument/2006/relationships/notesSlide" Target="notesSlides/notesSlide10.xml"/><Relationship Id="rId51" Type="http://schemas.openxmlformats.org/officeDocument/2006/relationships/font" Target="fonts/font51.fntdata"/><Relationship Id="rId8" Type="http://schemas.openxmlformats.org/officeDocument/2006/relationships/slide" Target="slides/slide3.xml"/><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notesSlide" Target="notesSlides/notesSlide5.xml"/><Relationship Id="rId59" Type="http://schemas.openxmlformats.org/officeDocument/2006/relationships/notesSlide" Target="notesSlides/notesSlide13.xml"/><Relationship Id="rId20" Type="http://schemas.openxmlformats.org/officeDocument/2006/relationships/slide" Target="slides/slide15.xml"/><Relationship Id="rId41" Type="http://schemas.openxmlformats.org/officeDocument/2006/relationships/notesSlide" Target="notesSlides/notesSlide2.xml"/><Relationship Id="rId54" Type="http://schemas.openxmlformats.org/officeDocument/2006/relationships/font" Target="fonts/font54.fntdata"/><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6.fntdata"/><Relationship Id="rId49" Type="http://schemas.openxmlformats.org/officeDocument/2006/relationships/font" Target="fonts/font49.fntdata"/><Relationship Id="rId57" Type="http://schemas.openxmlformats.org/officeDocument/2006/relationships/notesSlide" Target="notesSlides/notesSlide1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44.fntdata"/><Relationship Id="rId52" Type="http://schemas.openxmlformats.org/officeDocument/2006/relationships/notesSlide" Target="notesSlides/notesSlide8.xml"/><Relationship Id="rId60" Type="http://schemas.openxmlformats.org/officeDocument/2006/relationships/notesSlide" Target="notesSlides/notesSlide14.xml"/><Relationship Id="rId4" Type="http://schemas.openxmlformats.org/officeDocument/2006/relationships/theme" Target="theme/theme1.xml"/><Relationship Id="rId9" Type="http://schemas.openxmlformats.org/officeDocument/2006/relationships/slide" Target="slides/slide4.xml"/></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Welcome to our session on 'Bridging Generations: Legislative Advocacy and the Role of Retired Educators in Supporting Aspiring Educators.' We are your presenters, Grace Callen and Peyton Richards, and we are honored to be here today to discuss how we can build strong intergenerational partnerships to advocate for public education.As we look toward the future of education, it is essential to foster connections between those who have spent years in the classroom and those just beginning their careers. Retired educators have a wealth of experience to offer, and aspiring educators bring fresh perspectives and energy to the field. Together, we can advocate for policies that support a stronger, more equitable public education system for all</a:t>
            </a:r>
          </a:p>
          <a:p>
            <a:r>
              <a:rPr lang="en-US"/>
              <a:t/>
            </a:r>
          </a:p>
          <a:p>
            <a:r>
              <a:rPr lang="en-US"/>
              <a:t>Peyton: “Let’s take a look at what we’ll be covering today. We’ll start by exploring the current legislative challenges facing public education. Missouri Aspiring Educators (AEs) are leading the charge to address some of these challenges. Then, we’ll talk about the crucial role retired educators play in supporting these efforts, whether it’s through mentorship, advocacy, or grassroots organizing. By the end of the session, we’ll work together to develop action plans that bring these ideas to life.”</a:t>
            </a:r>
          </a:p>
          <a:p>
            <a:r>
              <a:rPr lang="en-US"/>
              <a:t>Grace: “The goal today is for everyone to leave with actionable strategies. We will give you the tools and insight you need to make a difference in your communities and beyond.”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Pose key questions to the panel of just AE's and use the audience to get the insight of retired educators related to:</a:t>
            </a:r>
          </a:p>
          <a:p>
            <a:r>
              <a:rPr lang="en-US"/>
              <a:t>Current legislative challenges</a:t>
            </a:r>
          </a:p>
          <a:p>
            <a:r>
              <a:rPr lang="en-US"/>
              <a:t>Successful advocacy strategies</a:t>
            </a:r>
          </a:p>
          <a:p>
            <a:r>
              <a:rPr lang="en-US"/>
              <a:t>Mentorship opportunities</a:t>
            </a:r>
          </a:p>
          <a:p>
            <a:r>
              <a:rPr lang="en-US"/>
              <a:t>Intergenerational collaboration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Pose key questions to the panel of just AE's and use the audience to get the insight of retired educators related to:</a:t>
            </a:r>
          </a:p>
          <a:p>
            <a:r>
              <a:rPr lang="en-US"/>
              <a:t>Current legislative challenges</a:t>
            </a:r>
          </a:p>
          <a:p>
            <a:r>
              <a:rPr lang="en-US"/>
              <a:t>Successful advocacy strategies</a:t>
            </a:r>
          </a:p>
          <a:p>
            <a:r>
              <a:rPr lang="en-US"/>
              <a:t>Mentorship opportunities</a:t>
            </a:r>
          </a:p>
          <a:p>
            <a:r>
              <a:rPr lang="en-US"/>
              <a:t>Intergenerational collaboration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Welcome to our session on 'Bridging Generations: Legislative Advocacy and the Role of Retired Educators in Supporting Aspiring Educators.' We are your presenters, Grace Callen and Peyton Richards, and we are honored to be here today to discuss how we can build strong intergenerational partnerships to advocate for public education.As we look toward the future of education, it is essential to foster connections between those who have spent years in the classroom and those just beginning their careers. Retired educators have a wealth of experience to offer, and aspiring educators bring fresh perspectives and energy to the field. Together, we can advocate for policies that support a stronger, more equitable public education system for all. Divide into small groups (AEs and Retired Educators together).</a:t>
            </a:r>
          </a:p>
          <a:p>
            <a:r>
              <a:rPr lang="en-US"/>
              <a:t>Focus on 2-3 specific legislative issues (from Slide 4).</a:t>
            </a:r>
          </a:p>
          <a:p>
            <a:r>
              <a:rPr lang="en-US"/>
              <a:t>Brainstorm actionable ways retired educators can support AEs in these areas (mentorship, lobbying, community organizing).</a:t>
            </a:r>
          </a:p>
          <a:p>
            <a:r>
              <a:rPr lang="en-US"/>
              <a:t>Use flip charts to record ideas.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Groups share key ideas from the breakout sessions.</a:t>
            </a:r>
          </a:p>
          <a:p>
            <a:r>
              <a:rPr lang="en-US"/>
              <a:t>Develop a collaborative action plan with concrete steps.</a:t>
            </a:r>
          </a:p>
          <a:p>
            <a:r>
              <a:rPr lang="en-US"/>
              <a:t>Focus on local and state level action.</a:t>
            </a:r>
          </a:p>
          <a:p>
            <a:r>
              <a:rPr lang="en-US"/>
              <a:t>Introduce the shared online document/form.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Summarize the key takeaways from the session.</a:t>
            </a:r>
          </a:p>
          <a:p>
            <a:r>
              <a:rPr lang="en-US"/>
              <a:t>Provide specific action steps participants can take (contacting legislators, joining coalitions, mentoring AEs).</a:t>
            </a:r>
          </a:p>
          <a:p>
            <a:r>
              <a:rPr lang="en-US"/>
              <a:t>Promote NEA Retired resources and opportunities.</a:t>
            </a:r>
          </a:p>
          <a:p>
            <a:r>
              <a:rPr lang="en-US"/>
              <a:t>Include contact information for Missouri AEs and relevant organizations. Open the floor for questions and discussion.</a:t>
            </a:r>
          </a:p>
          <a:p>
            <a:r>
              <a:rPr lang="en-US"/>
              <a:t>Provide information on how to stay connected and involved.</a:t>
            </a:r>
          </a:p>
          <a:p>
            <a:r>
              <a:rPr lang="en-US"/>
              <a:t>Thank participants for their engagement. Express gratitude to participants.</a:t>
            </a:r>
          </a:p>
          <a:p>
            <a:r>
              <a:rPr lang="en-US"/>
              <a:t>Provide contact information for presenters.</a:t>
            </a:r>
          </a:p>
          <a:p>
            <a:r>
              <a:rPr lang="en-US"/>
              <a:t>Include links to relevant resources (NEA Retired, Missouri NEA, Missouri AEs).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Briefly introduce the AE program/organization.</a:t>
            </a:r>
          </a:p>
          <a:p>
            <a:r>
              <a:rPr lang="en-US"/>
              <a:t>- Highlight the AEs' commitment to public education.</a:t>
            </a:r>
          </a:p>
          <a:p>
            <a:r>
              <a:rPr lang="en-US"/>
              <a:t>- Showcase some of the AEs' current legislative advocacy efforts (with brief examples).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Within the AE program, we base our work around the argument of Maslow’s Hierarchy of Needs. Society regularly applies this to both students and teachers, so in what world does it make sense to exile the in-between demographic from application of the exact same concept?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Present key legislative challenges impacting public education in Missouri (using data/statistics where possible).</a:t>
            </a:r>
          </a:p>
          <a:p>
            <a:r>
              <a:rPr lang="en-US"/>
              <a:t>Focus on 2-3 key issues for deeper dive in breakouts.</a:t>
            </a:r>
          </a:p>
          <a:p>
            <a:r>
              <a:rPr lang="en-US"/>
              <a:t>Mention any current legislative opportunities/bills being considered.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Public education is facing numerous challenges, including funding cuts, privatization efforts, and teacher shortages. Advocacy is key to ensuring that our schools remain strong and equitable. Retired educators bring invaluable experience and connections, while aspiring educators bring fresh energy and commitment. Together, we can form a powerful advocacy force. Showcase specific examples of how Missouri AEs are engaging in legislative advocacy.</a:t>
            </a:r>
          </a:p>
          <a:p>
            <a:r>
              <a:rPr lang="en-US"/>
              <a:t>Share success stories or impactful actions.</a:t>
            </a:r>
          </a:p>
          <a:p>
            <a:r>
              <a:rPr lang="en-US"/>
              <a:t>Emphasize the importance of their voice.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Public education is facing numerous challenges, including funding cuts, privatization efforts, and teacher shortages. Advocacy is key to ensuring that our schools remain strong and equitable. Retired educators bring invaluable experience and connections, while aspiring educators bring fresh energy and commitment. Together, we can form a powerful advocacy force. Showcase specific examples of how Missouri AEs are engaging in legislative advocacy.</a:t>
            </a:r>
          </a:p>
          <a:p>
            <a:r>
              <a:rPr lang="en-US"/>
              <a:t>Share success stories or impactful actions.</a:t>
            </a:r>
          </a:p>
          <a:p>
            <a:r>
              <a:rPr lang="en-US"/>
              <a:t>Emphasize the importance of their voice.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Public education is facing numerous challenges, including funding cuts, privatization efforts, and teacher shortages. Advocacy is key to ensuring that our schools remain strong and equitable. Retired educators bring invaluable experience and connections, while aspiring educators bring fresh energy and commitment. Together, we can form a powerful advocacy force. Showcase specific examples of how Missouri AEs are engaging in legislative advocacy.</a:t>
            </a:r>
          </a:p>
          <a:p>
            <a:r>
              <a:rPr lang="en-US"/>
              <a:t>Share success stories or impactful actions.</a:t>
            </a:r>
          </a:p>
          <a:p>
            <a:r>
              <a:rPr lang="en-US"/>
              <a:t>Emphasize the importance of their voice.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Acknowledge the valuable experience and knowledge of retired educators.</a:t>
            </a:r>
          </a:p>
          <a:p>
            <a:r>
              <a:rPr lang="en-US"/>
              <a:t>Highlight the unique contributions they can make to advocacy efforts.</a:t>
            </a:r>
          </a:p>
          <a:p>
            <a:r>
              <a:rPr lang="en-US"/>
              <a:t>Emphasize the importance of mentorship and guidance.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Acknowledge the valuable experience and knowledge of retired educators.</a:t>
            </a:r>
          </a:p>
          <a:p>
            <a:r>
              <a:rPr lang="en-US"/>
              <a:t>Highlight the unique contributions they can make to advocacy efforts.</a:t>
            </a:r>
          </a:p>
          <a:p>
            <a:r>
              <a:rPr lang="en-US"/>
              <a:t>Emphasize the importance of mentorship and guidance.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png" Type="http://schemas.openxmlformats.org/officeDocument/2006/relationships/image"/><Relationship Id="rId12" Target="../media/image40.png" Type="http://schemas.openxmlformats.org/officeDocument/2006/relationships/image"/><Relationship Id="rId13" Target="../media/image41.png" Type="http://schemas.openxmlformats.org/officeDocument/2006/relationships/image"/><Relationship Id="rId14" Target="../media/image42.png" Type="http://schemas.openxmlformats.org/officeDocument/2006/relationships/image"/><Relationship Id="rId2" Target="../notesSlides/notesSlide4.xml" Type="http://schemas.openxmlformats.org/officeDocument/2006/relationships/notesSlide"/><Relationship Id="rId3" Target="../media/image19.png" Type="http://schemas.openxmlformats.org/officeDocument/2006/relationships/image"/><Relationship Id="rId4" Target="../media/image20.svg" Type="http://schemas.openxmlformats.org/officeDocument/2006/relationships/image"/><Relationship Id="rId5" Target="../media/image33.png" Type="http://schemas.openxmlformats.org/officeDocument/2006/relationships/image"/><Relationship Id="rId6" Target="../media/image34.svg" Type="http://schemas.openxmlformats.org/officeDocument/2006/relationships/image"/><Relationship Id="rId7" Target="../media/image35.png" Type="http://schemas.openxmlformats.org/officeDocument/2006/relationships/image"/><Relationship Id="rId8" Target="../media/image36.png" Type="http://schemas.openxmlformats.org/officeDocument/2006/relationships/image"/><Relationship Id="rId9" Target="../media/image37.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svg" Type="http://schemas.openxmlformats.org/officeDocument/2006/relationships/image"/><Relationship Id="rId11" Target="../media/image47.png" Type="http://schemas.openxmlformats.org/officeDocument/2006/relationships/image"/><Relationship Id="rId12" Target="../media/image48.svg" Type="http://schemas.openxmlformats.org/officeDocument/2006/relationships/image"/><Relationship Id="rId13" Target="../media/image49.png" Type="http://schemas.openxmlformats.org/officeDocument/2006/relationships/image"/><Relationship Id="rId14" Target="../media/image50.svg" Type="http://schemas.openxmlformats.org/officeDocument/2006/relationships/image"/><Relationship Id="rId15" Target="../media/image51.png" Type="http://schemas.openxmlformats.org/officeDocument/2006/relationships/image"/><Relationship Id="rId16" Target="../media/image52.svg" Type="http://schemas.openxmlformats.org/officeDocument/2006/relationships/image"/><Relationship Id="rId2" Target="../notesSlides/notesSlide5.xml" Type="http://schemas.openxmlformats.org/officeDocument/2006/relationships/notesSlide"/><Relationship Id="rId3" Target="../media/image31.png" Type="http://schemas.openxmlformats.org/officeDocument/2006/relationships/image"/><Relationship Id="rId4" Target="../media/image32.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43.png" Type="http://schemas.openxmlformats.org/officeDocument/2006/relationships/image"/><Relationship Id="rId8" Target="../media/image44.svg" Type="http://schemas.openxmlformats.org/officeDocument/2006/relationships/image"/><Relationship Id="rId9" Target="../media/image4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31.png" Type="http://schemas.openxmlformats.org/officeDocument/2006/relationships/image"/><Relationship Id="rId4" Target="../media/image32.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9.png" Type="http://schemas.openxmlformats.org/officeDocument/2006/relationships/image"/><Relationship Id="rId4" Target="../media/image20.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9.png" Type="http://schemas.openxmlformats.org/officeDocument/2006/relationships/image"/><Relationship Id="rId4" Target="../media/image20.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9.png" Type="http://schemas.openxmlformats.org/officeDocument/2006/relationships/image"/><Relationship Id="rId4" Target="../media/image20.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2" Target="../notesSlides/notesSlide10.xml" Type="http://schemas.openxmlformats.org/officeDocument/2006/relationships/notesSlide"/><Relationship Id="rId3" Target="../media/image19.png" Type="http://schemas.openxmlformats.org/officeDocument/2006/relationships/image"/><Relationship Id="rId4" Target="../media/image20.svg" Type="http://schemas.openxmlformats.org/officeDocument/2006/relationships/image"/><Relationship Id="rId5" Target="../media/image26.png" Type="http://schemas.openxmlformats.org/officeDocument/2006/relationships/image"/><Relationship Id="rId6" Target="../media/image27.svg" Type="http://schemas.openxmlformats.org/officeDocument/2006/relationships/image"/><Relationship Id="rId7" Target="../media/image53.png" Type="http://schemas.openxmlformats.org/officeDocument/2006/relationships/image"/><Relationship Id="rId8" Target="../media/image54.svg" Type="http://schemas.openxmlformats.org/officeDocument/2006/relationships/image"/><Relationship Id="rId9" Target="../media/image28.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9.png" Type="http://schemas.openxmlformats.org/officeDocument/2006/relationships/image"/><Relationship Id="rId4" Target="../media/image20.svg" Type="http://schemas.openxmlformats.org/officeDocument/2006/relationships/image"/><Relationship Id="rId5" Target="../media/image28.png" Type="http://schemas.openxmlformats.org/officeDocument/2006/relationships/image"/><Relationship Id="rId6" Target="../media/image29.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svg" Type="http://schemas.openxmlformats.org/officeDocument/2006/relationships/image"/><Relationship Id="rId2" Target="../notesSlides/notesSlide12.xml" Type="http://schemas.openxmlformats.org/officeDocument/2006/relationships/notesSlide"/><Relationship Id="rId3" Target="../media/image9.png" Type="http://schemas.openxmlformats.org/officeDocument/2006/relationships/image"/><Relationship Id="rId4" Target="../media/image10.sv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 Id="rId7" Target="../media/image15.png" Type="http://schemas.openxmlformats.org/officeDocument/2006/relationships/image"/><Relationship Id="rId8" Target="../media/image16.svg" Type="http://schemas.openxmlformats.org/officeDocument/2006/relationships/image"/><Relationship Id="rId9" Target="../media/image17.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9.png" Type="http://schemas.openxmlformats.org/officeDocument/2006/relationships/image"/><Relationship Id="rId4" Target="../media/image20.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17.png" Type="http://schemas.openxmlformats.org/officeDocument/2006/relationships/image"/><Relationship Id="rId12" Target="../media/image18.svg" Type="http://schemas.openxmlformats.org/officeDocument/2006/relationships/image"/><Relationship Id="rId2" Target="../notesSlides/notesSlide1.xml" Type="http://schemas.openxmlformats.org/officeDocument/2006/relationships/notesSlide"/><Relationship Id="rId3" Target="../media/image9.png" Type="http://schemas.openxmlformats.org/officeDocument/2006/relationships/image"/><Relationship Id="rId4" Target="../media/image10.svg" Type="http://schemas.openxmlformats.org/officeDocument/2006/relationships/image"/><Relationship Id="rId5" Target="../media/image11.jpeg" Type="http://schemas.openxmlformats.org/officeDocument/2006/relationships/image"/><Relationship Id="rId6" Target="../media/image12.jpe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23.png" Type="http://schemas.openxmlformats.org/officeDocument/2006/relationships/image"/><Relationship Id="rId4" Target="../media/image24.svg" Type="http://schemas.openxmlformats.org/officeDocument/2006/relationships/image"/><Relationship Id="rId5" Target="../media/image1.png" Type="http://schemas.openxmlformats.org/officeDocument/2006/relationships/image"/><Relationship Id="rId6" Target="../media/image2.sv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2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 Id="rId6" Target="../media/image28.png" Type="http://schemas.openxmlformats.org/officeDocument/2006/relationships/image"/><Relationship Id="rId7" Target="../media/image29.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9.png" Type="http://schemas.openxmlformats.org/officeDocument/2006/relationships/image"/><Relationship Id="rId4" Target="../media/image20.svg" Type="http://schemas.openxmlformats.org/officeDocument/2006/relationships/image"/><Relationship Id="rId5" Target="../media/image28.png" Type="http://schemas.openxmlformats.org/officeDocument/2006/relationships/image"/><Relationship Id="rId6" Target="../media/image29.svg" Type="http://schemas.openxmlformats.org/officeDocument/2006/relationships/image"/><Relationship Id="rId7" Target="../media/image30.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DE8E4"/>
        </a:solidFill>
      </p:bgPr>
    </p:bg>
    <p:spTree>
      <p:nvGrpSpPr>
        <p:cNvPr id="1" name=""/>
        <p:cNvGrpSpPr/>
        <p:nvPr/>
      </p:nvGrpSpPr>
      <p:grpSpPr>
        <a:xfrm>
          <a:off x="0" y="0"/>
          <a:ext cx="0" cy="0"/>
          <a:chOff x="0" y="0"/>
          <a:chExt cx="0" cy="0"/>
        </a:xfrm>
      </p:grpSpPr>
      <p:sp>
        <p:nvSpPr>
          <p:cNvPr name="Freeform 2" id="2"/>
          <p:cNvSpPr/>
          <p:nvPr/>
        </p:nvSpPr>
        <p:spPr>
          <a:xfrm flipH="false" flipV="false" rot="6982806">
            <a:off x="628870" y="6707177"/>
            <a:ext cx="6673590" cy="8952377"/>
          </a:xfrm>
          <a:custGeom>
            <a:avLst/>
            <a:gdLst/>
            <a:ahLst/>
            <a:cxnLst/>
            <a:rect r="r" b="b" t="t" l="l"/>
            <a:pathLst>
              <a:path h="8952377" w="6673590">
                <a:moveTo>
                  <a:pt x="0" y="0"/>
                </a:moveTo>
                <a:lnTo>
                  <a:pt x="6673590" y="0"/>
                </a:lnTo>
                <a:lnTo>
                  <a:pt x="6673590" y="8952377"/>
                </a:lnTo>
                <a:lnTo>
                  <a:pt x="0" y="895237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6501204">
            <a:off x="11429708" y="-3497303"/>
            <a:ext cx="8807178" cy="11814508"/>
          </a:xfrm>
          <a:custGeom>
            <a:avLst/>
            <a:gdLst/>
            <a:ahLst/>
            <a:cxnLst/>
            <a:rect r="r" b="b" t="t" l="l"/>
            <a:pathLst>
              <a:path h="11814508" w="8807178">
                <a:moveTo>
                  <a:pt x="0" y="0"/>
                </a:moveTo>
                <a:lnTo>
                  <a:pt x="8807178" y="0"/>
                </a:lnTo>
                <a:lnTo>
                  <a:pt x="8807178" y="11814508"/>
                </a:lnTo>
                <a:lnTo>
                  <a:pt x="0" y="118145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10571821">
            <a:off x="10628437" y="8363453"/>
            <a:ext cx="5947318" cy="7978109"/>
          </a:xfrm>
          <a:custGeom>
            <a:avLst/>
            <a:gdLst/>
            <a:ahLst/>
            <a:cxnLst/>
            <a:rect r="r" b="b" t="t" l="l"/>
            <a:pathLst>
              <a:path h="7978109" w="5947318">
                <a:moveTo>
                  <a:pt x="0" y="0"/>
                </a:moveTo>
                <a:lnTo>
                  <a:pt x="5947318" y="0"/>
                </a:lnTo>
                <a:lnTo>
                  <a:pt x="5947318" y="7978110"/>
                </a:lnTo>
                <a:lnTo>
                  <a:pt x="0" y="79781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5" id="5"/>
          <p:cNvSpPr/>
          <p:nvPr/>
        </p:nvSpPr>
        <p:spPr>
          <a:xfrm flipH="false" flipV="false" rot="-5114765">
            <a:off x="11561828" y="5146485"/>
            <a:ext cx="8542938" cy="7393525"/>
          </a:xfrm>
          <a:custGeom>
            <a:avLst/>
            <a:gdLst/>
            <a:ahLst/>
            <a:cxnLst/>
            <a:rect r="r" b="b" t="t" l="l"/>
            <a:pathLst>
              <a:path h="7393525" w="8542938">
                <a:moveTo>
                  <a:pt x="0" y="0"/>
                </a:moveTo>
                <a:lnTo>
                  <a:pt x="8542938" y="0"/>
                </a:lnTo>
                <a:lnTo>
                  <a:pt x="8542938" y="7393525"/>
                </a:lnTo>
                <a:lnTo>
                  <a:pt x="0" y="73935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6" id="6"/>
          <p:cNvSpPr/>
          <p:nvPr/>
        </p:nvSpPr>
        <p:spPr>
          <a:xfrm flipH="false" flipV="false" rot="-5058328">
            <a:off x="13255544" y="-4131370"/>
            <a:ext cx="7156478" cy="6935278"/>
          </a:xfrm>
          <a:custGeom>
            <a:avLst/>
            <a:gdLst/>
            <a:ahLst/>
            <a:cxnLst/>
            <a:rect r="r" b="b" t="t" l="l"/>
            <a:pathLst>
              <a:path h="6935278" w="7156478">
                <a:moveTo>
                  <a:pt x="0" y="0"/>
                </a:moveTo>
                <a:lnTo>
                  <a:pt x="7156479" y="0"/>
                </a:lnTo>
                <a:lnTo>
                  <a:pt x="7156479" y="6935279"/>
                </a:lnTo>
                <a:lnTo>
                  <a:pt x="0" y="693527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7" id="7"/>
          <p:cNvSpPr/>
          <p:nvPr/>
        </p:nvSpPr>
        <p:spPr>
          <a:xfrm flipH="false" flipV="false" rot="3318101">
            <a:off x="-3880130" y="6803731"/>
            <a:ext cx="10117864" cy="10062676"/>
          </a:xfrm>
          <a:custGeom>
            <a:avLst/>
            <a:gdLst/>
            <a:ahLst/>
            <a:cxnLst/>
            <a:rect r="r" b="b" t="t" l="l"/>
            <a:pathLst>
              <a:path h="10062676" w="10117864">
                <a:moveTo>
                  <a:pt x="0" y="0"/>
                </a:moveTo>
                <a:lnTo>
                  <a:pt x="10117864" y="0"/>
                </a:lnTo>
                <a:lnTo>
                  <a:pt x="10117864" y="10062675"/>
                </a:lnTo>
                <a:lnTo>
                  <a:pt x="0" y="1006267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8" id="8"/>
          <p:cNvSpPr/>
          <p:nvPr/>
        </p:nvSpPr>
        <p:spPr>
          <a:xfrm flipH="false" flipV="false" rot="6800871">
            <a:off x="-1846725" y="-2878373"/>
            <a:ext cx="8542938" cy="7393525"/>
          </a:xfrm>
          <a:custGeom>
            <a:avLst/>
            <a:gdLst/>
            <a:ahLst/>
            <a:cxnLst/>
            <a:rect r="r" b="b" t="t" l="l"/>
            <a:pathLst>
              <a:path h="7393525" w="8542938">
                <a:moveTo>
                  <a:pt x="0" y="0"/>
                </a:moveTo>
                <a:lnTo>
                  <a:pt x="8542938" y="0"/>
                </a:lnTo>
                <a:lnTo>
                  <a:pt x="8542938" y="7393525"/>
                </a:lnTo>
                <a:lnTo>
                  <a:pt x="0" y="73935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TextBox 9" id="9"/>
          <p:cNvSpPr txBox="true"/>
          <p:nvPr/>
        </p:nvSpPr>
        <p:spPr>
          <a:xfrm rot="0">
            <a:off x="3888978" y="4590811"/>
            <a:ext cx="10510044" cy="2040929"/>
          </a:xfrm>
          <a:prstGeom prst="rect">
            <a:avLst/>
          </a:prstGeom>
        </p:spPr>
        <p:txBody>
          <a:bodyPr anchor="t" rtlCol="false" tIns="0" lIns="0" bIns="0" rIns="0">
            <a:spAutoFit/>
          </a:bodyPr>
          <a:lstStyle/>
          <a:p>
            <a:pPr algn="ctr">
              <a:lnSpc>
                <a:spcPts val="16657"/>
              </a:lnSpc>
            </a:pPr>
            <a:r>
              <a:rPr lang="en-US" b="true" sz="11898" spc="1118">
                <a:solidFill>
                  <a:srgbClr val="152540"/>
                </a:solidFill>
                <a:latin typeface="Glacial Indifference Bold"/>
                <a:ea typeface="Glacial Indifference Bold"/>
                <a:cs typeface="Glacial Indifference Bold"/>
                <a:sym typeface="Glacial Indifference Bold"/>
              </a:rPr>
              <a:t>RETIRED + AE</a:t>
            </a:r>
          </a:p>
        </p:txBody>
      </p:sp>
      <p:sp>
        <p:nvSpPr>
          <p:cNvPr name="TextBox 10" id="10"/>
          <p:cNvSpPr txBox="true"/>
          <p:nvPr/>
        </p:nvSpPr>
        <p:spPr>
          <a:xfrm rot="0">
            <a:off x="6529514" y="6631740"/>
            <a:ext cx="5228972" cy="462180"/>
          </a:xfrm>
          <a:prstGeom prst="rect">
            <a:avLst/>
          </a:prstGeom>
        </p:spPr>
        <p:txBody>
          <a:bodyPr anchor="t" rtlCol="false" tIns="0" lIns="0" bIns="0" rIns="0">
            <a:spAutoFit/>
          </a:bodyPr>
          <a:lstStyle/>
          <a:p>
            <a:pPr algn="l">
              <a:lnSpc>
                <a:spcPts val="3645"/>
              </a:lnSpc>
              <a:spcBef>
                <a:spcPct val="0"/>
              </a:spcBef>
            </a:pPr>
            <a:r>
              <a:rPr lang="en-US" sz="3063" spc="-61">
                <a:solidFill>
                  <a:srgbClr val="253754"/>
                </a:solidFill>
                <a:latin typeface="Glacial Indifference"/>
                <a:ea typeface="Glacial Indifference"/>
                <a:cs typeface="Glacial Indifference"/>
                <a:sym typeface="Glacial Indifference"/>
              </a:rPr>
              <a:t>Grace Callen + Peyton Richards</a:t>
            </a:r>
          </a:p>
        </p:txBody>
      </p:sp>
      <p:sp>
        <p:nvSpPr>
          <p:cNvPr name="TextBox 11" id="11"/>
          <p:cNvSpPr txBox="true"/>
          <p:nvPr/>
        </p:nvSpPr>
        <p:spPr>
          <a:xfrm rot="0">
            <a:off x="3650822" y="3938442"/>
            <a:ext cx="10986355" cy="1086593"/>
          </a:xfrm>
          <a:prstGeom prst="rect">
            <a:avLst/>
          </a:prstGeom>
        </p:spPr>
        <p:txBody>
          <a:bodyPr anchor="t" rtlCol="false" tIns="0" lIns="0" bIns="0" rIns="0">
            <a:spAutoFit/>
          </a:bodyPr>
          <a:lstStyle/>
          <a:p>
            <a:pPr algn="ctr" marL="0" indent="0" lvl="0">
              <a:lnSpc>
                <a:spcPts val="8884"/>
              </a:lnSpc>
              <a:spcBef>
                <a:spcPct val="0"/>
              </a:spcBef>
            </a:pPr>
            <a:r>
              <a:rPr lang="en-US" sz="6345" spc="596">
                <a:solidFill>
                  <a:srgbClr val="152540"/>
                </a:solidFill>
                <a:latin typeface="Glacial Indifference"/>
                <a:ea typeface="Glacial Indifference"/>
                <a:cs typeface="Glacial Indifference"/>
                <a:sym typeface="Glacial Indifference"/>
              </a:rPr>
              <a:t>BRIDGING GENERATIONS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DE8E4"/>
        </a:solidFill>
      </p:bgPr>
    </p:bg>
    <p:spTree>
      <p:nvGrpSpPr>
        <p:cNvPr id="1" name=""/>
        <p:cNvGrpSpPr/>
        <p:nvPr/>
      </p:nvGrpSpPr>
      <p:grpSpPr>
        <a:xfrm>
          <a:off x="0" y="0"/>
          <a:ext cx="0" cy="0"/>
          <a:chOff x="0" y="0"/>
          <a:chExt cx="0" cy="0"/>
        </a:xfrm>
      </p:grpSpPr>
      <p:sp>
        <p:nvSpPr>
          <p:cNvPr name="TextBox 2" id="2"/>
          <p:cNvSpPr txBox="true"/>
          <p:nvPr/>
        </p:nvSpPr>
        <p:spPr>
          <a:xfrm rot="0">
            <a:off x="3889302" y="1559064"/>
            <a:ext cx="11360877" cy="1252164"/>
          </a:xfrm>
          <a:prstGeom prst="rect">
            <a:avLst/>
          </a:prstGeom>
        </p:spPr>
        <p:txBody>
          <a:bodyPr anchor="t" rtlCol="false" tIns="0" lIns="0" bIns="0" rIns="0">
            <a:spAutoFit/>
          </a:bodyPr>
          <a:lstStyle/>
          <a:p>
            <a:pPr algn="ctr" marL="0" indent="0" lvl="0">
              <a:lnSpc>
                <a:spcPts val="10258"/>
              </a:lnSpc>
              <a:spcBef>
                <a:spcPct val="0"/>
              </a:spcBef>
            </a:pPr>
            <a:r>
              <a:rPr lang="en-US" b="true" sz="7327" spc="688">
                <a:solidFill>
                  <a:srgbClr val="152540"/>
                </a:solidFill>
                <a:latin typeface="Glacial Indifference Bold"/>
                <a:ea typeface="Glacial Indifference Bold"/>
                <a:cs typeface="Glacial Indifference Bold"/>
                <a:sym typeface="Glacial Indifference Bold"/>
              </a:rPr>
              <a:t>TEACHER SALARY</a:t>
            </a:r>
          </a:p>
        </p:txBody>
      </p:sp>
      <p:sp>
        <p:nvSpPr>
          <p:cNvPr name="Freeform 3" id="3"/>
          <p:cNvSpPr/>
          <p:nvPr/>
        </p:nvSpPr>
        <p:spPr>
          <a:xfrm flipH="false" flipV="false" rot="0">
            <a:off x="-290950" y="-2033784"/>
            <a:ext cx="5544196" cy="5181303"/>
          </a:xfrm>
          <a:custGeom>
            <a:avLst/>
            <a:gdLst/>
            <a:ahLst/>
            <a:cxnLst/>
            <a:rect r="r" b="b" t="t" l="l"/>
            <a:pathLst>
              <a:path h="5181303" w="5544196">
                <a:moveTo>
                  <a:pt x="0" y="0"/>
                </a:moveTo>
                <a:lnTo>
                  <a:pt x="5544196" y="0"/>
                </a:lnTo>
                <a:lnTo>
                  <a:pt x="5544196" y="5181303"/>
                </a:lnTo>
                <a:lnTo>
                  <a:pt x="0" y="51813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2240828">
            <a:off x="13820906" y="-5477286"/>
            <a:ext cx="10737221" cy="8609299"/>
          </a:xfrm>
          <a:custGeom>
            <a:avLst/>
            <a:gdLst/>
            <a:ahLst/>
            <a:cxnLst/>
            <a:rect r="r" b="b" t="t" l="l"/>
            <a:pathLst>
              <a:path h="8609299" w="10737221">
                <a:moveTo>
                  <a:pt x="0" y="0"/>
                </a:moveTo>
                <a:lnTo>
                  <a:pt x="10737221" y="0"/>
                </a:lnTo>
                <a:lnTo>
                  <a:pt x="10737221" y="8609299"/>
                </a:lnTo>
                <a:lnTo>
                  <a:pt x="0" y="86092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251778">
            <a:off x="-9009071" y="7694964"/>
            <a:ext cx="11450908" cy="9181546"/>
          </a:xfrm>
          <a:custGeom>
            <a:avLst/>
            <a:gdLst/>
            <a:ahLst/>
            <a:cxnLst/>
            <a:rect r="r" b="b" t="t" l="l"/>
            <a:pathLst>
              <a:path h="9181546" w="11450908">
                <a:moveTo>
                  <a:pt x="0" y="0"/>
                </a:moveTo>
                <a:lnTo>
                  <a:pt x="11450908" y="0"/>
                </a:lnTo>
                <a:lnTo>
                  <a:pt x="11450908" y="9181546"/>
                </a:lnTo>
                <a:lnTo>
                  <a:pt x="0" y="91815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TextBox 6" id="6"/>
          <p:cNvSpPr txBox="true"/>
          <p:nvPr/>
        </p:nvSpPr>
        <p:spPr>
          <a:xfrm rot="0">
            <a:off x="3437152" y="2744553"/>
            <a:ext cx="11413697" cy="577131"/>
          </a:xfrm>
          <a:prstGeom prst="rect">
            <a:avLst/>
          </a:prstGeom>
        </p:spPr>
        <p:txBody>
          <a:bodyPr anchor="t" rtlCol="false" tIns="0" lIns="0" bIns="0" rIns="0">
            <a:spAutoFit/>
          </a:bodyPr>
          <a:lstStyle/>
          <a:p>
            <a:pPr algn="ctr">
              <a:lnSpc>
                <a:spcPts val="4734"/>
              </a:lnSpc>
            </a:pPr>
            <a:r>
              <a:rPr lang="en-US" sz="3382" spc="74">
                <a:solidFill>
                  <a:srgbClr val="152540"/>
                </a:solidFill>
                <a:latin typeface="Glacial Indifference"/>
                <a:ea typeface="Glacial Indifference"/>
                <a:cs typeface="Glacial Indifference"/>
                <a:sym typeface="Glacial Indifference"/>
              </a:rPr>
              <a:t>National Statistics</a:t>
            </a:r>
          </a:p>
        </p:txBody>
      </p:sp>
      <p:sp>
        <p:nvSpPr>
          <p:cNvPr name="TextBox 7" id="7"/>
          <p:cNvSpPr txBox="true"/>
          <p:nvPr/>
        </p:nvSpPr>
        <p:spPr>
          <a:xfrm rot="0">
            <a:off x="2481148" y="3691810"/>
            <a:ext cx="13911225" cy="4780915"/>
          </a:xfrm>
          <a:prstGeom prst="rect">
            <a:avLst/>
          </a:prstGeom>
        </p:spPr>
        <p:txBody>
          <a:bodyPr anchor="t" rtlCol="false" tIns="0" lIns="0" bIns="0" rIns="0">
            <a:spAutoFit/>
          </a:bodyPr>
          <a:lstStyle/>
          <a:p>
            <a:pPr algn="l">
              <a:lnSpc>
                <a:spcPts val="4759"/>
              </a:lnSpc>
            </a:pPr>
            <a:r>
              <a:rPr lang="en-US" sz="3399">
                <a:solidFill>
                  <a:srgbClr val="FF3131"/>
                </a:solidFill>
                <a:latin typeface="Canva Sans"/>
                <a:ea typeface="Canva Sans"/>
                <a:cs typeface="Canva Sans"/>
                <a:sym typeface="Canva Sans"/>
              </a:rPr>
              <a:t>National Average</a:t>
            </a:r>
            <a:r>
              <a:rPr lang="en-US" sz="3399">
                <a:solidFill>
                  <a:srgbClr val="152540"/>
                </a:solidFill>
                <a:latin typeface="Canva Sans"/>
                <a:ea typeface="Canva Sans"/>
                <a:cs typeface="Canva Sans"/>
                <a:sym typeface="Canva Sans"/>
              </a:rPr>
              <a:t>: The average salary for public school teachers in the U.S. is around $58,000 (Source: National Center for Education Statistics).</a:t>
            </a:r>
          </a:p>
          <a:p>
            <a:pPr algn="l">
              <a:lnSpc>
                <a:spcPts val="4759"/>
              </a:lnSpc>
            </a:pPr>
          </a:p>
          <a:p>
            <a:pPr algn="l" marL="1468119" indent="-489373" lvl="2">
              <a:lnSpc>
                <a:spcPts val="4759"/>
              </a:lnSpc>
              <a:buFont typeface="Arial"/>
              <a:buChar char="⚬"/>
            </a:pPr>
            <a:r>
              <a:rPr lang="en-US" sz="3399">
                <a:solidFill>
                  <a:srgbClr val="152540"/>
                </a:solidFill>
                <a:latin typeface="Canva Sans"/>
                <a:ea typeface="Canva Sans"/>
                <a:cs typeface="Canva Sans"/>
                <a:sym typeface="Canva Sans"/>
              </a:rPr>
              <a:t>The average salary for Missouri teachers is approximately $50,000, which is below the national average (Source: Missouri DESE).</a:t>
            </a:r>
          </a:p>
          <a:p>
            <a:pPr algn="l">
              <a:lnSpc>
                <a:spcPts val="4759"/>
              </a:lnSpc>
            </a:pPr>
          </a:p>
        </p:txBody>
      </p:sp>
    </p:spTree>
  </p:cSld>
  <p:clrMapOvr>
    <a:masterClrMapping/>
  </p:clrMapOvr>
  <p:transition spd="fast">
    <p:wipe dir="l"/>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DE8E4"/>
        </a:solidFill>
      </p:bgPr>
    </p:bg>
    <p:spTree>
      <p:nvGrpSpPr>
        <p:cNvPr id="1" name=""/>
        <p:cNvGrpSpPr/>
        <p:nvPr/>
      </p:nvGrpSpPr>
      <p:grpSpPr>
        <a:xfrm>
          <a:off x="0" y="0"/>
          <a:ext cx="0" cy="0"/>
          <a:chOff x="0" y="0"/>
          <a:chExt cx="0" cy="0"/>
        </a:xfrm>
      </p:grpSpPr>
      <p:sp>
        <p:nvSpPr>
          <p:cNvPr name="TextBox 2" id="2"/>
          <p:cNvSpPr txBox="true"/>
          <p:nvPr/>
        </p:nvSpPr>
        <p:spPr>
          <a:xfrm rot="0">
            <a:off x="3756322" y="1210921"/>
            <a:ext cx="11360877" cy="2547564"/>
          </a:xfrm>
          <a:prstGeom prst="rect">
            <a:avLst/>
          </a:prstGeom>
        </p:spPr>
        <p:txBody>
          <a:bodyPr anchor="t" rtlCol="false" tIns="0" lIns="0" bIns="0" rIns="0">
            <a:spAutoFit/>
          </a:bodyPr>
          <a:lstStyle/>
          <a:p>
            <a:pPr algn="ctr">
              <a:lnSpc>
                <a:spcPts val="10258"/>
              </a:lnSpc>
            </a:pPr>
            <a:r>
              <a:rPr lang="en-US" b="true" sz="7327" spc="688">
                <a:solidFill>
                  <a:srgbClr val="152540"/>
                </a:solidFill>
                <a:latin typeface="Glacial Indifference Bold"/>
                <a:ea typeface="Glacial Indifference Bold"/>
                <a:cs typeface="Glacial Indifference Bold"/>
                <a:sym typeface="Glacial Indifference Bold"/>
              </a:rPr>
              <a:t>EDUCATION FUNDING </a:t>
            </a:r>
          </a:p>
          <a:p>
            <a:pPr algn="ctr" marL="0" indent="0" lvl="0">
              <a:lnSpc>
                <a:spcPts val="10258"/>
              </a:lnSpc>
              <a:spcBef>
                <a:spcPct val="0"/>
              </a:spcBef>
            </a:pPr>
            <a:r>
              <a:rPr lang="en-US" b="true" sz="7327" spc="688">
                <a:solidFill>
                  <a:srgbClr val="152540"/>
                </a:solidFill>
                <a:latin typeface="Glacial Indifference Bold"/>
                <a:ea typeface="Glacial Indifference Bold"/>
                <a:cs typeface="Glacial Indifference Bold"/>
                <a:sym typeface="Glacial Indifference Bold"/>
              </a:rPr>
              <a:t>DISPARITIES</a:t>
            </a:r>
          </a:p>
        </p:txBody>
      </p:sp>
      <p:sp>
        <p:nvSpPr>
          <p:cNvPr name="Freeform 3" id="3"/>
          <p:cNvSpPr/>
          <p:nvPr/>
        </p:nvSpPr>
        <p:spPr>
          <a:xfrm flipH="false" flipV="false" rot="0">
            <a:off x="-290950" y="-2033784"/>
            <a:ext cx="5544196" cy="5181303"/>
          </a:xfrm>
          <a:custGeom>
            <a:avLst/>
            <a:gdLst/>
            <a:ahLst/>
            <a:cxnLst/>
            <a:rect r="r" b="b" t="t" l="l"/>
            <a:pathLst>
              <a:path h="5181303" w="5544196">
                <a:moveTo>
                  <a:pt x="0" y="0"/>
                </a:moveTo>
                <a:lnTo>
                  <a:pt x="5544196" y="0"/>
                </a:lnTo>
                <a:lnTo>
                  <a:pt x="5544196" y="5181303"/>
                </a:lnTo>
                <a:lnTo>
                  <a:pt x="0" y="51813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2240828">
            <a:off x="13820906" y="-5477286"/>
            <a:ext cx="10737221" cy="8609299"/>
          </a:xfrm>
          <a:custGeom>
            <a:avLst/>
            <a:gdLst/>
            <a:ahLst/>
            <a:cxnLst/>
            <a:rect r="r" b="b" t="t" l="l"/>
            <a:pathLst>
              <a:path h="8609299" w="10737221">
                <a:moveTo>
                  <a:pt x="0" y="0"/>
                </a:moveTo>
                <a:lnTo>
                  <a:pt x="10737221" y="0"/>
                </a:lnTo>
                <a:lnTo>
                  <a:pt x="10737221" y="8609299"/>
                </a:lnTo>
                <a:lnTo>
                  <a:pt x="0" y="86092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251778">
            <a:off x="-9009071" y="7694964"/>
            <a:ext cx="11450908" cy="9181546"/>
          </a:xfrm>
          <a:custGeom>
            <a:avLst/>
            <a:gdLst/>
            <a:ahLst/>
            <a:cxnLst/>
            <a:rect r="r" b="b" t="t" l="l"/>
            <a:pathLst>
              <a:path h="9181546" w="11450908">
                <a:moveTo>
                  <a:pt x="0" y="0"/>
                </a:moveTo>
                <a:lnTo>
                  <a:pt x="11450908" y="0"/>
                </a:lnTo>
                <a:lnTo>
                  <a:pt x="11450908" y="9181546"/>
                </a:lnTo>
                <a:lnTo>
                  <a:pt x="0" y="91815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TextBox 6" id="6"/>
          <p:cNvSpPr txBox="true"/>
          <p:nvPr/>
        </p:nvSpPr>
        <p:spPr>
          <a:xfrm rot="0">
            <a:off x="2481148" y="4495551"/>
            <a:ext cx="13911225" cy="4180840"/>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FF3131"/>
                </a:solidFill>
                <a:latin typeface="Canva Sans"/>
                <a:ea typeface="Canva Sans"/>
                <a:cs typeface="Canva Sans"/>
                <a:sym typeface="Canva Sans"/>
              </a:rPr>
              <a:t>National Funding Gap</a:t>
            </a:r>
            <a:r>
              <a:rPr lang="en-US" sz="3399">
                <a:solidFill>
                  <a:srgbClr val="152540"/>
                </a:solidFill>
                <a:latin typeface="Canva Sans"/>
                <a:ea typeface="Canva Sans"/>
                <a:cs typeface="Canva Sans"/>
                <a:sym typeface="Canva Sans"/>
              </a:rPr>
              <a:t>: The U.S. public school system faces a $23 billion annual funding gap between wealthy and low-income districts (Source: EdBuild).</a:t>
            </a:r>
          </a:p>
          <a:p>
            <a:pPr algn="l" marL="734059" indent="-367030" lvl="1">
              <a:lnSpc>
                <a:spcPts val="4759"/>
              </a:lnSpc>
              <a:buFont typeface="Arial"/>
              <a:buChar char="•"/>
            </a:pPr>
            <a:r>
              <a:rPr lang="en-US" sz="3399">
                <a:solidFill>
                  <a:srgbClr val="FF3131"/>
                </a:solidFill>
                <a:latin typeface="Canva Sans"/>
                <a:ea typeface="Canva Sans"/>
                <a:cs typeface="Canva Sans"/>
                <a:sym typeface="Canva Sans"/>
              </a:rPr>
              <a:t>Impact on Students</a:t>
            </a:r>
            <a:r>
              <a:rPr lang="en-US" sz="3399">
                <a:solidFill>
                  <a:srgbClr val="152540"/>
                </a:solidFill>
                <a:latin typeface="Canva Sans"/>
                <a:ea typeface="Canva Sans"/>
                <a:cs typeface="Canva Sans"/>
                <a:sym typeface="Canva Sans"/>
              </a:rPr>
              <a:t>: Schools in low-income areas often have less access to advanced courses and fewer educational resources (Source: The Education Trust).</a:t>
            </a:r>
          </a:p>
          <a:p>
            <a:pPr algn="l">
              <a:lnSpc>
                <a:spcPts val="4759"/>
              </a:lnSpc>
            </a:pPr>
          </a:p>
        </p:txBody>
      </p:sp>
    </p:spTree>
  </p:cSld>
  <p:clrMapOvr>
    <a:masterClrMapping/>
  </p:clrMapOvr>
  <p:transition spd="fast">
    <p:wipe dir="l"/>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DE8E4"/>
        </a:solidFill>
      </p:bgPr>
    </p:bg>
    <p:spTree>
      <p:nvGrpSpPr>
        <p:cNvPr id="1" name=""/>
        <p:cNvGrpSpPr/>
        <p:nvPr/>
      </p:nvGrpSpPr>
      <p:grpSpPr>
        <a:xfrm>
          <a:off x="0" y="0"/>
          <a:ext cx="0" cy="0"/>
          <a:chOff x="0" y="0"/>
          <a:chExt cx="0" cy="0"/>
        </a:xfrm>
      </p:grpSpPr>
      <p:sp>
        <p:nvSpPr>
          <p:cNvPr name="TextBox 2" id="2"/>
          <p:cNvSpPr txBox="true"/>
          <p:nvPr/>
        </p:nvSpPr>
        <p:spPr>
          <a:xfrm rot="0">
            <a:off x="1929222" y="1895355"/>
            <a:ext cx="13502978" cy="1252164"/>
          </a:xfrm>
          <a:prstGeom prst="rect">
            <a:avLst/>
          </a:prstGeom>
        </p:spPr>
        <p:txBody>
          <a:bodyPr anchor="t" rtlCol="false" tIns="0" lIns="0" bIns="0" rIns="0">
            <a:spAutoFit/>
          </a:bodyPr>
          <a:lstStyle/>
          <a:p>
            <a:pPr algn="ctr" marL="0" indent="0" lvl="0">
              <a:lnSpc>
                <a:spcPts val="10258"/>
              </a:lnSpc>
              <a:spcBef>
                <a:spcPct val="0"/>
              </a:spcBef>
            </a:pPr>
            <a:r>
              <a:rPr lang="en-US" b="true" sz="7327" spc="688">
                <a:solidFill>
                  <a:srgbClr val="152540"/>
                </a:solidFill>
                <a:latin typeface="Glacial Indifference Bold"/>
                <a:ea typeface="Glacial Indifference Bold"/>
                <a:cs typeface="Glacial Indifference Bold"/>
                <a:sym typeface="Glacial Indifference Bold"/>
              </a:rPr>
              <a:t>STUDENT DEMOGRAPHICS</a:t>
            </a:r>
          </a:p>
        </p:txBody>
      </p:sp>
      <p:sp>
        <p:nvSpPr>
          <p:cNvPr name="Freeform 3" id="3"/>
          <p:cNvSpPr/>
          <p:nvPr/>
        </p:nvSpPr>
        <p:spPr>
          <a:xfrm flipH="false" flipV="false" rot="0">
            <a:off x="-290950" y="-2033784"/>
            <a:ext cx="5544196" cy="5181303"/>
          </a:xfrm>
          <a:custGeom>
            <a:avLst/>
            <a:gdLst/>
            <a:ahLst/>
            <a:cxnLst/>
            <a:rect r="r" b="b" t="t" l="l"/>
            <a:pathLst>
              <a:path h="5181303" w="5544196">
                <a:moveTo>
                  <a:pt x="0" y="0"/>
                </a:moveTo>
                <a:lnTo>
                  <a:pt x="5544196" y="0"/>
                </a:lnTo>
                <a:lnTo>
                  <a:pt x="5544196" y="5181303"/>
                </a:lnTo>
                <a:lnTo>
                  <a:pt x="0" y="51813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2240828">
            <a:off x="13820906" y="-5477286"/>
            <a:ext cx="10737221" cy="8609299"/>
          </a:xfrm>
          <a:custGeom>
            <a:avLst/>
            <a:gdLst/>
            <a:ahLst/>
            <a:cxnLst/>
            <a:rect r="r" b="b" t="t" l="l"/>
            <a:pathLst>
              <a:path h="8609299" w="10737221">
                <a:moveTo>
                  <a:pt x="0" y="0"/>
                </a:moveTo>
                <a:lnTo>
                  <a:pt x="10737221" y="0"/>
                </a:lnTo>
                <a:lnTo>
                  <a:pt x="10737221" y="8609299"/>
                </a:lnTo>
                <a:lnTo>
                  <a:pt x="0" y="86092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251778">
            <a:off x="-9009071" y="7694964"/>
            <a:ext cx="11450908" cy="9181546"/>
          </a:xfrm>
          <a:custGeom>
            <a:avLst/>
            <a:gdLst/>
            <a:ahLst/>
            <a:cxnLst/>
            <a:rect r="r" b="b" t="t" l="l"/>
            <a:pathLst>
              <a:path h="9181546" w="11450908">
                <a:moveTo>
                  <a:pt x="0" y="0"/>
                </a:moveTo>
                <a:lnTo>
                  <a:pt x="11450908" y="0"/>
                </a:lnTo>
                <a:lnTo>
                  <a:pt x="11450908" y="9181546"/>
                </a:lnTo>
                <a:lnTo>
                  <a:pt x="0" y="91815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TextBox 6" id="6"/>
          <p:cNvSpPr txBox="true"/>
          <p:nvPr/>
        </p:nvSpPr>
        <p:spPr>
          <a:xfrm rot="0">
            <a:off x="2188388" y="3705860"/>
            <a:ext cx="15070912" cy="5380990"/>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FF3131"/>
                </a:solidFill>
                <a:latin typeface="Canva Sans"/>
                <a:ea typeface="Canva Sans"/>
                <a:cs typeface="Canva Sans"/>
                <a:sym typeface="Canva Sans"/>
              </a:rPr>
              <a:t>National Overview:</a:t>
            </a:r>
          </a:p>
          <a:p>
            <a:pPr algn="l" marL="1468119" indent="-489373" lvl="2">
              <a:lnSpc>
                <a:spcPts val="4759"/>
              </a:lnSpc>
              <a:buFont typeface="Arial"/>
              <a:buChar char="⚬"/>
            </a:pPr>
            <a:r>
              <a:rPr lang="en-US" sz="3399">
                <a:solidFill>
                  <a:srgbClr val="000000"/>
                </a:solidFill>
                <a:latin typeface="Canva Sans"/>
                <a:ea typeface="Canva Sans"/>
                <a:cs typeface="Canva Sans"/>
                <a:sym typeface="Canva Sans"/>
              </a:rPr>
              <a:t>Over 50% of U.S. public school students are from minority groups (Source: National Center for Education Statistics).</a:t>
            </a:r>
          </a:p>
          <a:p>
            <a:pPr algn="l" marL="1468119" indent="-489373" lvl="2">
              <a:lnSpc>
                <a:spcPts val="4759"/>
              </a:lnSpc>
              <a:buFont typeface="Arial"/>
              <a:buChar char="⚬"/>
            </a:pPr>
            <a:r>
              <a:rPr lang="en-US" sz="3399">
                <a:solidFill>
                  <a:srgbClr val="000000"/>
                </a:solidFill>
                <a:latin typeface="Canva Sans"/>
                <a:ea typeface="Canva Sans"/>
                <a:cs typeface="Canva Sans"/>
                <a:sym typeface="Canva Sans"/>
              </a:rPr>
              <a:t>The U.S. has about 8 million English Language Learners (ELLs) in K-12 schools (Source: National Education Association).</a:t>
            </a:r>
          </a:p>
          <a:p>
            <a:pPr algn="l" marL="734059" indent="-367030" lvl="1">
              <a:lnSpc>
                <a:spcPts val="4759"/>
              </a:lnSpc>
              <a:buFont typeface="Arial"/>
              <a:buChar char="•"/>
            </a:pPr>
            <a:r>
              <a:rPr lang="en-US" sz="3399">
                <a:solidFill>
                  <a:srgbClr val="FF3131"/>
                </a:solidFill>
                <a:latin typeface="Canva Sans"/>
                <a:ea typeface="Canva Sans"/>
                <a:cs typeface="Canva Sans"/>
                <a:sym typeface="Canva Sans"/>
              </a:rPr>
              <a:t>Missouri-specific:</a:t>
            </a:r>
          </a:p>
          <a:p>
            <a:pPr algn="l" marL="1468119" indent="-489373" lvl="2">
              <a:lnSpc>
                <a:spcPts val="4759"/>
              </a:lnSpc>
              <a:buFont typeface="Arial"/>
              <a:buChar char="⚬"/>
            </a:pPr>
            <a:r>
              <a:rPr lang="en-US" sz="3399">
                <a:solidFill>
                  <a:srgbClr val="000000"/>
                </a:solidFill>
                <a:latin typeface="Canva Sans"/>
                <a:ea typeface="Canva Sans"/>
                <a:cs typeface="Canva Sans"/>
                <a:sym typeface="Canva Sans"/>
              </a:rPr>
              <a:t>40% of Missouri's K-12 students are students of color, with an increasing diversity in urban areas (Source: Missouri DESE).</a:t>
            </a:r>
          </a:p>
          <a:p>
            <a:pPr algn="l">
              <a:lnSpc>
                <a:spcPts val="4759"/>
              </a:lnSpc>
            </a:pPr>
          </a:p>
        </p:txBody>
      </p:sp>
    </p:spTree>
  </p:cSld>
  <p:clrMapOvr>
    <a:masterClrMapping/>
  </p:clrMapOvr>
  <p:transition spd="fast">
    <p:wipe dir="l"/>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DE8E4"/>
        </a:solidFill>
      </p:bgPr>
    </p:bg>
    <p:spTree>
      <p:nvGrpSpPr>
        <p:cNvPr id="1" name=""/>
        <p:cNvGrpSpPr/>
        <p:nvPr/>
      </p:nvGrpSpPr>
      <p:grpSpPr>
        <a:xfrm>
          <a:off x="0" y="0"/>
          <a:ext cx="0" cy="0"/>
          <a:chOff x="0" y="0"/>
          <a:chExt cx="0" cy="0"/>
        </a:xfrm>
      </p:grpSpPr>
      <p:sp>
        <p:nvSpPr>
          <p:cNvPr name="TextBox 2" id="2"/>
          <p:cNvSpPr txBox="true"/>
          <p:nvPr/>
        </p:nvSpPr>
        <p:spPr>
          <a:xfrm rot="0">
            <a:off x="1929222" y="1895355"/>
            <a:ext cx="13502978" cy="1252164"/>
          </a:xfrm>
          <a:prstGeom prst="rect">
            <a:avLst/>
          </a:prstGeom>
        </p:spPr>
        <p:txBody>
          <a:bodyPr anchor="t" rtlCol="false" tIns="0" lIns="0" bIns="0" rIns="0">
            <a:spAutoFit/>
          </a:bodyPr>
          <a:lstStyle/>
          <a:p>
            <a:pPr algn="ctr" marL="0" indent="0" lvl="0">
              <a:lnSpc>
                <a:spcPts val="10258"/>
              </a:lnSpc>
              <a:spcBef>
                <a:spcPct val="0"/>
              </a:spcBef>
            </a:pPr>
            <a:r>
              <a:rPr lang="en-US" b="true" sz="7327" spc="688">
                <a:solidFill>
                  <a:srgbClr val="152540"/>
                </a:solidFill>
                <a:latin typeface="Glacial Indifference Bold"/>
                <a:ea typeface="Glacial Indifference Bold"/>
                <a:cs typeface="Glacial Indifference Bold"/>
                <a:sym typeface="Glacial Indifference Bold"/>
              </a:rPr>
              <a:t>EQUITY IN EDUCATION</a:t>
            </a:r>
          </a:p>
        </p:txBody>
      </p:sp>
      <p:sp>
        <p:nvSpPr>
          <p:cNvPr name="Freeform 3" id="3"/>
          <p:cNvSpPr/>
          <p:nvPr/>
        </p:nvSpPr>
        <p:spPr>
          <a:xfrm flipH="false" flipV="false" rot="0">
            <a:off x="-290950" y="-2033784"/>
            <a:ext cx="5544196" cy="5181303"/>
          </a:xfrm>
          <a:custGeom>
            <a:avLst/>
            <a:gdLst/>
            <a:ahLst/>
            <a:cxnLst/>
            <a:rect r="r" b="b" t="t" l="l"/>
            <a:pathLst>
              <a:path h="5181303" w="5544196">
                <a:moveTo>
                  <a:pt x="0" y="0"/>
                </a:moveTo>
                <a:lnTo>
                  <a:pt x="5544196" y="0"/>
                </a:lnTo>
                <a:lnTo>
                  <a:pt x="5544196" y="5181303"/>
                </a:lnTo>
                <a:lnTo>
                  <a:pt x="0" y="51813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2240828">
            <a:off x="13820906" y="-5477286"/>
            <a:ext cx="10737221" cy="8609299"/>
          </a:xfrm>
          <a:custGeom>
            <a:avLst/>
            <a:gdLst/>
            <a:ahLst/>
            <a:cxnLst/>
            <a:rect r="r" b="b" t="t" l="l"/>
            <a:pathLst>
              <a:path h="8609299" w="10737221">
                <a:moveTo>
                  <a:pt x="0" y="0"/>
                </a:moveTo>
                <a:lnTo>
                  <a:pt x="10737221" y="0"/>
                </a:lnTo>
                <a:lnTo>
                  <a:pt x="10737221" y="8609299"/>
                </a:lnTo>
                <a:lnTo>
                  <a:pt x="0" y="86092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251778">
            <a:off x="-9009071" y="7694964"/>
            <a:ext cx="11450908" cy="9181546"/>
          </a:xfrm>
          <a:custGeom>
            <a:avLst/>
            <a:gdLst/>
            <a:ahLst/>
            <a:cxnLst/>
            <a:rect r="r" b="b" t="t" l="l"/>
            <a:pathLst>
              <a:path h="9181546" w="11450908">
                <a:moveTo>
                  <a:pt x="0" y="0"/>
                </a:moveTo>
                <a:lnTo>
                  <a:pt x="11450908" y="0"/>
                </a:lnTo>
                <a:lnTo>
                  <a:pt x="11450908" y="9181546"/>
                </a:lnTo>
                <a:lnTo>
                  <a:pt x="0" y="91815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TextBox 6" id="6"/>
          <p:cNvSpPr txBox="true"/>
          <p:nvPr/>
        </p:nvSpPr>
        <p:spPr>
          <a:xfrm rot="0">
            <a:off x="2188388" y="3705860"/>
            <a:ext cx="15070912" cy="4780915"/>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FF3131"/>
                </a:solidFill>
                <a:latin typeface="Canva Sans"/>
                <a:ea typeface="Canva Sans"/>
                <a:cs typeface="Canva Sans"/>
                <a:sym typeface="Canva Sans"/>
              </a:rPr>
              <a:t>Achievement Gaps</a:t>
            </a:r>
            <a:r>
              <a:rPr lang="en-US" sz="3399">
                <a:solidFill>
                  <a:srgbClr val="000000"/>
                </a:solidFill>
                <a:latin typeface="Canva Sans"/>
                <a:ea typeface="Canva Sans"/>
                <a:cs typeface="Canva Sans"/>
                <a:sym typeface="Canva Sans"/>
              </a:rPr>
              <a:t>: Students from low-income backgrounds perform significantly lower than their peers from wealthier families in areas such as standardized testing and graduation rates (Source: The Education Trust).</a:t>
            </a:r>
          </a:p>
          <a:p>
            <a:pPr algn="l" marL="734059" indent="-367030" lvl="1">
              <a:lnSpc>
                <a:spcPts val="4759"/>
              </a:lnSpc>
              <a:buFont typeface="Arial"/>
              <a:buChar char="•"/>
            </a:pPr>
            <a:r>
              <a:rPr lang="en-US" sz="3399">
                <a:solidFill>
                  <a:srgbClr val="FF3131"/>
                </a:solidFill>
                <a:latin typeface="Canva Sans"/>
                <a:ea typeface="Canva Sans"/>
                <a:cs typeface="Canva Sans"/>
                <a:sym typeface="Canva Sans"/>
              </a:rPr>
              <a:t>Funding Inequities:</a:t>
            </a:r>
            <a:r>
              <a:rPr lang="en-US" sz="3399">
                <a:solidFill>
                  <a:srgbClr val="000000"/>
                </a:solidFill>
                <a:latin typeface="Canva Sans"/>
                <a:ea typeface="Canva Sans"/>
                <a:cs typeface="Canva Sans"/>
                <a:sym typeface="Canva Sans"/>
              </a:rPr>
              <a:t> Disparities in school funding contribute to the achievement gap, where wealthier districts can spend up to twice as much per student as poorer districts (Source: EdBuild).</a:t>
            </a:r>
          </a:p>
          <a:p>
            <a:pPr algn="l">
              <a:lnSpc>
                <a:spcPts val="4759"/>
              </a:lnSpc>
            </a:pPr>
          </a:p>
        </p:txBody>
      </p:sp>
    </p:spTree>
  </p:cSld>
  <p:clrMapOvr>
    <a:masterClrMapping/>
  </p:clrMapOvr>
  <p:transition spd="fast">
    <p:wipe dir="l"/>
  </p:transition>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EDE8E4"/>
        </a:solidFill>
      </p:bgPr>
    </p:bg>
    <p:spTree>
      <p:nvGrpSpPr>
        <p:cNvPr id="1" name=""/>
        <p:cNvGrpSpPr/>
        <p:nvPr/>
      </p:nvGrpSpPr>
      <p:grpSpPr>
        <a:xfrm>
          <a:off x="0" y="0"/>
          <a:ext cx="0" cy="0"/>
          <a:chOff x="0" y="0"/>
          <a:chExt cx="0" cy="0"/>
        </a:xfrm>
      </p:grpSpPr>
      <p:sp>
        <p:nvSpPr>
          <p:cNvPr name="TextBox 2" id="2"/>
          <p:cNvSpPr txBox="true"/>
          <p:nvPr/>
        </p:nvSpPr>
        <p:spPr>
          <a:xfrm rot="0">
            <a:off x="2188388" y="599955"/>
            <a:ext cx="13502978" cy="2547564"/>
          </a:xfrm>
          <a:prstGeom prst="rect">
            <a:avLst/>
          </a:prstGeom>
        </p:spPr>
        <p:txBody>
          <a:bodyPr anchor="t" rtlCol="false" tIns="0" lIns="0" bIns="0" rIns="0">
            <a:spAutoFit/>
          </a:bodyPr>
          <a:lstStyle/>
          <a:p>
            <a:pPr algn="ctr" marL="0" indent="0" lvl="0">
              <a:lnSpc>
                <a:spcPts val="10258"/>
              </a:lnSpc>
              <a:spcBef>
                <a:spcPct val="0"/>
              </a:spcBef>
            </a:pPr>
            <a:r>
              <a:rPr lang="en-US" b="true" sz="7327" spc="688">
                <a:solidFill>
                  <a:srgbClr val="152540"/>
                </a:solidFill>
                <a:latin typeface="Glacial Indifference Bold"/>
                <a:ea typeface="Glacial Indifference Bold"/>
                <a:cs typeface="Glacial Indifference Bold"/>
                <a:sym typeface="Glacial Indifference Bold"/>
              </a:rPr>
              <a:t>IMPACT OF TEACHER RETENTION</a:t>
            </a:r>
          </a:p>
        </p:txBody>
      </p:sp>
      <p:sp>
        <p:nvSpPr>
          <p:cNvPr name="Freeform 3" id="3"/>
          <p:cNvSpPr/>
          <p:nvPr/>
        </p:nvSpPr>
        <p:spPr>
          <a:xfrm flipH="false" flipV="false" rot="0">
            <a:off x="-290950" y="-2033784"/>
            <a:ext cx="5544196" cy="5181303"/>
          </a:xfrm>
          <a:custGeom>
            <a:avLst/>
            <a:gdLst/>
            <a:ahLst/>
            <a:cxnLst/>
            <a:rect r="r" b="b" t="t" l="l"/>
            <a:pathLst>
              <a:path h="5181303" w="5544196">
                <a:moveTo>
                  <a:pt x="0" y="0"/>
                </a:moveTo>
                <a:lnTo>
                  <a:pt x="5544196" y="0"/>
                </a:lnTo>
                <a:lnTo>
                  <a:pt x="5544196" y="5181303"/>
                </a:lnTo>
                <a:lnTo>
                  <a:pt x="0" y="51813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2240828">
            <a:off x="13820906" y="-5477286"/>
            <a:ext cx="10737221" cy="8609299"/>
          </a:xfrm>
          <a:custGeom>
            <a:avLst/>
            <a:gdLst/>
            <a:ahLst/>
            <a:cxnLst/>
            <a:rect r="r" b="b" t="t" l="l"/>
            <a:pathLst>
              <a:path h="8609299" w="10737221">
                <a:moveTo>
                  <a:pt x="0" y="0"/>
                </a:moveTo>
                <a:lnTo>
                  <a:pt x="10737221" y="0"/>
                </a:lnTo>
                <a:lnTo>
                  <a:pt x="10737221" y="8609299"/>
                </a:lnTo>
                <a:lnTo>
                  <a:pt x="0" y="86092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251778">
            <a:off x="-9009071" y="7694964"/>
            <a:ext cx="11450908" cy="9181546"/>
          </a:xfrm>
          <a:custGeom>
            <a:avLst/>
            <a:gdLst/>
            <a:ahLst/>
            <a:cxnLst/>
            <a:rect r="r" b="b" t="t" l="l"/>
            <a:pathLst>
              <a:path h="9181546" w="11450908">
                <a:moveTo>
                  <a:pt x="0" y="0"/>
                </a:moveTo>
                <a:lnTo>
                  <a:pt x="11450908" y="0"/>
                </a:lnTo>
                <a:lnTo>
                  <a:pt x="11450908" y="9181546"/>
                </a:lnTo>
                <a:lnTo>
                  <a:pt x="0" y="91815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TextBox 6" id="6"/>
          <p:cNvSpPr txBox="true"/>
          <p:nvPr/>
        </p:nvSpPr>
        <p:spPr>
          <a:xfrm rot="0">
            <a:off x="2188388" y="3705860"/>
            <a:ext cx="15070912" cy="4780915"/>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FF3131"/>
                </a:solidFill>
                <a:latin typeface="Canva Sans"/>
                <a:ea typeface="Canva Sans"/>
                <a:cs typeface="Canva Sans"/>
                <a:sym typeface="Canva Sans"/>
              </a:rPr>
              <a:t>Teacher Retention Rates</a:t>
            </a:r>
            <a:r>
              <a:rPr lang="en-US" sz="3399">
                <a:solidFill>
                  <a:srgbClr val="000000"/>
                </a:solidFill>
                <a:latin typeface="Canva Sans"/>
                <a:ea typeface="Canva Sans"/>
                <a:cs typeface="Canva Sans"/>
                <a:sym typeface="Canva Sans"/>
              </a:rPr>
              <a:t>: In districts with high teacher turnover, students experience lower academic achievement, especially in underserved areas (Source: Learning Policy Institute).</a:t>
            </a:r>
          </a:p>
          <a:p>
            <a:pPr algn="l" marL="734059" indent="-367030" lvl="1">
              <a:lnSpc>
                <a:spcPts val="4759"/>
              </a:lnSpc>
              <a:buFont typeface="Arial"/>
              <a:buChar char="•"/>
            </a:pPr>
            <a:r>
              <a:rPr lang="en-US" sz="3399">
                <a:solidFill>
                  <a:srgbClr val="FF3131"/>
                </a:solidFill>
                <a:latin typeface="Canva Sans"/>
                <a:ea typeface="Canva Sans"/>
                <a:cs typeface="Canva Sans"/>
                <a:sym typeface="Canva Sans"/>
              </a:rPr>
              <a:t>Retention Strategies: </a:t>
            </a:r>
            <a:r>
              <a:rPr lang="en-US" sz="3399">
                <a:solidFill>
                  <a:srgbClr val="000000"/>
                </a:solidFill>
                <a:latin typeface="Canva Sans"/>
                <a:ea typeface="Canva Sans"/>
                <a:cs typeface="Canva Sans"/>
                <a:sym typeface="Canva Sans"/>
              </a:rPr>
              <a:t>States like Michigan and Colorado have implemented retention strategies like paid student teaching programs to address shortages and improve retention (Source: State Legislative Websites).</a:t>
            </a:r>
          </a:p>
          <a:p>
            <a:pPr algn="l">
              <a:lnSpc>
                <a:spcPts val="4759"/>
              </a:lnSpc>
            </a:pPr>
          </a:p>
        </p:txBody>
      </p:sp>
    </p:spTree>
  </p:cSld>
  <p:clrMapOvr>
    <a:masterClrMapping/>
  </p:clrMapOvr>
  <p:transition spd="fast">
    <p:wipe dir="l"/>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EDE8E4"/>
        </a:solidFill>
      </p:bgPr>
    </p:bg>
    <p:spTree>
      <p:nvGrpSpPr>
        <p:cNvPr id="1" name=""/>
        <p:cNvGrpSpPr/>
        <p:nvPr/>
      </p:nvGrpSpPr>
      <p:grpSpPr>
        <a:xfrm>
          <a:off x="0" y="0"/>
          <a:ext cx="0" cy="0"/>
          <a:chOff x="0" y="0"/>
          <a:chExt cx="0" cy="0"/>
        </a:xfrm>
      </p:grpSpPr>
      <p:sp>
        <p:nvSpPr>
          <p:cNvPr name="TextBox 2" id="2"/>
          <p:cNvSpPr txBox="true"/>
          <p:nvPr/>
        </p:nvSpPr>
        <p:spPr>
          <a:xfrm rot="0">
            <a:off x="2188388" y="599955"/>
            <a:ext cx="13502978" cy="1252164"/>
          </a:xfrm>
          <a:prstGeom prst="rect">
            <a:avLst/>
          </a:prstGeom>
        </p:spPr>
        <p:txBody>
          <a:bodyPr anchor="t" rtlCol="false" tIns="0" lIns="0" bIns="0" rIns="0">
            <a:spAutoFit/>
          </a:bodyPr>
          <a:lstStyle/>
          <a:p>
            <a:pPr algn="ctr" marL="0" indent="0" lvl="0">
              <a:lnSpc>
                <a:spcPts val="10258"/>
              </a:lnSpc>
              <a:spcBef>
                <a:spcPct val="0"/>
              </a:spcBef>
            </a:pPr>
            <a:r>
              <a:rPr lang="en-US" b="true" sz="7327" spc="688">
                <a:solidFill>
                  <a:srgbClr val="152540"/>
                </a:solidFill>
                <a:latin typeface="Glacial Indifference Bold"/>
                <a:ea typeface="Glacial Indifference Bold"/>
                <a:cs typeface="Glacial Indifference Bold"/>
                <a:sym typeface="Glacial Indifference Bold"/>
              </a:rPr>
              <a:t>ASPIRING EDUCATORS</a:t>
            </a:r>
          </a:p>
        </p:txBody>
      </p:sp>
      <p:sp>
        <p:nvSpPr>
          <p:cNvPr name="Freeform 3" id="3"/>
          <p:cNvSpPr/>
          <p:nvPr/>
        </p:nvSpPr>
        <p:spPr>
          <a:xfrm flipH="false" flipV="false" rot="0">
            <a:off x="-290950" y="-2033784"/>
            <a:ext cx="5544196" cy="5181303"/>
          </a:xfrm>
          <a:custGeom>
            <a:avLst/>
            <a:gdLst/>
            <a:ahLst/>
            <a:cxnLst/>
            <a:rect r="r" b="b" t="t" l="l"/>
            <a:pathLst>
              <a:path h="5181303" w="5544196">
                <a:moveTo>
                  <a:pt x="0" y="0"/>
                </a:moveTo>
                <a:lnTo>
                  <a:pt x="5544196" y="0"/>
                </a:lnTo>
                <a:lnTo>
                  <a:pt x="5544196" y="5181303"/>
                </a:lnTo>
                <a:lnTo>
                  <a:pt x="0" y="51813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2240828">
            <a:off x="13820906" y="-5477286"/>
            <a:ext cx="10737221" cy="8609299"/>
          </a:xfrm>
          <a:custGeom>
            <a:avLst/>
            <a:gdLst/>
            <a:ahLst/>
            <a:cxnLst/>
            <a:rect r="r" b="b" t="t" l="l"/>
            <a:pathLst>
              <a:path h="8609299" w="10737221">
                <a:moveTo>
                  <a:pt x="0" y="0"/>
                </a:moveTo>
                <a:lnTo>
                  <a:pt x="10737221" y="0"/>
                </a:lnTo>
                <a:lnTo>
                  <a:pt x="10737221" y="8609299"/>
                </a:lnTo>
                <a:lnTo>
                  <a:pt x="0" y="86092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251778">
            <a:off x="-9009071" y="7694964"/>
            <a:ext cx="11450908" cy="9181546"/>
          </a:xfrm>
          <a:custGeom>
            <a:avLst/>
            <a:gdLst/>
            <a:ahLst/>
            <a:cxnLst/>
            <a:rect r="r" b="b" t="t" l="l"/>
            <a:pathLst>
              <a:path h="9181546" w="11450908">
                <a:moveTo>
                  <a:pt x="0" y="0"/>
                </a:moveTo>
                <a:lnTo>
                  <a:pt x="11450908" y="0"/>
                </a:lnTo>
                <a:lnTo>
                  <a:pt x="11450908" y="9181546"/>
                </a:lnTo>
                <a:lnTo>
                  <a:pt x="0" y="91815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TextBox 6" id="6"/>
          <p:cNvSpPr txBox="true"/>
          <p:nvPr/>
        </p:nvSpPr>
        <p:spPr>
          <a:xfrm rot="0">
            <a:off x="1404421" y="3982596"/>
            <a:ext cx="15070912" cy="2980690"/>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FF3131"/>
                </a:solidFill>
                <a:latin typeface="Canva Sans"/>
                <a:ea typeface="Canva Sans"/>
                <a:cs typeface="Canva Sans"/>
                <a:sym typeface="Canva Sans"/>
              </a:rPr>
              <a:t>Teacher Preparation Programs: </a:t>
            </a:r>
            <a:r>
              <a:rPr lang="en-US" sz="3399">
                <a:solidFill>
                  <a:srgbClr val="000000"/>
                </a:solidFill>
                <a:latin typeface="Canva Sans"/>
                <a:ea typeface="Canva Sans"/>
                <a:cs typeface="Canva Sans"/>
                <a:sym typeface="Canva Sans"/>
              </a:rPr>
              <a:t>The availability of resources for aspiring teachers, like those found in TeachMO and Missouri NEA, plays a role in addressing teacher shortages by offering career development and certification support (Source: TeachMO, Missouri NEA).</a:t>
            </a:r>
          </a:p>
        </p:txBody>
      </p:sp>
    </p:spTree>
  </p:cSld>
  <p:clrMapOvr>
    <a:masterClrMapping/>
  </p:clrMapOvr>
  <p:transition spd="fast">
    <p:wipe dir="l"/>
  </p:transition>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EDE8E4"/>
        </a:solidFill>
      </p:bgPr>
    </p:bg>
    <p:spTree>
      <p:nvGrpSpPr>
        <p:cNvPr id="1" name=""/>
        <p:cNvGrpSpPr/>
        <p:nvPr/>
      </p:nvGrpSpPr>
      <p:grpSpPr>
        <a:xfrm>
          <a:off x="0" y="0"/>
          <a:ext cx="0" cy="0"/>
          <a:chOff x="0" y="0"/>
          <a:chExt cx="0" cy="0"/>
        </a:xfrm>
      </p:grpSpPr>
      <p:sp>
        <p:nvSpPr>
          <p:cNvPr name="TextBox 2" id="2"/>
          <p:cNvSpPr txBox="true"/>
          <p:nvPr/>
        </p:nvSpPr>
        <p:spPr>
          <a:xfrm rot="0">
            <a:off x="2188388" y="638055"/>
            <a:ext cx="13502978" cy="1908175"/>
          </a:xfrm>
          <a:prstGeom prst="rect">
            <a:avLst/>
          </a:prstGeom>
        </p:spPr>
        <p:txBody>
          <a:bodyPr anchor="t" rtlCol="false" tIns="0" lIns="0" bIns="0" rIns="0">
            <a:spAutoFit/>
          </a:bodyPr>
          <a:lstStyle/>
          <a:p>
            <a:pPr algn="ctr">
              <a:lnSpc>
                <a:spcPts val="7699"/>
              </a:lnSpc>
              <a:spcBef>
                <a:spcPct val="0"/>
              </a:spcBef>
            </a:pPr>
            <a:r>
              <a:rPr lang="en-US" b="true" sz="5499" spc="516">
                <a:solidFill>
                  <a:srgbClr val="152540"/>
                </a:solidFill>
                <a:latin typeface="Glacial Indifference Bold"/>
                <a:ea typeface="Glacial Indifference Bold"/>
                <a:cs typeface="Glacial Indifference Bold"/>
                <a:sym typeface="Glacial Indifference Bold"/>
              </a:rPr>
              <a:t>KEY CHALLENGES FOR MISSOURI ASPIRING EDUCATORS (AES):</a:t>
            </a:r>
          </a:p>
        </p:txBody>
      </p:sp>
      <p:sp>
        <p:nvSpPr>
          <p:cNvPr name="Freeform 3" id="3"/>
          <p:cNvSpPr/>
          <p:nvPr/>
        </p:nvSpPr>
        <p:spPr>
          <a:xfrm flipH="false" flipV="false" rot="0">
            <a:off x="-290950" y="-2033784"/>
            <a:ext cx="5544196" cy="5181303"/>
          </a:xfrm>
          <a:custGeom>
            <a:avLst/>
            <a:gdLst/>
            <a:ahLst/>
            <a:cxnLst/>
            <a:rect r="r" b="b" t="t" l="l"/>
            <a:pathLst>
              <a:path h="5181303" w="5544196">
                <a:moveTo>
                  <a:pt x="0" y="0"/>
                </a:moveTo>
                <a:lnTo>
                  <a:pt x="5544196" y="0"/>
                </a:lnTo>
                <a:lnTo>
                  <a:pt x="5544196" y="5181303"/>
                </a:lnTo>
                <a:lnTo>
                  <a:pt x="0" y="51813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2240828">
            <a:off x="15401776" y="-5477286"/>
            <a:ext cx="10737221" cy="8609299"/>
          </a:xfrm>
          <a:custGeom>
            <a:avLst/>
            <a:gdLst/>
            <a:ahLst/>
            <a:cxnLst/>
            <a:rect r="r" b="b" t="t" l="l"/>
            <a:pathLst>
              <a:path h="8609299" w="10737221">
                <a:moveTo>
                  <a:pt x="0" y="0"/>
                </a:moveTo>
                <a:lnTo>
                  <a:pt x="10737221" y="0"/>
                </a:lnTo>
                <a:lnTo>
                  <a:pt x="10737221" y="8609299"/>
                </a:lnTo>
                <a:lnTo>
                  <a:pt x="0" y="86092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251778">
            <a:off x="-9573571" y="7988282"/>
            <a:ext cx="11450908" cy="9181546"/>
          </a:xfrm>
          <a:custGeom>
            <a:avLst/>
            <a:gdLst/>
            <a:ahLst/>
            <a:cxnLst/>
            <a:rect r="r" b="b" t="t" l="l"/>
            <a:pathLst>
              <a:path h="9181546" w="11450908">
                <a:moveTo>
                  <a:pt x="0" y="0"/>
                </a:moveTo>
                <a:lnTo>
                  <a:pt x="11450908" y="0"/>
                </a:lnTo>
                <a:lnTo>
                  <a:pt x="11450908" y="9181546"/>
                </a:lnTo>
                <a:lnTo>
                  <a:pt x="0" y="91815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TextBox 6" id="6"/>
          <p:cNvSpPr txBox="true"/>
          <p:nvPr/>
        </p:nvSpPr>
        <p:spPr>
          <a:xfrm rot="0">
            <a:off x="1028700" y="3303822"/>
            <a:ext cx="16683918" cy="6767947"/>
          </a:xfrm>
          <a:prstGeom prst="rect">
            <a:avLst/>
          </a:prstGeom>
        </p:spPr>
        <p:txBody>
          <a:bodyPr anchor="t" rtlCol="false" tIns="0" lIns="0" bIns="0" rIns="0">
            <a:spAutoFit/>
          </a:bodyPr>
          <a:lstStyle/>
          <a:p>
            <a:pPr algn="l">
              <a:lnSpc>
                <a:spcPts val="3874"/>
              </a:lnSpc>
            </a:pPr>
            <a:r>
              <a:rPr lang="en-US" sz="2767">
                <a:solidFill>
                  <a:srgbClr val="FF3131"/>
                </a:solidFill>
                <a:latin typeface="Canva Sans"/>
                <a:ea typeface="Canva Sans"/>
                <a:cs typeface="Canva Sans"/>
                <a:sym typeface="Canva Sans"/>
              </a:rPr>
              <a:t>Funding Gaps &amp; Salary Disparities</a:t>
            </a:r>
          </a:p>
          <a:p>
            <a:pPr algn="l" marL="597518" indent="-298759" lvl="1">
              <a:lnSpc>
                <a:spcPts val="3874"/>
              </a:lnSpc>
              <a:buFont typeface="Arial"/>
              <a:buChar char="•"/>
            </a:pPr>
            <a:r>
              <a:rPr lang="en-US" sz="2767">
                <a:solidFill>
                  <a:srgbClr val="000000"/>
                </a:solidFill>
                <a:latin typeface="Canva Sans"/>
                <a:ea typeface="Canva Sans"/>
                <a:cs typeface="Canva Sans"/>
                <a:sym typeface="Canva Sans"/>
              </a:rPr>
              <a:t>Missouri ranks among the lowest in starting teacher salaries, making recruitment and retention difficult.</a:t>
            </a:r>
          </a:p>
          <a:p>
            <a:pPr algn="l" marL="597518" indent="-298759" lvl="1">
              <a:lnSpc>
                <a:spcPts val="3874"/>
              </a:lnSpc>
              <a:buFont typeface="Arial"/>
              <a:buChar char="•"/>
            </a:pPr>
            <a:r>
              <a:rPr lang="en-US" sz="2767">
                <a:solidFill>
                  <a:srgbClr val="000000"/>
                </a:solidFill>
                <a:latin typeface="Canva Sans"/>
                <a:ea typeface="Canva Sans"/>
                <a:cs typeface="Canva Sans"/>
                <a:sym typeface="Canva Sans"/>
              </a:rPr>
              <a:t>Rural and urban districts struggle with underfunding, leading to resource disparities.</a:t>
            </a:r>
          </a:p>
          <a:p>
            <a:pPr algn="l">
              <a:lnSpc>
                <a:spcPts val="3874"/>
              </a:lnSpc>
            </a:pPr>
            <a:r>
              <a:rPr lang="en-US" sz="2767">
                <a:solidFill>
                  <a:srgbClr val="FF3131"/>
                </a:solidFill>
                <a:latin typeface="Canva Sans"/>
                <a:ea typeface="Canva Sans"/>
                <a:cs typeface="Canva Sans"/>
                <a:sym typeface="Canva Sans"/>
              </a:rPr>
              <a:t>Legislative Resistance to Public Education Support</a:t>
            </a:r>
          </a:p>
          <a:p>
            <a:pPr algn="l" marL="597518" indent="-298759" lvl="1">
              <a:lnSpc>
                <a:spcPts val="3874"/>
              </a:lnSpc>
              <a:buFont typeface="Arial"/>
              <a:buChar char="•"/>
            </a:pPr>
            <a:r>
              <a:rPr lang="en-US" sz="2767">
                <a:solidFill>
                  <a:srgbClr val="000000"/>
                </a:solidFill>
                <a:latin typeface="Canva Sans"/>
                <a:ea typeface="Canva Sans"/>
                <a:cs typeface="Canva Sans"/>
                <a:sym typeface="Canva Sans"/>
              </a:rPr>
              <a:t>Missouri lawmakers often prioritize tax cuts over increasing education funding.</a:t>
            </a:r>
          </a:p>
          <a:p>
            <a:pPr algn="l" marL="597518" indent="-298759" lvl="1">
              <a:lnSpc>
                <a:spcPts val="3874"/>
              </a:lnSpc>
              <a:buFont typeface="Arial"/>
              <a:buChar char="•"/>
            </a:pPr>
            <a:r>
              <a:rPr lang="en-US" sz="2767">
                <a:solidFill>
                  <a:srgbClr val="000000"/>
                </a:solidFill>
                <a:latin typeface="Canva Sans"/>
                <a:ea typeface="Canva Sans"/>
                <a:cs typeface="Canva Sans"/>
                <a:sym typeface="Canva Sans"/>
              </a:rPr>
              <a:t>Proposals for voucher programs and charter school expansion threaten public school resources.</a:t>
            </a:r>
          </a:p>
          <a:p>
            <a:pPr algn="l">
              <a:lnSpc>
                <a:spcPts val="3874"/>
              </a:lnSpc>
            </a:pPr>
            <a:r>
              <a:rPr lang="en-US" sz="2767">
                <a:solidFill>
                  <a:srgbClr val="FF3131"/>
                </a:solidFill>
                <a:latin typeface="Canva Sans"/>
                <a:ea typeface="Canva Sans"/>
                <a:cs typeface="Canva Sans"/>
                <a:sym typeface="Canva Sans"/>
              </a:rPr>
              <a:t>Barriers to DEI &amp; Equity Initiatives</a:t>
            </a:r>
          </a:p>
          <a:p>
            <a:pPr algn="l" marL="597518" indent="-298759" lvl="1">
              <a:lnSpc>
                <a:spcPts val="3874"/>
              </a:lnSpc>
              <a:buFont typeface="Arial"/>
              <a:buChar char="•"/>
            </a:pPr>
            <a:r>
              <a:rPr lang="en-US" sz="2767">
                <a:solidFill>
                  <a:srgbClr val="000000"/>
                </a:solidFill>
                <a:latin typeface="Canva Sans"/>
                <a:ea typeface="Canva Sans"/>
                <a:cs typeface="Canva Sans"/>
                <a:sym typeface="Canva Sans"/>
              </a:rPr>
              <a:t>Recent legislation has sought to limit discussions on race, gender, and systemic inequities in teacher preparation programs.</a:t>
            </a:r>
          </a:p>
          <a:p>
            <a:pPr algn="l" marL="597518" indent="-298759" lvl="1">
              <a:lnSpc>
                <a:spcPts val="3874"/>
              </a:lnSpc>
              <a:buFont typeface="Arial"/>
              <a:buChar char="•"/>
            </a:pPr>
            <a:r>
              <a:rPr lang="en-US" sz="2767">
                <a:solidFill>
                  <a:srgbClr val="000000"/>
                </a:solidFill>
                <a:latin typeface="Canva Sans"/>
                <a:ea typeface="Canva Sans"/>
                <a:cs typeface="Canva Sans"/>
                <a:sym typeface="Canva Sans"/>
              </a:rPr>
              <a:t>DEI programs at Missouri colleges have faced funding cuts and policy restrictions, impacting aspiring educators' access to training.</a:t>
            </a:r>
          </a:p>
          <a:p>
            <a:pPr algn="l">
              <a:lnSpc>
                <a:spcPts val="3874"/>
              </a:lnSpc>
            </a:pPr>
          </a:p>
        </p:txBody>
      </p:sp>
    </p:spTree>
  </p:cSld>
  <p:clrMapOvr>
    <a:masterClrMapping/>
  </p:clrMapOvr>
  <p:transition spd="fast">
    <p:wipe dir="l"/>
  </p:transition>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EDE8E4"/>
        </a:solidFill>
      </p:bgPr>
    </p:bg>
    <p:spTree>
      <p:nvGrpSpPr>
        <p:cNvPr id="1" name=""/>
        <p:cNvGrpSpPr/>
        <p:nvPr/>
      </p:nvGrpSpPr>
      <p:grpSpPr>
        <a:xfrm>
          <a:off x="0" y="0"/>
          <a:ext cx="0" cy="0"/>
          <a:chOff x="0" y="0"/>
          <a:chExt cx="0" cy="0"/>
        </a:xfrm>
      </p:grpSpPr>
      <p:sp>
        <p:nvSpPr>
          <p:cNvPr name="TextBox 2" id="2"/>
          <p:cNvSpPr txBox="true"/>
          <p:nvPr/>
        </p:nvSpPr>
        <p:spPr>
          <a:xfrm rot="0">
            <a:off x="3440212" y="666584"/>
            <a:ext cx="13429331" cy="1429386"/>
          </a:xfrm>
          <a:prstGeom prst="rect">
            <a:avLst/>
          </a:prstGeom>
        </p:spPr>
        <p:txBody>
          <a:bodyPr anchor="t" rtlCol="false" tIns="0" lIns="0" bIns="0" rIns="0">
            <a:spAutoFit/>
          </a:bodyPr>
          <a:lstStyle/>
          <a:p>
            <a:pPr algn="ctr">
              <a:lnSpc>
                <a:spcPts val="5739"/>
              </a:lnSpc>
            </a:pPr>
            <a:r>
              <a:rPr lang="en-US" b="true" sz="4099" spc="385">
                <a:solidFill>
                  <a:srgbClr val="152540"/>
                </a:solidFill>
                <a:latin typeface="Glacial Indifference Bold"/>
                <a:ea typeface="Glacial Indifference Bold"/>
                <a:cs typeface="Glacial Indifference Bold"/>
                <a:sym typeface="Glacial Indifference Bold"/>
              </a:rPr>
              <a:t>WHAT ARE THE CURRENT LEGISLATIVE CHALLENGES THAT PUBLIC EDUCATION FACES</a:t>
            </a:r>
          </a:p>
        </p:txBody>
      </p:sp>
      <p:sp>
        <p:nvSpPr>
          <p:cNvPr name="Freeform 3" id="3"/>
          <p:cNvSpPr/>
          <p:nvPr/>
        </p:nvSpPr>
        <p:spPr>
          <a:xfrm flipH="false" flipV="false" rot="-1370283">
            <a:off x="-4450683" y="-5037991"/>
            <a:ext cx="9401016" cy="7537905"/>
          </a:xfrm>
          <a:custGeom>
            <a:avLst/>
            <a:gdLst/>
            <a:ahLst/>
            <a:cxnLst/>
            <a:rect r="r" b="b" t="t" l="l"/>
            <a:pathLst>
              <a:path h="7537905" w="9401016">
                <a:moveTo>
                  <a:pt x="0" y="0"/>
                </a:moveTo>
                <a:lnTo>
                  <a:pt x="9401015" y="0"/>
                </a:lnTo>
                <a:lnTo>
                  <a:pt x="9401015" y="7537905"/>
                </a:lnTo>
                <a:lnTo>
                  <a:pt x="0" y="753790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4" id="4"/>
          <p:cNvSpPr/>
          <p:nvPr/>
        </p:nvSpPr>
        <p:spPr>
          <a:xfrm flipH="false" flipV="false" rot="937035">
            <a:off x="15283890" y="-2085268"/>
            <a:ext cx="5638870" cy="3660139"/>
          </a:xfrm>
          <a:custGeom>
            <a:avLst/>
            <a:gdLst/>
            <a:ahLst/>
            <a:cxnLst/>
            <a:rect r="r" b="b" t="t" l="l"/>
            <a:pathLst>
              <a:path h="3660139" w="5638870">
                <a:moveTo>
                  <a:pt x="0" y="0"/>
                </a:moveTo>
                <a:lnTo>
                  <a:pt x="5638870" y="0"/>
                </a:lnTo>
                <a:lnTo>
                  <a:pt x="5638870" y="3660140"/>
                </a:lnTo>
                <a:lnTo>
                  <a:pt x="0" y="366014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0">
            <a:off x="4910763" y="2323417"/>
            <a:ext cx="8466474" cy="5640166"/>
          </a:xfrm>
          <a:custGeom>
            <a:avLst/>
            <a:gdLst/>
            <a:ahLst/>
            <a:cxnLst/>
            <a:rect r="r" b="b" t="t" l="l"/>
            <a:pathLst>
              <a:path h="5640166" w="8466474">
                <a:moveTo>
                  <a:pt x="0" y="0"/>
                </a:moveTo>
                <a:lnTo>
                  <a:pt x="8466474" y="0"/>
                </a:lnTo>
                <a:lnTo>
                  <a:pt x="8466474" y="5640166"/>
                </a:lnTo>
                <a:lnTo>
                  <a:pt x="0" y="5640166"/>
                </a:lnTo>
                <a:lnTo>
                  <a:pt x="0" y="0"/>
                </a:lnTo>
                <a:close/>
              </a:path>
            </a:pathLst>
          </a:custGeom>
          <a:blipFill>
            <a:blip r:embed="rId7"/>
            <a:stretch>
              <a:fillRect l="0" t="0" r="0" b="0"/>
            </a:stretch>
          </a:blipFill>
        </p:spPr>
      </p:sp>
      <p:sp>
        <p:nvSpPr>
          <p:cNvPr name="Freeform 6" id="6"/>
          <p:cNvSpPr/>
          <p:nvPr/>
        </p:nvSpPr>
        <p:spPr>
          <a:xfrm flipH="false" flipV="false" rot="0">
            <a:off x="2189070" y="555533"/>
            <a:ext cx="4649207" cy="6210443"/>
          </a:xfrm>
          <a:custGeom>
            <a:avLst/>
            <a:gdLst/>
            <a:ahLst/>
            <a:cxnLst/>
            <a:rect r="r" b="b" t="t" l="l"/>
            <a:pathLst>
              <a:path h="6210443" w="4649207">
                <a:moveTo>
                  <a:pt x="0" y="0"/>
                </a:moveTo>
                <a:lnTo>
                  <a:pt x="4649207" y="0"/>
                </a:lnTo>
                <a:lnTo>
                  <a:pt x="4649207" y="6210444"/>
                </a:lnTo>
                <a:lnTo>
                  <a:pt x="0" y="6210444"/>
                </a:lnTo>
                <a:lnTo>
                  <a:pt x="0" y="0"/>
                </a:lnTo>
                <a:close/>
              </a:path>
            </a:pathLst>
          </a:custGeom>
          <a:blipFill>
            <a:blip r:embed="rId8"/>
            <a:stretch>
              <a:fillRect l="0" t="0" r="0" b="0"/>
            </a:stretch>
          </a:blipFill>
        </p:spPr>
      </p:sp>
      <p:sp>
        <p:nvSpPr>
          <p:cNvPr name="Freeform 7" id="7"/>
          <p:cNvSpPr/>
          <p:nvPr/>
        </p:nvSpPr>
        <p:spPr>
          <a:xfrm flipH="false" flipV="false" rot="0">
            <a:off x="515398" y="1758045"/>
            <a:ext cx="5849628" cy="7341284"/>
          </a:xfrm>
          <a:custGeom>
            <a:avLst/>
            <a:gdLst/>
            <a:ahLst/>
            <a:cxnLst/>
            <a:rect r="r" b="b" t="t" l="l"/>
            <a:pathLst>
              <a:path h="7341284" w="5849628">
                <a:moveTo>
                  <a:pt x="0" y="0"/>
                </a:moveTo>
                <a:lnTo>
                  <a:pt x="5849628" y="0"/>
                </a:lnTo>
                <a:lnTo>
                  <a:pt x="5849628" y="7341284"/>
                </a:lnTo>
                <a:lnTo>
                  <a:pt x="0" y="7341284"/>
                </a:lnTo>
                <a:lnTo>
                  <a:pt x="0" y="0"/>
                </a:lnTo>
                <a:close/>
              </a:path>
            </a:pathLst>
          </a:custGeom>
          <a:blipFill>
            <a:blip r:embed="rId9"/>
            <a:stretch>
              <a:fillRect l="0" t="0" r="0" b="0"/>
            </a:stretch>
          </a:blipFill>
        </p:spPr>
      </p:sp>
      <p:sp>
        <p:nvSpPr>
          <p:cNvPr name="Freeform 8" id="8"/>
          <p:cNvSpPr/>
          <p:nvPr/>
        </p:nvSpPr>
        <p:spPr>
          <a:xfrm flipH="false" flipV="false" rot="0">
            <a:off x="3493371" y="1965021"/>
            <a:ext cx="11301259" cy="6356958"/>
          </a:xfrm>
          <a:custGeom>
            <a:avLst/>
            <a:gdLst/>
            <a:ahLst/>
            <a:cxnLst/>
            <a:rect r="r" b="b" t="t" l="l"/>
            <a:pathLst>
              <a:path h="6356958" w="11301259">
                <a:moveTo>
                  <a:pt x="0" y="0"/>
                </a:moveTo>
                <a:lnTo>
                  <a:pt x="11301258" y="0"/>
                </a:lnTo>
                <a:lnTo>
                  <a:pt x="11301258" y="6356958"/>
                </a:lnTo>
                <a:lnTo>
                  <a:pt x="0" y="6356958"/>
                </a:lnTo>
                <a:lnTo>
                  <a:pt x="0" y="0"/>
                </a:lnTo>
                <a:close/>
              </a:path>
            </a:pathLst>
          </a:custGeom>
          <a:blipFill>
            <a:blip r:embed="rId10"/>
            <a:stretch>
              <a:fillRect l="0" t="0" r="0" b="0"/>
            </a:stretch>
          </a:blipFill>
        </p:spPr>
      </p:sp>
      <p:sp>
        <p:nvSpPr>
          <p:cNvPr name="Freeform 9" id="9"/>
          <p:cNvSpPr/>
          <p:nvPr/>
        </p:nvSpPr>
        <p:spPr>
          <a:xfrm flipH="false" flipV="false" rot="0">
            <a:off x="10154877" y="762654"/>
            <a:ext cx="8917234" cy="5796202"/>
          </a:xfrm>
          <a:custGeom>
            <a:avLst/>
            <a:gdLst/>
            <a:ahLst/>
            <a:cxnLst/>
            <a:rect r="r" b="b" t="t" l="l"/>
            <a:pathLst>
              <a:path h="5796202" w="8917234">
                <a:moveTo>
                  <a:pt x="0" y="0"/>
                </a:moveTo>
                <a:lnTo>
                  <a:pt x="8917234" y="0"/>
                </a:lnTo>
                <a:lnTo>
                  <a:pt x="8917234" y="5796202"/>
                </a:lnTo>
                <a:lnTo>
                  <a:pt x="0" y="5796202"/>
                </a:lnTo>
                <a:lnTo>
                  <a:pt x="0" y="0"/>
                </a:lnTo>
                <a:close/>
              </a:path>
            </a:pathLst>
          </a:custGeom>
          <a:blipFill>
            <a:blip r:embed="rId11"/>
            <a:stretch>
              <a:fillRect l="0" t="0" r="0" b="0"/>
            </a:stretch>
          </a:blipFill>
        </p:spPr>
      </p:sp>
      <p:sp>
        <p:nvSpPr>
          <p:cNvPr name="Freeform 10" id="10"/>
          <p:cNvSpPr/>
          <p:nvPr/>
        </p:nvSpPr>
        <p:spPr>
          <a:xfrm flipH="false" flipV="false" rot="0">
            <a:off x="10154877" y="5731565"/>
            <a:ext cx="7481342" cy="5180829"/>
          </a:xfrm>
          <a:custGeom>
            <a:avLst/>
            <a:gdLst/>
            <a:ahLst/>
            <a:cxnLst/>
            <a:rect r="r" b="b" t="t" l="l"/>
            <a:pathLst>
              <a:path h="5180829" w="7481342">
                <a:moveTo>
                  <a:pt x="0" y="0"/>
                </a:moveTo>
                <a:lnTo>
                  <a:pt x="7481342" y="0"/>
                </a:lnTo>
                <a:lnTo>
                  <a:pt x="7481342" y="5180829"/>
                </a:lnTo>
                <a:lnTo>
                  <a:pt x="0" y="5180829"/>
                </a:lnTo>
                <a:lnTo>
                  <a:pt x="0" y="0"/>
                </a:lnTo>
                <a:close/>
              </a:path>
            </a:pathLst>
          </a:custGeom>
          <a:blipFill>
            <a:blip r:embed="rId12"/>
            <a:stretch>
              <a:fillRect l="0" t="0" r="0" b="0"/>
            </a:stretch>
          </a:blipFill>
        </p:spPr>
      </p:sp>
      <p:sp>
        <p:nvSpPr>
          <p:cNvPr name="Freeform 11" id="11"/>
          <p:cNvSpPr/>
          <p:nvPr/>
        </p:nvSpPr>
        <p:spPr>
          <a:xfrm flipH="false" flipV="false" rot="0">
            <a:off x="515398" y="5428687"/>
            <a:ext cx="8743570" cy="5825403"/>
          </a:xfrm>
          <a:custGeom>
            <a:avLst/>
            <a:gdLst/>
            <a:ahLst/>
            <a:cxnLst/>
            <a:rect r="r" b="b" t="t" l="l"/>
            <a:pathLst>
              <a:path h="5825403" w="8743570">
                <a:moveTo>
                  <a:pt x="0" y="0"/>
                </a:moveTo>
                <a:lnTo>
                  <a:pt x="8743569" y="0"/>
                </a:lnTo>
                <a:lnTo>
                  <a:pt x="8743569" y="5825403"/>
                </a:lnTo>
                <a:lnTo>
                  <a:pt x="0" y="5825403"/>
                </a:lnTo>
                <a:lnTo>
                  <a:pt x="0" y="0"/>
                </a:lnTo>
                <a:close/>
              </a:path>
            </a:pathLst>
          </a:custGeom>
          <a:blipFill>
            <a:blip r:embed="rId13"/>
            <a:stretch>
              <a:fillRect l="0" t="0" r="0" b="0"/>
            </a:stretch>
          </a:blipFill>
        </p:spPr>
      </p:sp>
      <p:sp>
        <p:nvSpPr>
          <p:cNvPr name="Freeform 12" id="12"/>
          <p:cNvSpPr/>
          <p:nvPr/>
        </p:nvSpPr>
        <p:spPr>
          <a:xfrm flipH="false" flipV="false" rot="0">
            <a:off x="-49770" y="338135"/>
            <a:ext cx="18387541" cy="9610730"/>
          </a:xfrm>
          <a:custGeom>
            <a:avLst/>
            <a:gdLst/>
            <a:ahLst/>
            <a:cxnLst/>
            <a:rect r="r" b="b" t="t" l="l"/>
            <a:pathLst>
              <a:path h="9610730" w="18387541">
                <a:moveTo>
                  <a:pt x="0" y="0"/>
                </a:moveTo>
                <a:lnTo>
                  <a:pt x="18387540" y="0"/>
                </a:lnTo>
                <a:lnTo>
                  <a:pt x="18387540" y="9610730"/>
                </a:lnTo>
                <a:lnTo>
                  <a:pt x="0" y="9610730"/>
                </a:lnTo>
                <a:lnTo>
                  <a:pt x="0" y="0"/>
                </a:lnTo>
                <a:close/>
              </a:path>
            </a:pathLst>
          </a:custGeom>
          <a:blipFill>
            <a:blip r:embed="rId14"/>
            <a:stretch>
              <a:fillRect l="0" t="-34301" r="0" b="-34301"/>
            </a:stretch>
          </a:blipFill>
        </p:spPr>
      </p:sp>
    </p:spTree>
  </p:cSld>
  <p:clrMapOvr>
    <a:masterClrMapping/>
  </p:clrMapOvr>
  <p:transition spd="fast">
    <p:wipe dir="l"/>
  </p:transition>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EDE8E4"/>
        </a:solidFill>
      </p:bgPr>
    </p:bg>
    <p:spTree>
      <p:nvGrpSpPr>
        <p:cNvPr id="1" name=""/>
        <p:cNvGrpSpPr/>
        <p:nvPr/>
      </p:nvGrpSpPr>
      <p:grpSpPr>
        <a:xfrm>
          <a:off x="0" y="0"/>
          <a:ext cx="0" cy="0"/>
          <a:chOff x="0" y="0"/>
          <a:chExt cx="0" cy="0"/>
        </a:xfrm>
      </p:grpSpPr>
      <p:sp>
        <p:nvSpPr>
          <p:cNvPr name="Freeform 2" id="2"/>
          <p:cNvSpPr/>
          <p:nvPr/>
        </p:nvSpPr>
        <p:spPr>
          <a:xfrm flipH="false" flipV="false" rot="6982806">
            <a:off x="-1317843" y="7733789"/>
            <a:ext cx="6673590" cy="8952377"/>
          </a:xfrm>
          <a:custGeom>
            <a:avLst/>
            <a:gdLst/>
            <a:ahLst/>
            <a:cxnLst/>
            <a:rect r="r" b="b" t="t" l="l"/>
            <a:pathLst>
              <a:path h="8952377" w="6673590">
                <a:moveTo>
                  <a:pt x="0" y="0"/>
                </a:moveTo>
                <a:lnTo>
                  <a:pt x="6673590" y="0"/>
                </a:lnTo>
                <a:lnTo>
                  <a:pt x="6673590" y="8952377"/>
                </a:lnTo>
                <a:lnTo>
                  <a:pt x="0" y="895237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10571821">
            <a:off x="13860125" y="8361794"/>
            <a:ext cx="5947318" cy="7978109"/>
          </a:xfrm>
          <a:custGeom>
            <a:avLst/>
            <a:gdLst/>
            <a:ahLst/>
            <a:cxnLst/>
            <a:rect r="r" b="b" t="t" l="l"/>
            <a:pathLst>
              <a:path h="7978109" w="5947318">
                <a:moveTo>
                  <a:pt x="0" y="0"/>
                </a:moveTo>
                <a:lnTo>
                  <a:pt x="5947317" y="0"/>
                </a:lnTo>
                <a:lnTo>
                  <a:pt x="5947317" y="7978110"/>
                </a:lnTo>
                <a:lnTo>
                  <a:pt x="0" y="79781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5058328">
            <a:off x="13255544" y="-4131370"/>
            <a:ext cx="7156478" cy="6935278"/>
          </a:xfrm>
          <a:custGeom>
            <a:avLst/>
            <a:gdLst/>
            <a:ahLst/>
            <a:cxnLst/>
            <a:rect r="r" b="b" t="t" l="l"/>
            <a:pathLst>
              <a:path h="6935278" w="7156478">
                <a:moveTo>
                  <a:pt x="0" y="0"/>
                </a:moveTo>
                <a:lnTo>
                  <a:pt x="7156479" y="0"/>
                </a:lnTo>
                <a:lnTo>
                  <a:pt x="7156479" y="6935279"/>
                </a:lnTo>
                <a:lnTo>
                  <a:pt x="0" y="693527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6800871">
            <a:off x="-1846725" y="-2878373"/>
            <a:ext cx="8542938" cy="7393525"/>
          </a:xfrm>
          <a:custGeom>
            <a:avLst/>
            <a:gdLst/>
            <a:ahLst/>
            <a:cxnLst/>
            <a:rect r="r" b="b" t="t" l="l"/>
            <a:pathLst>
              <a:path h="7393525" w="8542938">
                <a:moveTo>
                  <a:pt x="0" y="0"/>
                </a:moveTo>
                <a:lnTo>
                  <a:pt x="8542938" y="0"/>
                </a:lnTo>
                <a:lnTo>
                  <a:pt x="8542938" y="7393525"/>
                </a:lnTo>
                <a:lnTo>
                  <a:pt x="0" y="73935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6" id="6"/>
          <p:cNvSpPr txBox="true"/>
          <p:nvPr/>
        </p:nvSpPr>
        <p:spPr>
          <a:xfrm rot="0">
            <a:off x="2424744" y="5143500"/>
            <a:ext cx="15167322" cy="2753623"/>
          </a:xfrm>
          <a:prstGeom prst="rect">
            <a:avLst/>
          </a:prstGeom>
        </p:spPr>
        <p:txBody>
          <a:bodyPr anchor="t" rtlCol="false" tIns="0" lIns="0" bIns="0" rIns="0">
            <a:spAutoFit/>
          </a:bodyPr>
          <a:lstStyle/>
          <a:p>
            <a:pPr algn="l">
              <a:lnSpc>
                <a:spcPts val="3645"/>
              </a:lnSpc>
            </a:pPr>
            <a:r>
              <a:rPr lang="en-US" sz="3063" spc="-61">
                <a:solidFill>
                  <a:srgbClr val="253754"/>
                </a:solidFill>
                <a:latin typeface="Glacial Indifference"/>
                <a:ea typeface="Glacial Indifference"/>
                <a:cs typeface="Glacial Indifference"/>
                <a:sym typeface="Glacial Indifference"/>
              </a:rPr>
              <a:t>This presentation and its contents are confidential and may not be further distributed or passed on to any other person or published or reproduced, in whole or in part, by any medium or in any form for any purpose. Audio/video recording, copying of slides, and the use of AI note-taking tools are prohibited without the written consent. Violation of these terms may result in legal action.</a:t>
            </a:r>
          </a:p>
          <a:p>
            <a:pPr algn="l">
              <a:lnSpc>
                <a:spcPts val="3645"/>
              </a:lnSpc>
              <a:spcBef>
                <a:spcPct val="0"/>
              </a:spcBef>
            </a:pPr>
          </a:p>
        </p:txBody>
      </p:sp>
      <p:sp>
        <p:nvSpPr>
          <p:cNvPr name="TextBox 7" id="7"/>
          <p:cNvSpPr txBox="true"/>
          <p:nvPr/>
        </p:nvSpPr>
        <p:spPr>
          <a:xfrm rot="0">
            <a:off x="267273" y="3780682"/>
            <a:ext cx="18382152" cy="1086593"/>
          </a:xfrm>
          <a:prstGeom prst="rect">
            <a:avLst/>
          </a:prstGeom>
        </p:spPr>
        <p:txBody>
          <a:bodyPr anchor="t" rtlCol="false" tIns="0" lIns="0" bIns="0" rIns="0">
            <a:spAutoFit/>
          </a:bodyPr>
          <a:lstStyle/>
          <a:p>
            <a:pPr algn="ctr" marL="0" indent="0" lvl="0">
              <a:lnSpc>
                <a:spcPts val="8884"/>
              </a:lnSpc>
              <a:spcBef>
                <a:spcPct val="0"/>
              </a:spcBef>
            </a:pPr>
            <a:r>
              <a:rPr lang="en-US" sz="6345" spc="596">
                <a:solidFill>
                  <a:srgbClr val="152540"/>
                </a:solidFill>
                <a:latin typeface="Glacial Indifference"/>
                <a:ea typeface="Glacial Indifference"/>
                <a:cs typeface="Glacial Indifference"/>
                <a:sym typeface="Glacial Indifference"/>
              </a:rPr>
              <a:t>NEA MEMBERS AND EXTERNAL AUDIENCES</a:t>
            </a:r>
          </a:p>
        </p:txBody>
      </p:sp>
    </p:spTree>
  </p:cSld>
  <p:clrMapOvr>
    <a:masterClrMapping/>
  </p:clrMapOvr>
  <p:transition spd="fast">
    <p:wipe dir="l"/>
  </p:transition>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EDE8E4"/>
        </a:solidFill>
      </p:bgPr>
    </p:bg>
    <p:spTree>
      <p:nvGrpSpPr>
        <p:cNvPr id="1" name=""/>
        <p:cNvGrpSpPr/>
        <p:nvPr/>
      </p:nvGrpSpPr>
      <p:grpSpPr>
        <a:xfrm>
          <a:off x="0" y="0"/>
          <a:ext cx="0" cy="0"/>
          <a:chOff x="0" y="0"/>
          <a:chExt cx="0" cy="0"/>
        </a:xfrm>
      </p:grpSpPr>
      <p:sp>
        <p:nvSpPr>
          <p:cNvPr name="TextBox 2" id="2"/>
          <p:cNvSpPr txBox="true"/>
          <p:nvPr/>
        </p:nvSpPr>
        <p:spPr>
          <a:xfrm rot="0">
            <a:off x="4267983" y="413993"/>
            <a:ext cx="9817265" cy="2547564"/>
          </a:xfrm>
          <a:prstGeom prst="rect">
            <a:avLst/>
          </a:prstGeom>
        </p:spPr>
        <p:txBody>
          <a:bodyPr anchor="t" rtlCol="false" tIns="0" lIns="0" bIns="0" rIns="0">
            <a:spAutoFit/>
          </a:bodyPr>
          <a:lstStyle/>
          <a:p>
            <a:pPr algn="ctr" marL="0" indent="0" lvl="0">
              <a:lnSpc>
                <a:spcPts val="10258"/>
              </a:lnSpc>
              <a:spcBef>
                <a:spcPct val="0"/>
              </a:spcBef>
            </a:pPr>
            <a:r>
              <a:rPr lang="en-US" b="true" sz="7327" spc="688">
                <a:solidFill>
                  <a:srgbClr val="152540"/>
                </a:solidFill>
                <a:latin typeface="Glacial Indifference Bold"/>
                <a:ea typeface="Glacial Indifference Bold"/>
                <a:cs typeface="Glacial Indifference Bold"/>
                <a:sym typeface="Glacial Indifference Bold"/>
              </a:rPr>
              <a:t>WHY DOES ADVOCACY WORK?</a:t>
            </a:r>
          </a:p>
        </p:txBody>
      </p:sp>
      <p:sp>
        <p:nvSpPr>
          <p:cNvPr name="Freeform 3" id="3"/>
          <p:cNvSpPr/>
          <p:nvPr/>
        </p:nvSpPr>
        <p:spPr>
          <a:xfrm flipH="false" flipV="false" rot="0">
            <a:off x="-290950" y="-2033784"/>
            <a:ext cx="5544196" cy="5181303"/>
          </a:xfrm>
          <a:custGeom>
            <a:avLst/>
            <a:gdLst/>
            <a:ahLst/>
            <a:cxnLst/>
            <a:rect r="r" b="b" t="t" l="l"/>
            <a:pathLst>
              <a:path h="5181303" w="5544196">
                <a:moveTo>
                  <a:pt x="0" y="0"/>
                </a:moveTo>
                <a:lnTo>
                  <a:pt x="5544196" y="0"/>
                </a:lnTo>
                <a:lnTo>
                  <a:pt x="5544196" y="5181303"/>
                </a:lnTo>
                <a:lnTo>
                  <a:pt x="0" y="518130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4" id="4"/>
          <p:cNvSpPr/>
          <p:nvPr/>
        </p:nvSpPr>
        <p:spPr>
          <a:xfrm flipH="false" flipV="false" rot="-9354559">
            <a:off x="11483718" y="4885155"/>
            <a:ext cx="9358870" cy="8746290"/>
          </a:xfrm>
          <a:custGeom>
            <a:avLst/>
            <a:gdLst/>
            <a:ahLst/>
            <a:cxnLst/>
            <a:rect r="r" b="b" t="t" l="l"/>
            <a:pathLst>
              <a:path h="8746290" w="9358870">
                <a:moveTo>
                  <a:pt x="0" y="0"/>
                </a:moveTo>
                <a:lnTo>
                  <a:pt x="9358871" y="0"/>
                </a:lnTo>
                <a:lnTo>
                  <a:pt x="9358871" y="8746290"/>
                </a:lnTo>
                <a:lnTo>
                  <a:pt x="0" y="87462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5" id="5"/>
          <p:cNvSpPr/>
          <p:nvPr/>
        </p:nvSpPr>
        <p:spPr>
          <a:xfrm flipH="false" flipV="false" rot="-1370283">
            <a:off x="14250099" y="-6528437"/>
            <a:ext cx="10737221" cy="8609299"/>
          </a:xfrm>
          <a:custGeom>
            <a:avLst/>
            <a:gdLst/>
            <a:ahLst/>
            <a:cxnLst/>
            <a:rect r="r" b="b" t="t" l="l"/>
            <a:pathLst>
              <a:path h="8609299" w="10737221">
                <a:moveTo>
                  <a:pt x="0" y="0"/>
                </a:moveTo>
                <a:lnTo>
                  <a:pt x="10737221" y="0"/>
                </a:lnTo>
                <a:lnTo>
                  <a:pt x="10737221" y="8609299"/>
                </a:lnTo>
                <a:lnTo>
                  <a:pt x="0" y="860929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6" id="6"/>
          <p:cNvSpPr/>
          <p:nvPr/>
        </p:nvSpPr>
        <p:spPr>
          <a:xfrm flipH="false" flipV="false" rot="-251778">
            <a:off x="-5454739" y="8031639"/>
            <a:ext cx="11450908" cy="9181546"/>
          </a:xfrm>
          <a:custGeom>
            <a:avLst/>
            <a:gdLst/>
            <a:ahLst/>
            <a:cxnLst/>
            <a:rect r="r" b="b" t="t" l="l"/>
            <a:pathLst>
              <a:path h="9181546" w="11450908">
                <a:moveTo>
                  <a:pt x="0" y="0"/>
                </a:moveTo>
                <a:lnTo>
                  <a:pt x="11450908" y="0"/>
                </a:lnTo>
                <a:lnTo>
                  <a:pt x="11450908" y="9181546"/>
                </a:lnTo>
                <a:lnTo>
                  <a:pt x="0" y="918154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7" id="7"/>
          <p:cNvSpPr/>
          <p:nvPr/>
        </p:nvSpPr>
        <p:spPr>
          <a:xfrm flipH="false" flipV="false" rot="0">
            <a:off x="2446011" y="4497428"/>
            <a:ext cx="1202782" cy="1317789"/>
          </a:xfrm>
          <a:custGeom>
            <a:avLst/>
            <a:gdLst/>
            <a:ahLst/>
            <a:cxnLst/>
            <a:rect r="r" b="b" t="t" l="l"/>
            <a:pathLst>
              <a:path h="1317789" w="1202782">
                <a:moveTo>
                  <a:pt x="0" y="0"/>
                </a:moveTo>
                <a:lnTo>
                  <a:pt x="1202782" y="0"/>
                </a:lnTo>
                <a:lnTo>
                  <a:pt x="1202782" y="1317789"/>
                </a:lnTo>
                <a:lnTo>
                  <a:pt x="0" y="13177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grpSp>
        <p:nvGrpSpPr>
          <p:cNvPr name="Group 8" id="8"/>
          <p:cNvGrpSpPr/>
          <p:nvPr/>
        </p:nvGrpSpPr>
        <p:grpSpPr>
          <a:xfrm rot="0">
            <a:off x="1549766" y="5999006"/>
            <a:ext cx="2995273" cy="673236"/>
            <a:chOff x="0" y="0"/>
            <a:chExt cx="812800" cy="182690"/>
          </a:xfrm>
        </p:grpSpPr>
        <p:sp>
          <p:nvSpPr>
            <p:cNvPr name="Freeform 9" id="9"/>
            <p:cNvSpPr/>
            <p:nvPr/>
          </p:nvSpPr>
          <p:spPr>
            <a:xfrm flipH="false" flipV="false" rot="0">
              <a:off x="0" y="0"/>
              <a:ext cx="812800" cy="182690"/>
            </a:xfrm>
            <a:custGeom>
              <a:avLst/>
              <a:gdLst/>
              <a:ahLst/>
              <a:cxnLst/>
              <a:rect r="r" b="b" t="t" l="l"/>
              <a:pathLst>
                <a:path h="182690" w="812800">
                  <a:moveTo>
                    <a:pt x="91345" y="0"/>
                  </a:moveTo>
                  <a:lnTo>
                    <a:pt x="721455" y="0"/>
                  </a:lnTo>
                  <a:cubicBezTo>
                    <a:pt x="745681" y="0"/>
                    <a:pt x="768915" y="9624"/>
                    <a:pt x="786046" y="26754"/>
                  </a:cubicBezTo>
                  <a:cubicBezTo>
                    <a:pt x="803176" y="43885"/>
                    <a:pt x="812800" y="67119"/>
                    <a:pt x="812800" y="91345"/>
                  </a:cubicBezTo>
                  <a:lnTo>
                    <a:pt x="812800" y="91345"/>
                  </a:lnTo>
                  <a:cubicBezTo>
                    <a:pt x="812800" y="141793"/>
                    <a:pt x="771903" y="182690"/>
                    <a:pt x="721455" y="182690"/>
                  </a:cubicBezTo>
                  <a:lnTo>
                    <a:pt x="91345" y="182690"/>
                  </a:lnTo>
                  <a:cubicBezTo>
                    <a:pt x="67119" y="182690"/>
                    <a:pt x="43885" y="173066"/>
                    <a:pt x="26754" y="155936"/>
                  </a:cubicBezTo>
                  <a:cubicBezTo>
                    <a:pt x="9624" y="138805"/>
                    <a:pt x="0" y="115571"/>
                    <a:pt x="0" y="91345"/>
                  </a:cubicBezTo>
                  <a:lnTo>
                    <a:pt x="0" y="91345"/>
                  </a:lnTo>
                  <a:cubicBezTo>
                    <a:pt x="0" y="67119"/>
                    <a:pt x="9624" y="43885"/>
                    <a:pt x="26754" y="26754"/>
                  </a:cubicBezTo>
                  <a:cubicBezTo>
                    <a:pt x="43885" y="9624"/>
                    <a:pt x="67119" y="0"/>
                    <a:pt x="91345" y="0"/>
                  </a:cubicBezTo>
                  <a:close/>
                </a:path>
              </a:pathLst>
            </a:custGeom>
            <a:solidFill>
              <a:srgbClr val="000000">
                <a:alpha val="0"/>
              </a:srgbClr>
            </a:solidFill>
            <a:ln w="47625" cap="rnd">
              <a:solidFill>
                <a:srgbClr val="253754"/>
              </a:solidFill>
              <a:prstDash val="solid"/>
              <a:round/>
            </a:ln>
          </p:spPr>
        </p:sp>
        <p:sp>
          <p:nvSpPr>
            <p:cNvPr name="TextBox 10" id="10"/>
            <p:cNvSpPr txBox="true"/>
            <p:nvPr/>
          </p:nvSpPr>
          <p:spPr>
            <a:xfrm>
              <a:off x="0" y="-47625"/>
              <a:ext cx="812800" cy="230315"/>
            </a:xfrm>
            <a:prstGeom prst="rect">
              <a:avLst/>
            </a:prstGeom>
          </p:spPr>
          <p:txBody>
            <a:bodyPr anchor="ctr" rtlCol="false" tIns="0" lIns="0" bIns="0" rIns="0"/>
            <a:lstStyle/>
            <a:p>
              <a:pPr algn="ctr">
                <a:lnSpc>
                  <a:spcPts val="3548"/>
                </a:lnSpc>
                <a:spcBef>
                  <a:spcPct val="0"/>
                </a:spcBef>
              </a:pPr>
              <a:r>
                <a:rPr lang="en-US" sz="2534">
                  <a:solidFill>
                    <a:srgbClr val="253754"/>
                  </a:solidFill>
                  <a:latin typeface="Glacial Indifference"/>
                  <a:ea typeface="Glacial Indifference"/>
                  <a:cs typeface="Glacial Indifference"/>
                  <a:sym typeface="Glacial Indifference"/>
                </a:rPr>
                <a:t>Research</a:t>
              </a:r>
            </a:p>
          </p:txBody>
        </p:sp>
      </p:grpSp>
      <p:grpSp>
        <p:nvGrpSpPr>
          <p:cNvPr name="Group 11" id="11"/>
          <p:cNvGrpSpPr/>
          <p:nvPr/>
        </p:nvGrpSpPr>
        <p:grpSpPr>
          <a:xfrm rot="0">
            <a:off x="8288383" y="5999006"/>
            <a:ext cx="2995273" cy="673236"/>
            <a:chOff x="0" y="0"/>
            <a:chExt cx="812800" cy="182690"/>
          </a:xfrm>
        </p:grpSpPr>
        <p:sp>
          <p:nvSpPr>
            <p:cNvPr name="Freeform 12" id="12"/>
            <p:cNvSpPr/>
            <p:nvPr/>
          </p:nvSpPr>
          <p:spPr>
            <a:xfrm flipH="false" flipV="false" rot="0">
              <a:off x="0" y="0"/>
              <a:ext cx="812800" cy="182690"/>
            </a:xfrm>
            <a:custGeom>
              <a:avLst/>
              <a:gdLst/>
              <a:ahLst/>
              <a:cxnLst/>
              <a:rect r="r" b="b" t="t" l="l"/>
              <a:pathLst>
                <a:path h="182690" w="812800">
                  <a:moveTo>
                    <a:pt x="91345" y="0"/>
                  </a:moveTo>
                  <a:lnTo>
                    <a:pt x="721455" y="0"/>
                  </a:lnTo>
                  <a:cubicBezTo>
                    <a:pt x="745681" y="0"/>
                    <a:pt x="768915" y="9624"/>
                    <a:pt x="786046" y="26754"/>
                  </a:cubicBezTo>
                  <a:cubicBezTo>
                    <a:pt x="803176" y="43885"/>
                    <a:pt x="812800" y="67119"/>
                    <a:pt x="812800" y="91345"/>
                  </a:cubicBezTo>
                  <a:lnTo>
                    <a:pt x="812800" y="91345"/>
                  </a:lnTo>
                  <a:cubicBezTo>
                    <a:pt x="812800" y="141793"/>
                    <a:pt x="771903" y="182690"/>
                    <a:pt x="721455" y="182690"/>
                  </a:cubicBezTo>
                  <a:lnTo>
                    <a:pt x="91345" y="182690"/>
                  </a:lnTo>
                  <a:cubicBezTo>
                    <a:pt x="67119" y="182690"/>
                    <a:pt x="43885" y="173066"/>
                    <a:pt x="26754" y="155936"/>
                  </a:cubicBezTo>
                  <a:cubicBezTo>
                    <a:pt x="9624" y="138805"/>
                    <a:pt x="0" y="115571"/>
                    <a:pt x="0" y="91345"/>
                  </a:cubicBezTo>
                  <a:lnTo>
                    <a:pt x="0" y="91345"/>
                  </a:lnTo>
                  <a:cubicBezTo>
                    <a:pt x="0" y="67119"/>
                    <a:pt x="9624" y="43885"/>
                    <a:pt x="26754" y="26754"/>
                  </a:cubicBezTo>
                  <a:cubicBezTo>
                    <a:pt x="43885" y="9624"/>
                    <a:pt x="67119" y="0"/>
                    <a:pt x="91345" y="0"/>
                  </a:cubicBezTo>
                  <a:close/>
                </a:path>
              </a:pathLst>
            </a:custGeom>
            <a:solidFill>
              <a:srgbClr val="000000">
                <a:alpha val="0"/>
              </a:srgbClr>
            </a:solidFill>
            <a:ln w="47625" cap="rnd">
              <a:solidFill>
                <a:srgbClr val="253754"/>
              </a:solidFill>
              <a:prstDash val="solid"/>
              <a:round/>
            </a:ln>
          </p:spPr>
        </p:sp>
        <p:sp>
          <p:nvSpPr>
            <p:cNvPr name="TextBox 13" id="13"/>
            <p:cNvSpPr txBox="true"/>
            <p:nvPr/>
          </p:nvSpPr>
          <p:spPr>
            <a:xfrm>
              <a:off x="0" y="-47625"/>
              <a:ext cx="812800" cy="230315"/>
            </a:xfrm>
            <a:prstGeom prst="rect">
              <a:avLst/>
            </a:prstGeom>
          </p:spPr>
          <p:txBody>
            <a:bodyPr anchor="ctr" rtlCol="false" tIns="0" lIns="0" bIns="0" rIns="0"/>
            <a:lstStyle/>
            <a:p>
              <a:pPr algn="ctr">
                <a:lnSpc>
                  <a:spcPts val="3548"/>
                </a:lnSpc>
                <a:spcBef>
                  <a:spcPct val="0"/>
                </a:spcBef>
              </a:pPr>
              <a:r>
                <a:rPr lang="en-US" sz="2534">
                  <a:solidFill>
                    <a:srgbClr val="253754"/>
                  </a:solidFill>
                  <a:latin typeface="Glacial Indifference"/>
                  <a:ea typeface="Glacial Indifference"/>
                  <a:cs typeface="Glacial Indifference"/>
                  <a:sym typeface="Glacial Indifference"/>
                </a:rPr>
                <a:t>Communicate</a:t>
              </a:r>
            </a:p>
          </p:txBody>
        </p:sp>
      </p:grpSp>
      <p:grpSp>
        <p:nvGrpSpPr>
          <p:cNvPr name="Group 14" id="14"/>
          <p:cNvGrpSpPr/>
          <p:nvPr/>
        </p:nvGrpSpPr>
        <p:grpSpPr>
          <a:xfrm rot="0">
            <a:off x="15027001" y="5999006"/>
            <a:ext cx="2995273" cy="673236"/>
            <a:chOff x="0" y="0"/>
            <a:chExt cx="812800" cy="182690"/>
          </a:xfrm>
        </p:grpSpPr>
        <p:sp>
          <p:nvSpPr>
            <p:cNvPr name="Freeform 15" id="15"/>
            <p:cNvSpPr/>
            <p:nvPr/>
          </p:nvSpPr>
          <p:spPr>
            <a:xfrm flipH="false" flipV="false" rot="0">
              <a:off x="0" y="0"/>
              <a:ext cx="812800" cy="182690"/>
            </a:xfrm>
            <a:custGeom>
              <a:avLst/>
              <a:gdLst/>
              <a:ahLst/>
              <a:cxnLst/>
              <a:rect r="r" b="b" t="t" l="l"/>
              <a:pathLst>
                <a:path h="182690" w="812800">
                  <a:moveTo>
                    <a:pt x="91345" y="0"/>
                  </a:moveTo>
                  <a:lnTo>
                    <a:pt x="721455" y="0"/>
                  </a:lnTo>
                  <a:cubicBezTo>
                    <a:pt x="745681" y="0"/>
                    <a:pt x="768915" y="9624"/>
                    <a:pt x="786046" y="26754"/>
                  </a:cubicBezTo>
                  <a:cubicBezTo>
                    <a:pt x="803176" y="43885"/>
                    <a:pt x="812800" y="67119"/>
                    <a:pt x="812800" y="91345"/>
                  </a:cubicBezTo>
                  <a:lnTo>
                    <a:pt x="812800" y="91345"/>
                  </a:lnTo>
                  <a:cubicBezTo>
                    <a:pt x="812800" y="141793"/>
                    <a:pt x="771903" y="182690"/>
                    <a:pt x="721455" y="182690"/>
                  </a:cubicBezTo>
                  <a:lnTo>
                    <a:pt x="91345" y="182690"/>
                  </a:lnTo>
                  <a:cubicBezTo>
                    <a:pt x="67119" y="182690"/>
                    <a:pt x="43885" y="173066"/>
                    <a:pt x="26754" y="155936"/>
                  </a:cubicBezTo>
                  <a:cubicBezTo>
                    <a:pt x="9624" y="138805"/>
                    <a:pt x="0" y="115571"/>
                    <a:pt x="0" y="91345"/>
                  </a:cubicBezTo>
                  <a:lnTo>
                    <a:pt x="0" y="91345"/>
                  </a:lnTo>
                  <a:cubicBezTo>
                    <a:pt x="0" y="67119"/>
                    <a:pt x="9624" y="43885"/>
                    <a:pt x="26754" y="26754"/>
                  </a:cubicBezTo>
                  <a:cubicBezTo>
                    <a:pt x="43885" y="9624"/>
                    <a:pt x="67119" y="0"/>
                    <a:pt x="91345" y="0"/>
                  </a:cubicBezTo>
                  <a:close/>
                </a:path>
              </a:pathLst>
            </a:custGeom>
            <a:solidFill>
              <a:srgbClr val="000000">
                <a:alpha val="0"/>
              </a:srgbClr>
            </a:solidFill>
            <a:ln w="47625" cap="rnd">
              <a:solidFill>
                <a:srgbClr val="253754"/>
              </a:solidFill>
              <a:prstDash val="solid"/>
              <a:round/>
            </a:ln>
          </p:spPr>
        </p:sp>
        <p:sp>
          <p:nvSpPr>
            <p:cNvPr name="TextBox 16" id="16"/>
            <p:cNvSpPr txBox="true"/>
            <p:nvPr/>
          </p:nvSpPr>
          <p:spPr>
            <a:xfrm>
              <a:off x="0" y="-47625"/>
              <a:ext cx="812800" cy="230315"/>
            </a:xfrm>
            <a:prstGeom prst="rect">
              <a:avLst/>
            </a:prstGeom>
          </p:spPr>
          <p:txBody>
            <a:bodyPr anchor="ctr" rtlCol="false" tIns="0" lIns="0" bIns="0" rIns="0"/>
            <a:lstStyle/>
            <a:p>
              <a:pPr algn="ctr">
                <a:lnSpc>
                  <a:spcPts val="3548"/>
                </a:lnSpc>
                <a:spcBef>
                  <a:spcPct val="0"/>
                </a:spcBef>
              </a:pPr>
              <a:r>
                <a:rPr lang="en-US" sz="2534">
                  <a:solidFill>
                    <a:srgbClr val="253754"/>
                  </a:solidFill>
                  <a:latin typeface="Glacial Indifference"/>
                  <a:ea typeface="Glacial Indifference"/>
                  <a:cs typeface="Glacial Indifference"/>
                  <a:sym typeface="Glacial Indifference"/>
                </a:rPr>
                <a:t>Implementaion</a:t>
              </a:r>
            </a:p>
          </p:txBody>
        </p:sp>
      </p:grpSp>
      <p:grpSp>
        <p:nvGrpSpPr>
          <p:cNvPr name="Group 17" id="17"/>
          <p:cNvGrpSpPr/>
          <p:nvPr/>
        </p:nvGrpSpPr>
        <p:grpSpPr>
          <a:xfrm rot="0">
            <a:off x="4920232" y="5999006"/>
            <a:ext cx="2995273" cy="673236"/>
            <a:chOff x="0" y="0"/>
            <a:chExt cx="812800" cy="182690"/>
          </a:xfrm>
        </p:grpSpPr>
        <p:sp>
          <p:nvSpPr>
            <p:cNvPr name="Freeform 18" id="18"/>
            <p:cNvSpPr/>
            <p:nvPr/>
          </p:nvSpPr>
          <p:spPr>
            <a:xfrm flipH="false" flipV="false" rot="0">
              <a:off x="0" y="0"/>
              <a:ext cx="812800" cy="182690"/>
            </a:xfrm>
            <a:custGeom>
              <a:avLst/>
              <a:gdLst/>
              <a:ahLst/>
              <a:cxnLst/>
              <a:rect r="r" b="b" t="t" l="l"/>
              <a:pathLst>
                <a:path h="182690" w="812800">
                  <a:moveTo>
                    <a:pt x="91345" y="0"/>
                  </a:moveTo>
                  <a:lnTo>
                    <a:pt x="721455" y="0"/>
                  </a:lnTo>
                  <a:cubicBezTo>
                    <a:pt x="745681" y="0"/>
                    <a:pt x="768915" y="9624"/>
                    <a:pt x="786046" y="26754"/>
                  </a:cubicBezTo>
                  <a:cubicBezTo>
                    <a:pt x="803176" y="43885"/>
                    <a:pt x="812800" y="67119"/>
                    <a:pt x="812800" y="91345"/>
                  </a:cubicBezTo>
                  <a:lnTo>
                    <a:pt x="812800" y="91345"/>
                  </a:lnTo>
                  <a:cubicBezTo>
                    <a:pt x="812800" y="141793"/>
                    <a:pt x="771903" y="182690"/>
                    <a:pt x="721455" y="182690"/>
                  </a:cubicBezTo>
                  <a:lnTo>
                    <a:pt x="91345" y="182690"/>
                  </a:lnTo>
                  <a:cubicBezTo>
                    <a:pt x="67119" y="182690"/>
                    <a:pt x="43885" y="173066"/>
                    <a:pt x="26754" y="155936"/>
                  </a:cubicBezTo>
                  <a:cubicBezTo>
                    <a:pt x="9624" y="138805"/>
                    <a:pt x="0" y="115571"/>
                    <a:pt x="0" y="91345"/>
                  </a:cubicBezTo>
                  <a:lnTo>
                    <a:pt x="0" y="91345"/>
                  </a:lnTo>
                  <a:cubicBezTo>
                    <a:pt x="0" y="67119"/>
                    <a:pt x="9624" y="43885"/>
                    <a:pt x="26754" y="26754"/>
                  </a:cubicBezTo>
                  <a:cubicBezTo>
                    <a:pt x="43885" y="9624"/>
                    <a:pt x="67119" y="0"/>
                    <a:pt x="91345" y="0"/>
                  </a:cubicBezTo>
                  <a:close/>
                </a:path>
              </a:pathLst>
            </a:custGeom>
            <a:solidFill>
              <a:srgbClr val="000000">
                <a:alpha val="0"/>
              </a:srgbClr>
            </a:solidFill>
            <a:ln w="47625" cap="rnd">
              <a:solidFill>
                <a:srgbClr val="253754"/>
              </a:solidFill>
              <a:prstDash val="solid"/>
              <a:round/>
            </a:ln>
          </p:spPr>
        </p:sp>
        <p:sp>
          <p:nvSpPr>
            <p:cNvPr name="TextBox 19" id="19"/>
            <p:cNvSpPr txBox="true"/>
            <p:nvPr/>
          </p:nvSpPr>
          <p:spPr>
            <a:xfrm>
              <a:off x="0" y="-47625"/>
              <a:ext cx="812800" cy="230315"/>
            </a:xfrm>
            <a:prstGeom prst="rect">
              <a:avLst/>
            </a:prstGeom>
          </p:spPr>
          <p:txBody>
            <a:bodyPr anchor="ctr" rtlCol="false" tIns="0" lIns="0" bIns="0" rIns="0"/>
            <a:lstStyle/>
            <a:p>
              <a:pPr algn="ctr">
                <a:lnSpc>
                  <a:spcPts val="3548"/>
                </a:lnSpc>
                <a:spcBef>
                  <a:spcPct val="0"/>
                </a:spcBef>
              </a:pPr>
              <a:r>
                <a:rPr lang="en-US" sz="2534">
                  <a:solidFill>
                    <a:srgbClr val="253754"/>
                  </a:solidFill>
                  <a:latin typeface="Glacial Indifference"/>
                  <a:ea typeface="Glacial Indifference"/>
                  <a:cs typeface="Glacial Indifference"/>
                  <a:sym typeface="Glacial Indifference"/>
                </a:rPr>
                <a:t>Analysis</a:t>
              </a:r>
            </a:p>
          </p:txBody>
        </p:sp>
      </p:grpSp>
      <p:grpSp>
        <p:nvGrpSpPr>
          <p:cNvPr name="Group 20" id="20"/>
          <p:cNvGrpSpPr/>
          <p:nvPr/>
        </p:nvGrpSpPr>
        <p:grpSpPr>
          <a:xfrm rot="0">
            <a:off x="11658850" y="5999006"/>
            <a:ext cx="2995273" cy="673236"/>
            <a:chOff x="0" y="0"/>
            <a:chExt cx="812800" cy="182690"/>
          </a:xfrm>
        </p:grpSpPr>
        <p:sp>
          <p:nvSpPr>
            <p:cNvPr name="Freeform 21" id="21"/>
            <p:cNvSpPr/>
            <p:nvPr/>
          </p:nvSpPr>
          <p:spPr>
            <a:xfrm flipH="false" flipV="false" rot="0">
              <a:off x="0" y="0"/>
              <a:ext cx="812800" cy="182690"/>
            </a:xfrm>
            <a:custGeom>
              <a:avLst/>
              <a:gdLst/>
              <a:ahLst/>
              <a:cxnLst/>
              <a:rect r="r" b="b" t="t" l="l"/>
              <a:pathLst>
                <a:path h="182690" w="812800">
                  <a:moveTo>
                    <a:pt x="91345" y="0"/>
                  </a:moveTo>
                  <a:lnTo>
                    <a:pt x="721455" y="0"/>
                  </a:lnTo>
                  <a:cubicBezTo>
                    <a:pt x="745681" y="0"/>
                    <a:pt x="768915" y="9624"/>
                    <a:pt x="786046" y="26754"/>
                  </a:cubicBezTo>
                  <a:cubicBezTo>
                    <a:pt x="803176" y="43885"/>
                    <a:pt x="812800" y="67119"/>
                    <a:pt x="812800" y="91345"/>
                  </a:cubicBezTo>
                  <a:lnTo>
                    <a:pt x="812800" y="91345"/>
                  </a:lnTo>
                  <a:cubicBezTo>
                    <a:pt x="812800" y="141793"/>
                    <a:pt x="771903" y="182690"/>
                    <a:pt x="721455" y="182690"/>
                  </a:cubicBezTo>
                  <a:lnTo>
                    <a:pt x="91345" y="182690"/>
                  </a:lnTo>
                  <a:cubicBezTo>
                    <a:pt x="67119" y="182690"/>
                    <a:pt x="43885" y="173066"/>
                    <a:pt x="26754" y="155936"/>
                  </a:cubicBezTo>
                  <a:cubicBezTo>
                    <a:pt x="9624" y="138805"/>
                    <a:pt x="0" y="115571"/>
                    <a:pt x="0" y="91345"/>
                  </a:cubicBezTo>
                  <a:lnTo>
                    <a:pt x="0" y="91345"/>
                  </a:lnTo>
                  <a:cubicBezTo>
                    <a:pt x="0" y="67119"/>
                    <a:pt x="9624" y="43885"/>
                    <a:pt x="26754" y="26754"/>
                  </a:cubicBezTo>
                  <a:cubicBezTo>
                    <a:pt x="43885" y="9624"/>
                    <a:pt x="67119" y="0"/>
                    <a:pt x="91345" y="0"/>
                  </a:cubicBezTo>
                  <a:close/>
                </a:path>
              </a:pathLst>
            </a:custGeom>
            <a:solidFill>
              <a:srgbClr val="000000">
                <a:alpha val="0"/>
              </a:srgbClr>
            </a:solidFill>
            <a:ln w="47625" cap="rnd">
              <a:solidFill>
                <a:srgbClr val="253754"/>
              </a:solidFill>
              <a:prstDash val="solid"/>
              <a:round/>
            </a:ln>
          </p:spPr>
        </p:sp>
        <p:sp>
          <p:nvSpPr>
            <p:cNvPr name="TextBox 22" id="22"/>
            <p:cNvSpPr txBox="true"/>
            <p:nvPr/>
          </p:nvSpPr>
          <p:spPr>
            <a:xfrm>
              <a:off x="0" y="-47625"/>
              <a:ext cx="812800" cy="230315"/>
            </a:xfrm>
            <a:prstGeom prst="rect">
              <a:avLst/>
            </a:prstGeom>
          </p:spPr>
          <p:txBody>
            <a:bodyPr anchor="ctr" rtlCol="false" tIns="0" lIns="0" bIns="0" rIns="0"/>
            <a:lstStyle/>
            <a:p>
              <a:pPr algn="ctr">
                <a:lnSpc>
                  <a:spcPts val="3548"/>
                </a:lnSpc>
                <a:spcBef>
                  <a:spcPct val="0"/>
                </a:spcBef>
              </a:pPr>
              <a:r>
                <a:rPr lang="en-US" sz="2534">
                  <a:solidFill>
                    <a:srgbClr val="253754"/>
                  </a:solidFill>
                  <a:latin typeface="Glacial Indifference"/>
                  <a:ea typeface="Glacial Indifference"/>
                  <a:cs typeface="Glacial Indifference"/>
                  <a:sym typeface="Glacial Indifference"/>
                </a:rPr>
                <a:t>Design</a:t>
              </a:r>
            </a:p>
          </p:txBody>
        </p:sp>
      </p:grpSp>
      <p:sp>
        <p:nvSpPr>
          <p:cNvPr name="Freeform 23" id="23"/>
          <p:cNvSpPr/>
          <p:nvPr/>
        </p:nvSpPr>
        <p:spPr>
          <a:xfrm flipH="false" flipV="false" rot="0">
            <a:off x="5841636" y="4497428"/>
            <a:ext cx="1152466" cy="1317789"/>
          </a:xfrm>
          <a:custGeom>
            <a:avLst/>
            <a:gdLst/>
            <a:ahLst/>
            <a:cxnLst/>
            <a:rect r="r" b="b" t="t" l="l"/>
            <a:pathLst>
              <a:path h="1317789" w="1152466">
                <a:moveTo>
                  <a:pt x="0" y="0"/>
                </a:moveTo>
                <a:lnTo>
                  <a:pt x="1152466" y="0"/>
                </a:lnTo>
                <a:lnTo>
                  <a:pt x="1152466" y="1317789"/>
                </a:lnTo>
                <a:lnTo>
                  <a:pt x="0" y="131778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24" id="24"/>
          <p:cNvSpPr/>
          <p:nvPr/>
        </p:nvSpPr>
        <p:spPr>
          <a:xfrm flipH="false" flipV="false" rot="0">
            <a:off x="15915812" y="4597567"/>
            <a:ext cx="1217650" cy="1217650"/>
          </a:xfrm>
          <a:custGeom>
            <a:avLst/>
            <a:gdLst/>
            <a:ahLst/>
            <a:cxnLst/>
            <a:rect r="r" b="b" t="t" l="l"/>
            <a:pathLst>
              <a:path h="1217650" w="1217650">
                <a:moveTo>
                  <a:pt x="0" y="0"/>
                </a:moveTo>
                <a:lnTo>
                  <a:pt x="1217650" y="0"/>
                </a:lnTo>
                <a:lnTo>
                  <a:pt x="1217650" y="1217650"/>
                </a:lnTo>
                <a:lnTo>
                  <a:pt x="0" y="121765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a:ln cap="sq">
            <a:noFill/>
            <a:prstDash val="solid"/>
            <a:miter/>
          </a:ln>
        </p:spPr>
      </p:sp>
      <p:sp>
        <p:nvSpPr>
          <p:cNvPr name="Freeform 25" id="25"/>
          <p:cNvSpPr/>
          <p:nvPr/>
        </p:nvSpPr>
        <p:spPr>
          <a:xfrm flipH="false" flipV="false" rot="0">
            <a:off x="12521363" y="4544969"/>
            <a:ext cx="1270248" cy="1270248"/>
          </a:xfrm>
          <a:custGeom>
            <a:avLst/>
            <a:gdLst/>
            <a:ahLst/>
            <a:cxnLst/>
            <a:rect r="r" b="b" t="t" l="l"/>
            <a:pathLst>
              <a:path h="1270248" w="1270248">
                <a:moveTo>
                  <a:pt x="0" y="0"/>
                </a:moveTo>
                <a:lnTo>
                  <a:pt x="1270247" y="0"/>
                </a:lnTo>
                <a:lnTo>
                  <a:pt x="1270247" y="1270248"/>
                </a:lnTo>
                <a:lnTo>
                  <a:pt x="0" y="127024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a:ln cap="sq">
            <a:noFill/>
            <a:prstDash val="solid"/>
            <a:miter/>
          </a:ln>
        </p:spPr>
      </p:sp>
      <p:sp>
        <p:nvSpPr>
          <p:cNvPr name="Freeform 26" id="26"/>
          <p:cNvSpPr/>
          <p:nvPr/>
        </p:nvSpPr>
        <p:spPr>
          <a:xfrm flipH="false" flipV="false" rot="0">
            <a:off x="9122609" y="4544969"/>
            <a:ext cx="1270248" cy="1270248"/>
          </a:xfrm>
          <a:custGeom>
            <a:avLst/>
            <a:gdLst/>
            <a:ahLst/>
            <a:cxnLst/>
            <a:rect r="r" b="b" t="t" l="l"/>
            <a:pathLst>
              <a:path h="1270248" w="1270248">
                <a:moveTo>
                  <a:pt x="0" y="0"/>
                </a:moveTo>
                <a:lnTo>
                  <a:pt x="1270247" y="0"/>
                </a:lnTo>
                <a:lnTo>
                  <a:pt x="1270247" y="1270248"/>
                </a:lnTo>
                <a:lnTo>
                  <a:pt x="0" y="127024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DE8E4"/>
        </a:solidFill>
      </p:bgPr>
    </p:bg>
    <p:spTree>
      <p:nvGrpSpPr>
        <p:cNvPr id="1" name=""/>
        <p:cNvGrpSpPr/>
        <p:nvPr/>
      </p:nvGrpSpPr>
      <p:grpSpPr>
        <a:xfrm>
          <a:off x="0" y="0"/>
          <a:ext cx="0" cy="0"/>
          <a:chOff x="0" y="0"/>
          <a:chExt cx="0" cy="0"/>
        </a:xfrm>
      </p:grpSpPr>
      <p:sp>
        <p:nvSpPr>
          <p:cNvPr name="Freeform 2" id="2"/>
          <p:cNvSpPr/>
          <p:nvPr/>
        </p:nvSpPr>
        <p:spPr>
          <a:xfrm flipH="false" flipV="false" rot="6982806">
            <a:off x="-1317843" y="7733789"/>
            <a:ext cx="6673590" cy="8952377"/>
          </a:xfrm>
          <a:custGeom>
            <a:avLst/>
            <a:gdLst/>
            <a:ahLst/>
            <a:cxnLst/>
            <a:rect r="r" b="b" t="t" l="l"/>
            <a:pathLst>
              <a:path h="8952377" w="6673590">
                <a:moveTo>
                  <a:pt x="0" y="0"/>
                </a:moveTo>
                <a:lnTo>
                  <a:pt x="6673590" y="0"/>
                </a:lnTo>
                <a:lnTo>
                  <a:pt x="6673590" y="8952377"/>
                </a:lnTo>
                <a:lnTo>
                  <a:pt x="0" y="895237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10571821">
            <a:off x="13860125" y="8361794"/>
            <a:ext cx="5947318" cy="7978109"/>
          </a:xfrm>
          <a:custGeom>
            <a:avLst/>
            <a:gdLst/>
            <a:ahLst/>
            <a:cxnLst/>
            <a:rect r="r" b="b" t="t" l="l"/>
            <a:pathLst>
              <a:path h="7978109" w="5947318">
                <a:moveTo>
                  <a:pt x="0" y="0"/>
                </a:moveTo>
                <a:lnTo>
                  <a:pt x="5947317" y="0"/>
                </a:lnTo>
                <a:lnTo>
                  <a:pt x="5947317" y="7978110"/>
                </a:lnTo>
                <a:lnTo>
                  <a:pt x="0" y="79781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5058328">
            <a:off x="13255544" y="-4131370"/>
            <a:ext cx="7156478" cy="6935278"/>
          </a:xfrm>
          <a:custGeom>
            <a:avLst/>
            <a:gdLst/>
            <a:ahLst/>
            <a:cxnLst/>
            <a:rect r="r" b="b" t="t" l="l"/>
            <a:pathLst>
              <a:path h="6935278" w="7156478">
                <a:moveTo>
                  <a:pt x="0" y="0"/>
                </a:moveTo>
                <a:lnTo>
                  <a:pt x="7156479" y="0"/>
                </a:lnTo>
                <a:lnTo>
                  <a:pt x="7156479" y="6935279"/>
                </a:lnTo>
                <a:lnTo>
                  <a:pt x="0" y="693527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6800871">
            <a:off x="-1846725" y="-2878373"/>
            <a:ext cx="8542938" cy="7393525"/>
          </a:xfrm>
          <a:custGeom>
            <a:avLst/>
            <a:gdLst/>
            <a:ahLst/>
            <a:cxnLst/>
            <a:rect r="r" b="b" t="t" l="l"/>
            <a:pathLst>
              <a:path h="7393525" w="8542938">
                <a:moveTo>
                  <a:pt x="0" y="0"/>
                </a:moveTo>
                <a:lnTo>
                  <a:pt x="8542938" y="0"/>
                </a:lnTo>
                <a:lnTo>
                  <a:pt x="8542938" y="7393525"/>
                </a:lnTo>
                <a:lnTo>
                  <a:pt x="0" y="73935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6" id="6"/>
          <p:cNvSpPr txBox="true"/>
          <p:nvPr/>
        </p:nvSpPr>
        <p:spPr>
          <a:xfrm rot="0">
            <a:off x="2424744" y="5143500"/>
            <a:ext cx="15167322" cy="2753623"/>
          </a:xfrm>
          <a:prstGeom prst="rect">
            <a:avLst/>
          </a:prstGeom>
        </p:spPr>
        <p:txBody>
          <a:bodyPr anchor="t" rtlCol="false" tIns="0" lIns="0" bIns="0" rIns="0">
            <a:spAutoFit/>
          </a:bodyPr>
          <a:lstStyle/>
          <a:p>
            <a:pPr algn="l">
              <a:lnSpc>
                <a:spcPts val="3645"/>
              </a:lnSpc>
            </a:pPr>
            <a:r>
              <a:rPr lang="en-US" sz="3063" spc="-61">
                <a:solidFill>
                  <a:srgbClr val="253754"/>
                </a:solidFill>
                <a:latin typeface="Glacial Indifference"/>
                <a:ea typeface="Glacial Indifference"/>
                <a:cs typeface="Glacial Indifference"/>
                <a:sym typeface="Glacial Indifference"/>
              </a:rPr>
              <a:t>This presentation and its contents are confidential and may not be further distributed or passed on to any other person or published or reproduced, in whole or in part, by any medium or in any form for any purpose. Audio/video recording, copying of slides, and the use of AI note-taking tools are prohibited without the written consent. Violation of these terms may result in legal action.</a:t>
            </a:r>
          </a:p>
          <a:p>
            <a:pPr algn="l">
              <a:lnSpc>
                <a:spcPts val="3645"/>
              </a:lnSpc>
              <a:spcBef>
                <a:spcPct val="0"/>
              </a:spcBef>
            </a:pPr>
          </a:p>
        </p:txBody>
      </p:sp>
      <p:sp>
        <p:nvSpPr>
          <p:cNvPr name="TextBox 7" id="7"/>
          <p:cNvSpPr txBox="true"/>
          <p:nvPr/>
        </p:nvSpPr>
        <p:spPr>
          <a:xfrm rot="0">
            <a:off x="267273" y="3780682"/>
            <a:ext cx="18382152" cy="1086593"/>
          </a:xfrm>
          <a:prstGeom prst="rect">
            <a:avLst/>
          </a:prstGeom>
        </p:spPr>
        <p:txBody>
          <a:bodyPr anchor="t" rtlCol="false" tIns="0" lIns="0" bIns="0" rIns="0">
            <a:spAutoFit/>
          </a:bodyPr>
          <a:lstStyle/>
          <a:p>
            <a:pPr algn="ctr" marL="0" indent="0" lvl="0">
              <a:lnSpc>
                <a:spcPts val="8884"/>
              </a:lnSpc>
              <a:spcBef>
                <a:spcPct val="0"/>
              </a:spcBef>
            </a:pPr>
            <a:r>
              <a:rPr lang="en-US" sz="6345" spc="596">
                <a:solidFill>
                  <a:srgbClr val="152540"/>
                </a:solidFill>
                <a:latin typeface="Glacial Indifference"/>
                <a:ea typeface="Glacial Indifference"/>
                <a:cs typeface="Glacial Indifference"/>
                <a:sym typeface="Glacial Indifference"/>
              </a:rPr>
              <a:t>NEA MEMBERS AND EXTERNAL AUDIENCES</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EDE8E4"/>
        </a:solidFill>
      </p:bgPr>
    </p:bg>
    <p:spTree>
      <p:nvGrpSpPr>
        <p:cNvPr id="1" name=""/>
        <p:cNvGrpSpPr/>
        <p:nvPr/>
      </p:nvGrpSpPr>
      <p:grpSpPr>
        <a:xfrm>
          <a:off x="0" y="0"/>
          <a:ext cx="0" cy="0"/>
          <a:chOff x="0" y="0"/>
          <a:chExt cx="0" cy="0"/>
        </a:xfrm>
      </p:grpSpPr>
      <p:sp>
        <p:nvSpPr>
          <p:cNvPr name="TextBox 2" id="2"/>
          <p:cNvSpPr txBox="true"/>
          <p:nvPr/>
        </p:nvSpPr>
        <p:spPr>
          <a:xfrm rot="0">
            <a:off x="4267983" y="413993"/>
            <a:ext cx="9817265" cy="2547564"/>
          </a:xfrm>
          <a:prstGeom prst="rect">
            <a:avLst/>
          </a:prstGeom>
        </p:spPr>
        <p:txBody>
          <a:bodyPr anchor="t" rtlCol="false" tIns="0" lIns="0" bIns="0" rIns="0">
            <a:spAutoFit/>
          </a:bodyPr>
          <a:lstStyle/>
          <a:p>
            <a:pPr algn="ctr" marL="0" indent="0" lvl="0">
              <a:lnSpc>
                <a:spcPts val="10258"/>
              </a:lnSpc>
              <a:spcBef>
                <a:spcPct val="0"/>
              </a:spcBef>
            </a:pPr>
            <a:r>
              <a:rPr lang="en-US" b="true" sz="7327" spc="688">
                <a:solidFill>
                  <a:srgbClr val="152540"/>
                </a:solidFill>
                <a:latin typeface="Glacial Indifference Bold"/>
                <a:ea typeface="Glacial Indifference Bold"/>
                <a:cs typeface="Glacial Indifference Bold"/>
                <a:sym typeface="Glacial Indifference Bold"/>
              </a:rPr>
              <a:t>OPPORTUNITIES FOR ADVOCACY:</a:t>
            </a:r>
          </a:p>
        </p:txBody>
      </p:sp>
      <p:sp>
        <p:nvSpPr>
          <p:cNvPr name="Freeform 3" id="3"/>
          <p:cNvSpPr/>
          <p:nvPr/>
        </p:nvSpPr>
        <p:spPr>
          <a:xfrm flipH="false" flipV="false" rot="0">
            <a:off x="-290950" y="-2033784"/>
            <a:ext cx="5544196" cy="5181303"/>
          </a:xfrm>
          <a:custGeom>
            <a:avLst/>
            <a:gdLst/>
            <a:ahLst/>
            <a:cxnLst/>
            <a:rect r="r" b="b" t="t" l="l"/>
            <a:pathLst>
              <a:path h="5181303" w="5544196">
                <a:moveTo>
                  <a:pt x="0" y="0"/>
                </a:moveTo>
                <a:lnTo>
                  <a:pt x="5544196" y="0"/>
                </a:lnTo>
                <a:lnTo>
                  <a:pt x="5544196" y="5181303"/>
                </a:lnTo>
                <a:lnTo>
                  <a:pt x="0" y="518130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4" id="4"/>
          <p:cNvSpPr/>
          <p:nvPr/>
        </p:nvSpPr>
        <p:spPr>
          <a:xfrm flipH="false" flipV="false" rot="-1370283">
            <a:off x="14250099" y="-6528437"/>
            <a:ext cx="10737221" cy="8609299"/>
          </a:xfrm>
          <a:custGeom>
            <a:avLst/>
            <a:gdLst/>
            <a:ahLst/>
            <a:cxnLst/>
            <a:rect r="r" b="b" t="t" l="l"/>
            <a:pathLst>
              <a:path h="8609299" w="10737221">
                <a:moveTo>
                  <a:pt x="0" y="0"/>
                </a:moveTo>
                <a:lnTo>
                  <a:pt x="10737221" y="0"/>
                </a:lnTo>
                <a:lnTo>
                  <a:pt x="10737221" y="8609299"/>
                </a:lnTo>
                <a:lnTo>
                  <a:pt x="0" y="860929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TextBox 5" id="5"/>
          <p:cNvSpPr txBox="true"/>
          <p:nvPr/>
        </p:nvSpPr>
        <p:spPr>
          <a:xfrm rot="0">
            <a:off x="647747" y="3952816"/>
            <a:ext cx="16611553" cy="4271689"/>
          </a:xfrm>
          <a:prstGeom prst="rect">
            <a:avLst/>
          </a:prstGeom>
        </p:spPr>
        <p:txBody>
          <a:bodyPr anchor="t" rtlCol="false" tIns="0" lIns="0" bIns="0" rIns="0">
            <a:spAutoFit/>
          </a:bodyPr>
          <a:lstStyle/>
          <a:p>
            <a:pPr algn="l">
              <a:lnSpc>
                <a:spcPts val="4206"/>
              </a:lnSpc>
              <a:spcBef>
                <a:spcPct val="0"/>
              </a:spcBef>
            </a:pPr>
            <a:r>
              <a:rPr lang="en-US" sz="3534">
                <a:solidFill>
                  <a:srgbClr val="152540"/>
                </a:solidFill>
                <a:latin typeface="Open Sans"/>
                <a:ea typeface="Open Sans"/>
                <a:cs typeface="Open Sans"/>
                <a:sym typeface="Open Sans"/>
              </a:rPr>
              <a:t>✅</a:t>
            </a:r>
            <a:r>
              <a:rPr lang="en-US" b="true" sz="3534">
                <a:solidFill>
                  <a:srgbClr val="152540"/>
                </a:solidFill>
                <a:latin typeface="Open Sans Bold"/>
                <a:ea typeface="Open Sans Bold"/>
                <a:cs typeface="Open Sans Bold"/>
                <a:sym typeface="Open Sans Bold"/>
              </a:rPr>
              <a:t> Building Coalitions with Retired Educators &amp; Allies </a:t>
            </a:r>
            <a:r>
              <a:rPr lang="en-US" sz="3534">
                <a:solidFill>
                  <a:srgbClr val="152540"/>
                </a:solidFill>
                <a:latin typeface="Open Sans"/>
                <a:ea typeface="Open Sans"/>
                <a:cs typeface="Open Sans"/>
                <a:sym typeface="Open Sans"/>
              </a:rPr>
              <a:t>to push for increased funding and support for AEs.</a:t>
            </a:r>
          </a:p>
          <a:p>
            <a:pPr algn="l">
              <a:lnSpc>
                <a:spcPts val="4206"/>
              </a:lnSpc>
              <a:spcBef>
                <a:spcPct val="0"/>
              </a:spcBef>
            </a:pPr>
          </a:p>
          <a:p>
            <a:pPr algn="l">
              <a:lnSpc>
                <a:spcPts val="4206"/>
              </a:lnSpc>
              <a:spcBef>
                <a:spcPct val="0"/>
              </a:spcBef>
            </a:pPr>
            <a:r>
              <a:rPr lang="en-US" sz="3534">
                <a:solidFill>
                  <a:srgbClr val="152540"/>
                </a:solidFill>
                <a:latin typeface="Open Sans"/>
                <a:ea typeface="Open Sans"/>
                <a:cs typeface="Open Sans"/>
                <a:sym typeface="Open Sans"/>
              </a:rPr>
              <a:t>✅ </a:t>
            </a:r>
            <a:r>
              <a:rPr lang="en-US" b="true" sz="3534">
                <a:solidFill>
                  <a:srgbClr val="152540"/>
                </a:solidFill>
                <a:latin typeface="Open Sans Bold"/>
                <a:ea typeface="Open Sans Bold"/>
                <a:cs typeface="Open Sans Bold"/>
                <a:sym typeface="Open Sans Bold"/>
              </a:rPr>
              <a:t>State-Level Engagement:</a:t>
            </a:r>
            <a:r>
              <a:rPr lang="en-US" sz="3534">
                <a:solidFill>
                  <a:srgbClr val="152540"/>
                </a:solidFill>
                <a:latin typeface="Open Sans"/>
                <a:ea typeface="Open Sans"/>
                <a:cs typeface="Open Sans"/>
                <a:sym typeface="Open Sans"/>
              </a:rPr>
              <a:t> Participating in MNEA lobbying efforts to challenge harmful legislation.</a:t>
            </a:r>
          </a:p>
          <a:p>
            <a:pPr algn="l">
              <a:lnSpc>
                <a:spcPts val="4206"/>
              </a:lnSpc>
              <a:spcBef>
                <a:spcPct val="0"/>
              </a:spcBef>
            </a:pPr>
          </a:p>
          <a:p>
            <a:pPr algn="l">
              <a:lnSpc>
                <a:spcPts val="4206"/>
              </a:lnSpc>
              <a:spcBef>
                <a:spcPct val="0"/>
              </a:spcBef>
            </a:pPr>
            <a:r>
              <a:rPr lang="en-US" b="true" sz="3534">
                <a:solidFill>
                  <a:srgbClr val="152540"/>
                </a:solidFill>
                <a:latin typeface="Open Sans Bold"/>
                <a:ea typeface="Open Sans Bold"/>
                <a:cs typeface="Open Sans Bold"/>
                <a:sym typeface="Open Sans Bold"/>
              </a:rPr>
              <a:t>✅ Grassroots Organizing:</a:t>
            </a:r>
            <a:r>
              <a:rPr lang="en-US" sz="3534">
                <a:solidFill>
                  <a:srgbClr val="152540"/>
                </a:solidFill>
                <a:latin typeface="Open Sans"/>
                <a:ea typeface="Open Sans"/>
                <a:cs typeface="Open Sans"/>
                <a:sym typeface="Open Sans"/>
              </a:rPr>
              <a:t> Engaging communities to highlight the importance of public education funding and policy reforms.</a:t>
            </a:r>
          </a:p>
        </p:txBody>
      </p:sp>
    </p:spTree>
  </p:cSld>
  <p:clrMapOvr>
    <a:masterClrMapping/>
  </p:clrMapOvr>
  <p:transition spd="fast">
    <p:wipe dir="l"/>
  </p:transition>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EDE8E4"/>
        </a:solidFill>
      </p:bgPr>
    </p:bg>
    <p:spTree>
      <p:nvGrpSpPr>
        <p:cNvPr id="1" name=""/>
        <p:cNvGrpSpPr/>
        <p:nvPr/>
      </p:nvGrpSpPr>
      <p:grpSpPr>
        <a:xfrm>
          <a:off x="0" y="0"/>
          <a:ext cx="0" cy="0"/>
          <a:chOff x="0" y="0"/>
          <a:chExt cx="0" cy="0"/>
        </a:xfrm>
      </p:grpSpPr>
      <p:sp>
        <p:nvSpPr>
          <p:cNvPr name="Freeform 2" id="2"/>
          <p:cNvSpPr/>
          <p:nvPr/>
        </p:nvSpPr>
        <p:spPr>
          <a:xfrm flipH="false" flipV="false" rot="-1370283">
            <a:off x="14250099" y="-6528437"/>
            <a:ext cx="10737221" cy="8609299"/>
          </a:xfrm>
          <a:custGeom>
            <a:avLst/>
            <a:gdLst/>
            <a:ahLst/>
            <a:cxnLst/>
            <a:rect r="r" b="b" t="t" l="l"/>
            <a:pathLst>
              <a:path h="8609299" w="10737221">
                <a:moveTo>
                  <a:pt x="0" y="0"/>
                </a:moveTo>
                <a:lnTo>
                  <a:pt x="10737221" y="0"/>
                </a:lnTo>
                <a:lnTo>
                  <a:pt x="10737221" y="8609299"/>
                </a:lnTo>
                <a:lnTo>
                  <a:pt x="0" y="86092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TextBox 3" id="3"/>
          <p:cNvSpPr txBox="true"/>
          <p:nvPr/>
        </p:nvSpPr>
        <p:spPr>
          <a:xfrm rot="0">
            <a:off x="647747" y="619305"/>
            <a:ext cx="16611553" cy="1339132"/>
          </a:xfrm>
          <a:prstGeom prst="rect">
            <a:avLst/>
          </a:prstGeom>
        </p:spPr>
        <p:txBody>
          <a:bodyPr anchor="t" rtlCol="false" tIns="0" lIns="0" bIns="0" rIns="0">
            <a:spAutoFit/>
          </a:bodyPr>
          <a:lstStyle/>
          <a:p>
            <a:pPr algn="l">
              <a:lnSpc>
                <a:spcPts val="5277"/>
              </a:lnSpc>
              <a:spcBef>
                <a:spcPct val="0"/>
              </a:spcBef>
            </a:pPr>
            <a:r>
              <a:rPr lang="en-US" sz="4434">
                <a:solidFill>
                  <a:srgbClr val="152540"/>
                </a:solidFill>
                <a:latin typeface="Gulfs Display"/>
                <a:ea typeface="Gulfs Display"/>
                <a:cs typeface="Gulfs Display"/>
                <a:sym typeface="Gulfs Display"/>
              </a:rPr>
              <a:t>H</a:t>
            </a:r>
            <a:r>
              <a:rPr lang="en-US" sz="4434">
                <a:solidFill>
                  <a:srgbClr val="152540"/>
                </a:solidFill>
                <a:latin typeface="Gulfs Display"/>
                <a:ea typeface="Gulfs Display"/>
                <a:cs typeface="Gulfs Display"/>
                <a:sym typeface="Gulfs Display"/>
              </a:rPr>
              <a:t>igher Education Policy Shifts Impacting AEs:</a:t>
            </a:r>
          </a:p>
          <a:p>
            <a:pPr algn="l">
              <a:lnSpc>
                <a:spcPts val="5277"/>
              </a:lnSpc>
              <a:spcBef>
                <a:spcPct val="0"/>
              </a:spcBef>
            </a:pPr>
          </a:p>
        </p:txBody>
      </p:sp>
      <p:sp>
        <p:nvSpPr>
          <p:cNvPr name="TextBox 4" id="4"/>
          <p:cNvSpPr txBox="true"/>
          <p:nvPr/>
        </p:nvSpPr>
        <p:spPr>
          <a:xfrm rot="0">
            <a:off x="966145" y="1948912"/>
            <a:ext cx="15974756" cy="7556859"/>
          </a:xfrm>
          <a:prstGeom prst="rect">
            <a:avLst/>
          </a:prstGeom>
        </p:spPr>
        <p:txBody>
          <a:bodyPr anchor="t" rtlCol="false" tIns="0" lIns="0" bIns="0" rIns="0">
            <a:spAutoFit/>
          </a:bodyPr>
          <a:lstStyle/>
          <a:p>
            <a:pPr algn="l">
              <a:lnSpc>
                <a:spcPts val="3311"/>
              </a:lnSpc>
              <a:spcBef>
                <a:spcPct val="0"/>
              </a:spcBef>
            </a:pPr>
            <a:r>
              <a:rPr lang="en-US" b="true" sz="2782">
                <a:solidFill>
                  <a:srgbClr val="152540"/>
                </a:solidFill>
                <a:latin typeface="Glacial Indifference Bold"/>
                <a:ea typeface="Glacial Indifference Bold"/>
                <a:cs typeface="Glacial Indifference Bold"/>
                <a:sym typeface="Glacial Indifference Bold"/>
              </a:rPr>
              <a:t>DEI (Diversity, Equity, and Inclusion) Restrictions</a:t>
            </a:r>
          </a:p>
          <a:p>
            <a:pPr algn="l" marL="600831" indent="-300415" lvl="1">
              <a:lnSpc>
                <a:spcPts val="3311"/>
              </a:lnSpc>
              <a:spcBef>
                <a:spcPct val="0"/>
              </a:spcBef>
              <a:buFont typeface="Arial"/>
              <a:buChar char="•"/>
            </a:pPr>
            <a:r>
              <a:rPr lang="en-US" sz="2782">
                <a:solidFill>
                  <a:srgbClr val="152540"/>
                </a:solidFill>
                <a:latin typeface="Glacial Indifference"/>
                <a:ea typeface="Glacial Indifference"/>
                <a:cs typeface="Glacial Indifference"/>
                <a:sym typeface="Glacial Indifference"/>
              </a:rPr>
              <a:t>Missouri lawmakers have introduced bills to limit DEI programs and restrict training on                diversity issues in teacher preparation.</a:t>
            </a:r>
          </a:p>
          <a:p>
            <a:pPr algn="l" marL="600831" indent="-300415" lvl="1">
              <a:lnSpc>
                <a:spcPts val="3311"/>
              </a:lnSpc>
              <a:spcBef>
                <a:spcPct val="0"/>
              </a:spcBef>
              <a:buFont typeface="Arial"/>
              <a:buChar char="•"/>
            </a:pPr>
            <a:r>
              <a:rPr lang="en-US" sz="2782">
                <a:solidFill>
                  <a:srgbClr val="152540"/>
                </a:solidFill>
                <a:latin typeface="Glacial Indifference"/>
                <a:ea typeface="Glacial Indifference"/>
                <a:cs typeface="Glacial Indifference"/>
                <a:sym typeface="Glacial Indifference"/>
              </a:rPr>
              <a:t>Potential consequences: Less cultural competency training, and fewer support resources for underrepresented educators.</a:t>
            </a:r>
          </a:p>
          <a:p>
            <a:pPr algn="l">
              <a:lnSpc>
                <a:spcPts val="3311"/>
              </a:lnSpc>
              <a:spcBef>
                <a:spcPct val="0"/>
              </a:spcBef>
            </a:pPr>
            <a:r>
              <a:rPr lang="en-US" b="true" sz="2782">
                <a:solidFill>
                  <a:srgbClr val="152540"/>
                </a:solidFill>
                <a:latin typeface="Glacial Indifference Bold"/>
                <a:ea typeface="Glacial Indifference Bold"/>
                <a:cs typeface="Glacial Indifference Bold"/>
                <a:sym typeface="Glacial Indifference Bold"/>
              </a:rPr>
              <a:t>Pell Grant Changes &amp; Financial Aid Challenges</a:t>
            </a:r>
          </a:p>
          <a:p>
            <a:pPr algn="l" marL="600831" indent="-300415" lvl="1">
              <a:lnSpc>
                <a:spcPts val="3311"/>
              </a:lnSpc>
              <a:spcBef>
                <a:spcPct val="0"/>
              </a:spcBef>
              <a:buFont typeface="Arial"/>
              <a:buChar char="•"/>
            </a:pPr>
            <a:r>
              <a:rPr lang="en-US" sz="2782">
                <a:solidFill>
                  <a:srgbClr val="152540"/>
                </a:solidFill>
                <a:latin typeface="Glacial Indifference"/>
                <a:ea typeface="Glacial Indifference"/>
                <a:cs typeface="Glacial Indifference"/>
                <a:sym typeface="Glacial Indifference"/>
              </a:rPr>
              <a:t>Pell Grant eligibility and funding have fluctuated, making it harder for low-income education students to afford tuition.</a:t>
            </a:r>
          </a:p>
          <a:p>
            <a:pPr algn="l" marL="600831" indent="-300415" lvl="1">
              <a:lnSpc>
                <a:spcPts val="3311"/>
              </a:lnSpc>
              <a:spcBef>
                <a:spcPct val="0"/>
              </a:spcBef>
              <a:buFont typeface="Arial"/>
              <a:buChar char="•"/>
            </a:pPr>
            <a:r>
              <a:rPr lang="en-US" sz="2782">
                <a:solidFill>
                  <a:srgbClr val="152540"/>
                </a:solidFill>
                <a:latin typeface="Glacial Indifference"/>
                <a:ea typeface="Glacial Indifference"/>
                <a:cs typeface="Glacial Indifference"/>
                <a:sym typeface="Glacial Indifference"/>
              </a:rPr>
              <a:t>Some legislative proposals seek to limit access to federal financial aid based on program type or institution.</a:t>
            </a:r>
          </a:p>
          <a:p>
            <a:pPr algn="l">
              <a:lnSpc>
                <a:spcPts val="3311"/>
              </a:lnSpc>
              <a:spcBef>
                <a:spcPct val="0"/>
              </a:spcBef>
            </a:pPr>
            <a:r>
              <a:rPr lang="en-US" b="true" sz="2782">
                <a:solidFill>
                  <a:srgbClr val="152540"/>
                </a:solidFill>
                <a:latin typeface="Glacial Indifference Bold"/>
                <a:ea typeface="Glacial Indifference Bold"/>
                <a:cs typeface="Glacial Indifference Bold"/>
                <a:sym typeface="Glacial Indifference Bold"/>
              </a:rPr>
              <a:t>Student Loan Forgiveness Uncertainty</a:t>
            </a:r>
          </a:p>
          <a:p>
            <a:pPr algn="l" marL="600831" indent="-300415" lvl="1">
              <a:lnSpc>
                <a:spcPts val="3311"/>
              </a:lnSpc>
              <a:spcBef>
                <a:spcPct val="0"/>
              </a:spcBef>
              <a:buFont typeface="Arial"/>
              <a:buChar char="•"/>
            </a:pPr>
            <a:r>
              <a:rPr lang="en-US" sz="2782">
                <a:solidFill>
                  <a:srgbClr val="152540"/>
                </a:solidFill>
                <a:latin typeface="Glacial Indifference"/>
                <a:ea typeface="Glacial Indifference"/>
                <a:cs typeface="Glacial Indifference"/>
                <a:sym typeface="Glacial Indifference"/>
              </a:rPr>
              <a:t>Changes to Public Service Loan Forgiveness (PSLF) requirements and federal loan policies create confusion for future teachers.</a:t>
            </a:r>
          </a:p>
          <a:p>
            <a:pPr algn="l" marL="600831" indent="-300415" lvl="1">
              <a:lnSpc>
                <a:spcPts val="3311"/>
              </a:lnSpc>
              <a:spcBef>
                <a:spcPct val="0"/>
              </a:spcBef>
              <a:buFont typeface="Arial"/>
              <a:buChar char="•"/>
            </a:pPr>
            <a:r>
              <a:rPr lang="en-US" sz="2782">
                <a:solidFill>
                  <a:srgbClr val="152540"/>
                </a:solidFill>
                <a:latin typeface="Glacial Indifference"/>
                <a:ea typeface="Glacial Indifference"/>
                <a:cs typeface="Glacial Indifference"/>
                <a:sym typeface="Glacial Indifference"/>
              </a:rPr>
              <a:t>Missouri AEs may face longer repayment periods if forgiveness programs are scaled back.</a:t>
            </a:r>
          </a:p>
          <a:p>
            <a:pPr algn="l">
              <a:lnSpc>
                <a:spcPts val="3311"/>
              </a:lnSpc>
              <a:spcBef>
                <a:spcPct val="0"/>
              </a:spcBef>
            </a:pPr>
            <a:r>
              <a:rPr lang="en-US" b="true" sz="2782">
                <a:solidFill>
                  <a:srgbClr val="152540"/>
                </a:solidFill>
                <a:latin typeface="Glacial Indifference Bold"/>
                <a:ea typeface="Glacial Indifference Bold"/>
                <a:cs typeface="Glacial Indifference Bold"/>
                <a:sym typeface="Glacial Indifference Bold"/>
              </a:rPr>
              <a:t>Teacher Preparation Barriers</a:t>
            </a:r>
          </a:p>
          <a:p>
            <a:pPr algn="l" marL="600831" indent="-300415" lvl="1">
              <a:lnSpc>
                <a:spcPts val="3311"/>
              </a:lnSpc>
              <a:spcBef>
                <a:spcPct val="0"/>
              </a:spcBef>
              <a:buFont typeface="Arial"/>
              <a:buChar char="•"/>
            </a:pPr>
            <a:r>
              <a:rPr lang="en-US" sz="2782">
                <a:solidFill>
                  <a:srgbClr val="152540"/>
                </a:solidFill>
                <a:latin typeface="Glacial Indifference"/>
                <a:ea typeface="Glacial Indifference"/>
                <a:cs typeface="Glacial Indifference"/>
                <a:sym typeface="Glacial Indifference"/>
              </a:rPr>
              <a:t>Unpaid student teaching makes it financially difficult for students to complete their training.</a:t>
            </a:r>
          </a:p>
          <a:p>
            <a:pPr algn="l" marL="600831" indent="-300415" lvl="1">
              <a:lnSpc>
                <a:spcPts val="3311"/>
              </a:lnSpc>
              <a:spcBef>
                <a:spcPct val="0"/>
              </a:spcBef>
              <a:buFont typeface="Arial"/>
              <a:buChar char="•"/>
            </a:pPr>
            <a:r>
              <a:rPr lang="en-US" sz="2782">
                <a:solidFill>
                  <a:srgbClr val="152540"/>
                </a:solidFill>
                <a:latin typeface="Glacial Indifference"/>
                <a:ea typeface="Glacial Indifference"/>
                <a:cs typeface="Glacial Indifference"/>
                <a:sym typeface="Glacial Indifference"/>
              </a:rPr>
              <a:t>Certification requirements are becoming more complex, with increased testing costs and additional coursework burdens.</a:t>
            </a:r>
          </a:p>
        </p:txBody>
      </p:sp>
    </p:spTree>
  </p:cSld>
  <p:clrMapOvr>
    <a:masterClrMapping/>
  </p:clrMapOvr>
  <p:transition spd="fast">
    <p:wipe dir="l"/>
  </p:transition>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253754"/>
        </a:solidFill>
      </p:bgPr>
    </p:bg>
    <p:spTree>
      <p:nvGrpSpPr>
        <p:cNvPr id="1" name=""/>
        <p:cNvGrpSpPr/>
        <p:nvPr/>
      </p:nvGrpSpPr>
      <p:grpSpPr>
        <a:xfrm>
          <a:off x="0" y="0"/>
          <a:ext cx="0" cy="0"/>
          <a:chOff x="0" y="0"/>
          <a:chExt cx="0" cy="0"/>
        </a:xfrm>
      </p:grpSpPr>
      <p:sp>
        <p:nvSpPr>
          <p:cNvPr name="Freeform 2" id="2"/>
          <p:cNvSpPr/>
          <p:nvPr/>
        </p:nvSpPr>
        <p:spPr>
          <a:xfrm flipH="false" flipV="false" rot="-1370283">
            <a:off x="15446578" y="-8524086"/>
            <a:ext cx="18437794" cy="14783758"/>
          </a:xfrm>
          <a:custGeom>
            <a:avLst/>
            <a:gdLst/>
            <a:ahLst/>
            <a:cxnLst/>
            <a:rect r="r" b="b" t="t" l="l"/>
            <a:pathLst>
              <a:path h="14783758" w="18437794">
                <a:moveTo>
                  <a:pt x="0" y="0"/>
                </a:moveTo>
                <a:lnTo>
                  <a:pt x="18437793" y="0"/>
                </a:lnTo>
                <a:lnTo>
                  <a:pt x="18437793" y="14783758"/>
                </a:lnTo>
                <a:lnTo>
                  <a:pt x="0" y="1478375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TextBox 3" id="3"/>
          <p:cNvSpPr txBox="true"/>
          <p:nvPr/>
        </p:nvSpPr>
        <p:spPr>
          <a:xfrm rot="0">
            <a:off x="3397172" y="516236"/>
            <a:ext cx="11493656" cy="1252164"/>
          </a:xfrm>
          <a:prstGeom prst="rect">
            <a:avLst/>
          </a:prstGeom>
        </p:spPr>
        <p:txBody>
          <a:bodyPr anchor="t" rtlCol="false" tIns="0" lIns="0" bIns="0" rIns="0">
            <a:spAutoFit/>
          </a:bodyPr>
          <a:lstStyle/>
          <a:p>
            <a:pPr algn="l">
              <a:lnSpc>
                <a:spcPts val="10258"/>
              </a:lnSpc>
            </a:pPr>
            <a:r>
              <a:rPr lang="en-US" b="true" sz="7327" spc="688">
                <a:solidFill>
                  <a:srgbClr val="EDE8E4"/>
                </a:solidFill>
                <a:latin typeface="Glacial Indifference Bold"/>
                <a:ea typeface="Glacial Indifference Bold"/>
                <a:cs typeface="Glacial Indifference Bold"/>
                <a:sym typeface="Glacial Indifference Bold"/>
              </a:rPr>
              <a:t>PASSING THE TORCH</a:t>
            </a:r>
          </a:p>
        </p:txBody>
      </p:sp>
      <p:sp>
        <p:nvSpPr>
          <p:cNvPr name="AutoShape 4" id="4"/>
          <p:cNvSpPr/>
          <p:nvPr/>
        </p:nvSpPr>
        <p:spPr>
          <a:xfrm flipV="true">
            <a:off x="8832521" y="2466254"/>
            <a:ext cx="0" cy="6915554"/>
          </a:xfrm>
          <a:prstGeom prst="line">
            <a:avLst/>
          </a:prstGeom>
          <a:ln cap="flat" w="66675">
            <a:solidFill>
              <a:srgbClr val="E3D8D4"/>
            </a:solidFill>
            <a:prstDash val="solid"/>
            <a:headEnd type="none" len="sm" w="sm"/>
            <a:tailEnd type="none" len="sm" w="sm"/>
          </a:ln>
        </p:spPr>
      </p:sp>
      <p:sp>
        <p:nvSpPr>
          <p:cNvPr name="TextBox 5" id="5"/>
          <p:cNvSpPr txBox="true"/>
          <p:nvPr/>
        </p:nvSpPr>
        <p:spPr>
          <a:xfrm rot="0">
            <a:off x="502507" y="2952609"/>
            <a:ext cx="6855953" cy="5885694"/>
          </a:xfrm>
          <a:prstGeom prst="rect">
            <a:avLst/>
          </a:prstGeom>
        </p:spPr>
        <p:txBody>
          <a:bodyPr anchor="t" rtlCol="false" tIns="0" lIns="0" bIns="0" rIns="0">
            <a:spAutoFit/>
          </a:bodyPr>
          <a:lstStyle/>
          <a:p>
            <a:pPr algn="l" marL="659797" indent="-329898" lvl="1">
              <a:lnSpc>
                <a:spcPts val="4278"/>
              </a:lnSpc>
              <a:buAutoNum type="arabicPeriod" startAt="1"/>
            </a:pPr>
            <a:r>
              <a:rPr lang="en-US" sz="3056" spc="67">
                <a:solidFill>
                  <a:srgbClr val="EDE8E4"/>
                </a:solidFill>
                <a:latin typeface="Glacial Indifference"/>
                <a:ea typeface="Glacial Indifference"/>
                <a:cs typeface="Glacial Indifference"/>
                <a:sym typeface="Glacial Indifference"/>
              </a:rPr>
              <a:t>What advocacy efforts have proven to be most effective in supporting</a:t>
            </a:r>
            <a:r>
              <a:rPr lang="en-US" sz="3056" spc="67">
                <a:solidFill>
                  <a:srgbClr val="EDE8E4"/>
                </a:solidFill>
                <a:latin typeface="Glacial Indifference"/>
                <a:ea typeface="Glacial Indifference"/>
                <a:cs typeface="Glacial Indifference"/>
                <a:sym typeface="Glacial Indifference"/>
              </a:rPr>
              <a:t> aspiring educators (AEs)?</a:t>
            </a:r>
          </a:p>
          <a:p>
            <a:pPr algn="l" marL="659797" indent="-329898" lvl="1">
              <a:lnSpc>
                <a:spcPts val="4278"/>
              </a:lnSpc>
              <a:buAutoNum type="arabicPeriod" startAt="1"/>
            </a:pPr>
            <a:r>
              <a:rPr lang="en-US" sz="3056" spc="67">
                <a:solidFill>
                  <a:srgbClr val="EDE8E4"/>
                </a:solidFill>
                <a:latin typeface="Glacial Indifference"/>
                <a:ea typeface="Glacial Indifference"/>
                <a:cs typeface="Glacial Indifference"/>
                <a:sym typeface="Glacial Indifference"/>
              </a:rPr>
              <a:t>What obstacles have you encountered in advocating for AEs, and how have you overcome them?</a:t>
            </a:r>
          </a:p>
          <a:p>
            <a:pPr algn="l" marL="659797" indent="-329898" lvl="1">
              <a:lnSpc>
                <a:spcPts val="4278"/>
              </a:lnSpc>
              <a:buAutoNum type="arabicPeriod" startAt="1"/>
            </a:pPr>
            <a:r>
              <a:rPr lang="en-US" sz="3056" spc="67">
                <a:solidFill>
                  <a:srgbClr val="EDE8E4"/>
                </a:solidFill>
                <a:latin typeface="Glacial Indifference"/>
                <a:ea typeface="Glacial Indifference"/>
                <a:cs typeface="Glacial Indifference"/>
                <a:sym typeface="Glacial Indifference"/>
              </a:rPr>
              <a:t>How can intergenerational mentorship enhance and strengthen advocacy efforts for AEs?</a:t>
            </a:r>
          </a:p>
          <a:p>
            <a:pPr algn="l">
              <a:lnSpc>
                <a:spcPts val="4278"/>
              </a:lnSpc>
            </a:pPr>
          </a:p>
        </p:txBody>
      </p:sp>
      <p:sp>
        <p:nvSpPr>
          <p:cNvPr name="TextBox 6" id="6"/>
          <p:cNvSpPr txBox="true"/>
          <p:nvPr/>
        </p:nvSpPr>
        <p:spPr>
          <a:xfrm rot="0">
            <a:off x="9748411" y="2456729"/>
            <a:ext cx="7510889" cy="6215034"/>
          </a:xfrm>
          <a:prstGeom prst="rect">
            <a:avLst/>
          </a:prstGeom>
        </p:spPr>
        <p:txBody>
          <a:bodyPr anchor="t" rtlCol="false" tIns="0" lIns="0" bIns="0" rIns="0">
            <a:spAutoFit/>
          </a:bodyPr>
          <a:lstStyle/>
          <a:p>
            <a:pPr algn="l">
              <a:lnSpc>
                <a:spcPts val="4436"/>
              </a:lnSpc>
              <a:spcBef>
                <a:spcPct val="0"/>
              </a:spcBef>
            </a:pPr>
            <a:r>
              <a:rPr lang="en-US" b="true" sz="3727" u="sng">
                <a:solidFill>
                  <a:srgbClr val="EDE8E4"/>
                </a:solidFill>
                <a:latin typeface="Open Sans Bold"/>
                <a:ea typeface="Open Sans Bold"/>
                <a:cs typeface="Open Sans Bold"/>
                <a:sym typeface="Open Sans Bold"/>
              </a:rPr>
              <a:t>Call to Action:</a:t>
            </a:r>
          </a:p>
          <a:p>
            <a:pPr algn="l">
              <a:lnSpc>
                <a:spcPts val="2974"/>
              </a:lnSpc>
              <a:spcBef>
                <a:spcPct val="0"/>
              </a:spcBef>
            </a:pPr>
          </a:p>
          <a:p>
            <a:pPr algn="l">
              <a:lnSpc>
                <a:spcPts val="4436"/>
              </a:lnSpc>
              <a:spcBef>
                <a:spcPct val="0"/>
              </a:spcBef>
            </a:pPr>
            <a:r>
              <a:rPr lang="en-US" sz="3727">
                <a:solidFill>
                  <a:srgbClr val="EDE8E4"/>
                </a:solidFill>
                <a:latin typeface="Open Sans"/>
                <a:ea typeface="Open Sans"/>
                <a:cs typeface="Open Sans"/>
                <a:sym typeface="Open Sans"/>
              </a:rPr>
              <a:t>🎓 Support Legislation for Paid Student Teaching to reduce financial barriers.</a:t>
            </a:r>
          </a:p>
          <a:p>
            <a:pPr algn="l">
              <a:lnSpc>
                <a:spcPts val="2975"/>
              </a:lnSpc>
              <a:spcBef>
                <a:spcPct val="0"/>
              </a:spcBef>
            </a:pPr>
          </a:p>
          <a:p>
            <a:pPr algn="l">
              <a:lnSpc>
                <a:spcPts val="4436"/>
              </a:lnSpc>
              <a:spcBef>
                <a:spcPct val="0"/>
              </a:spcBef>
            </a:pPr>
            <a:r>
              <a:rPr lang="en-US" sz="3727">
                <a:solidFill>
                  <a:srgbClr val="EDE8E4"/>
                </a:solidFill>
                <a:latin typeface="Open Sans"/>
                <a:ea typeface="Open Sans"/>
                <a:cs typeface="Open Sans"/>
                <a:sym typeface="Open Sans"/>
              </a:rPr>
              <a:t>🎓 Advocate for Pell Grant Expansions &amp; Loan Forgiveness Protections.</a:t>
            </a:r>
          </a:p>
          <a:p>
            <a:pPr algn="l">
              <a:lnSpc>
                <a:spcPts val="2975"/>
              </a:lnSpc>
              <a:spcBef>
                <a:spcPct val="0"/>
              </a:spcBef>
            </a:pPr>
          </a:p>
          <a:p>
            <a:pPr algn="l">
              <a:lnSpc>
                <a:spcPts val="4436"/>
              </a:lnSpc>
              <a:spcBef>
                <a:spcPct val="0"/>
              </a:spcBef>
            </a:pPr>
            <a:r>
              <a:rPr lang="en-US" sz="3727">
                <a:solidFill>
                  <a:srgbClr val="EDE8E4"/>
                </a:solidFill>
                <a:latin typeface="Open Sans"/>
                <a:ea typeface="Open Sans"/>
                <a:cs typeface="Open Sans"/>
                <a:sym typeface="Open Sans"/>
              </a:rPr>
              <a:t>🎓 Push Back Against DEI Rollbacks to ensure culturally competent teacher training remains intact.</a:t>
            </a:r>
          </a:p>
        </p:txBody>
      </p:sp>
    </p:spTree>
  </p:cSld>
  <p:clrMapOvr>
    <a:masterClrMapping/>
  </p:clrMapOvr>
  <p:transition spd="fast">
    <p:wipe dir="l"/>
  </p:transition>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253754"/>
        </a:solidFill>
      </p:bgPr>
    </p:bg>
    <p:spTree>
      <p:nvGrpSpPr>
        <p:cNvPr id="1" name=""/>
        <p:cNvGrpSpPr/>
        <p:nvPr/>
      </p:nvGrpSpPr>
      <p:grpSpPr>
        <a:xfrm>
          <a:off x="0" y="0"/>
          <a:ext cx="0" cy="0"/>
          <a:chOff x="0" y="0"/>
          <a:chExt cx="0" cy="0"/>
        </a:xfrm>
      </p:grpSpPr>
      <p:sp>
        <p:nvSpPr>
          <p:cNvPr name="Freeform 2" id="2"/>
          <p:cNvSpPr/>
          <p:nvPr/>
        </p:nvSpPr>
        <p:spPr>
          <a:xfrm flipH="false" flipV="false" rot="1400134">
            <a:off x="16431287" y="-236845"/>
            <a:ext cx="18437794" cy="14783758"/>
          </a:xfrm>
          <a:custGeom>
            <a:avLst/>
            <a:gdLst/>
            <a:ahLst/>
            <a:cxnLst/>
            <a:rect r="r" b="b" t="t" l="l"/>
            <a:pathLst>
              <a:path h="14783758" w="18437794">
                <a:moveTo>
                  <a:pt x="0" y="0"/>
                </a:moveTo>
                <a:lnTo>
                  <a:pt x="18437794" y="0"/>
                </a:lnTo>
                <a:lnTo>
                  <a:pt x="18437794" y="14783758"/>
                </a:lnTo>
                <a:lnTo>
                  <a:pt x="0" y="1478375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TextBox 3" id="3"/>
          <p:cNvSpPr txBox="true"/>
          <p:nvPr/>
        </p:nvSpPr>
        <p:spPr>
          <a:xfrm rot="0">
            <a:off x="2275960" y="1188668"/>
            <a:ext cx="13736080" cy="1079021"/>
          </a:xfrm>
          <a:prstGeom prst="rect">
            <a:avLst/>
          </a:prstGeom>
        </p:spPr>
        <p:txBody>
          <a:bodyPr anchor="t" rtlCol="false" tIns="0" lIns="0" bIns="0" rIns="0">
            <a:spAutoFit/>
          </a:bodyPr>
          <a:lstStyle/>
          <a:p>
            <a:pPr algn="ctr">
              <a:lnSpc>
                <a:spcPts val="4602"/>
              </a:lnSpc>
            </a:pPr>
            <a:r>
              <a:rPr lang="en-US" sz="3287" spc="309">
                <a:solidFill>
                  <a:srgbClr val="EDE8E4"/>
                </a:solidFill>
                <a:latin typeface="Assertive Display"/>
                <a:ea typeface="Assertive Display"/>
                <a:cs typeface="Assertive Display"/>
                <a:sym typeface="Assertive Display"/>
              </a:rPr>
              <a:t>HOW MISSOURI COMPARES:</a:t>
            </a:r>
          </a:p>
          <a:p>
            <a:pPr algn="ctr">
              <a:lnSpc>
                <a:spcPts val="3499"/>
              </a:lnSpc>
            </a:pPr>
            <a:r>
              <a:rPr lang="en-US" sz="2499" spc="234">
                <a:solidFill>
                  <a:srgbClr val="EDE8E4"/>
                </a:solidFill>
                <a:latin typeface="Assertive Display"/>
                <a:ea typeface="Assertive Display"/>
                <a:cs typeface="Assertive Display"/>
                <a:sym typeface="Assertive Display"/>
              </a:rPr>
              <a:t> STATE-LEVEL DIFFERENCES IN TEACHER SUPPORT</a:t>
            </a:r>
          </a:p>
        </p:txBody>
      </p:sp>
      <p:sp>
        <p:nvSpPr>
          <p:cNvPr name="TextBox 4" id="4"/>
          <p:cNvSpPr txBox="true"/>
          <p:nvPr/>
        </p:nvSpPr>
        <p:spPr>
          <a:xfrm rot="0">
            <a:off x="1028700" y="3347348"/>
            <a:ext cx="16826659" cy="5043964"/>
          </a:xfrm>
          <a:prstGeom prst="rect">
            <a:avLst/>
          </a:prstGeom>
        </p:spPr>
        <p:txBody>
          <a:bodyPr anchor="t" rtlCol="false" tIns="0" lIns="0" bIns="0" rIns="0">
            <a:spAutoFit/>
          </a:bodyPr>
          <a:lstStyle/>
          <a:p>
            <a:pPr algn="ctr">
              <a:lnSpc>
                <a:spcPts val="4908"/>
              </a:lnSpc>
              <a:spcBef>
                <a:spcPct val="0"/>
              </a:spcBef>
            </a:pPr>
            <a:r>
              <a:rPr lang="en-US" sz="4125">
                <a:solidFill>
                  <a:srgbClr val="EDE8E4"/>
                </a:solidFill>
                <a:latin typeface="Austere  Display"/>
                <a:ea typeface="Austere  Display"/>
                <a:cs typeface="Austere  Display"/>
                <a:sym typeface="Austere  Display"/>
              </a:rPr>
              <a:t>Some states (e.g., Colorado, Maryland, and Michigan) offer paid student teaching programs, while Missouri does not.</a:t>
            </a:r>
          </a:p>
          <a:p>
            <a:pPr algn="ctr">
              <a:lnSpc>
                <a:spcPts val="4908"/>
              </a:lnSpc>
              <a:spcBef>
                <a:spcPct val="0"/>
              </a:spcBef>
            </a:pPr>
          </a:p>
          <a:p>
            <a:pPr algn="ctr">
              <a:lnSpc>
                <a:spcPts val="4908"/>
              </a:lnSpc>
              <a:spcBef>
                <a:spcPct val="0"/>
              </a:spcBef>
            </a:pPr>
            <a:r>
              <a:rPr lang="en-US" sz="4125">
                <a:solidFill>
                  <a:srgbClr val="EDE8E4"/>
                </a:solidFill>
                <a:latin typeface="Austere  Display"/>
                <a:ea typeface="Austere  Display"/>
                <a:cs typeface="Austere  Display"/>
                <a:sym typeface="Austere  Display"/>
              </a:rPr>
              <a:t>Teacher salaries and benefits vary widely—Missouri teachers earn below the national average, making recruitment harder.</a:t>
            </a:r>
          </a:p>
          <a:p>
            <a:pPr algn="ctr">
              <a:lnSpc>
                <a:spcPts val="4908"/>
              </a:lnSpc>
              <a:spcBef>
                <a:spcPct val="0"/>
              </a:spcBef>
            </a:pPr>
          </a:p>
          <a:p>
            <a:pPr algn="ctr">
              <a:lnSpc>
                <a:spcPts val="4908"/>
              </a:lnSpc>
              <a:spcBef>
                <a:spcPct val="0"/>
              </a:spcBef>
            </a:pPr>
            <a:r>
              <a:rPr lang="en-US" sz="4125">
                <a:solidFill>
                  <a:srgbClr val="EDE8E4"/>
                </a:solidFill>
                <a:latin typeface="Austere  Display"/>
                <a:ea typeface="Austere  Display"/>
                <a:cs typeface="Austere  Display"/>
                <a:sym typeface="Austere  Display"/>
              </a:rPr>
              <a:t>Some states have stronger retention incentives, such as loan forgiveness for educators in high-need subjects (Missouri has limited options).</a:t>
            </a:r>
          </a:p>
        </p:txBody>
      </p:sp>
      <p:sp>
        <p:nvSpPr>
          <p:cNvPr name="AutoShape 5" id="5"/>
          <p:cNvSpPr/>
          <p:nvPr/>
        </p:nvSpPr>
        <p:spPr>
          <a:xfrm flipH="true">
            <a:off x="2987118" y="2612913"/>
            <a:ext cx="13513960" cy="0"/>
          </a:xfrm>
          <a:prstGeom prst="line">
            <a:avLst/>
          </a:prstGeom>
          <a:ln cap="flat" w="66675">
            <a:solidFill>
              <a:srgbClr val="E3D8D4"/>
            </a:solidFill>
            <a:prstDash val="solid"/>
            <a:headEnd type="none" len="sm" w="sm"/>
            <a:tailEnd type="none" len="sm" w="sm"/>
          </a:ln>
        </p:spPr>
      </p:sp>
    </p:spTree>
  </p:cSld>
  <p:clrMapOvr>
    <a:masterClrMapping/>
  </p:clrMapOvr>
  <p:transition spd="fast">
    <p:wipe dir="l"/>
  </p:transition>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253754"/>
        </a:solidFill>
      </p:bgPr>
    </p:bg>
    <p:spTree>
      <p:nvGrpSpPr>
        <p:cNvPr id="1" name=""/>
        <p:cNvGrpSpPr/>
        <p:nvPr/>
      </p:nvGrpSpPr>
      <p:grpSpPr>
        <a:xfrm>
          <a:off x="0" y="0"/>
          <a:ext cx="0" cy="0"/>
          <a:chOff x="0" y="0"/>
          <a:chExt cx="0" cy="0"/>
        </a:xfrm>
      </p:grpSpPr>
      <p:sp>
        <p:nvSpPr>
          <p:cNvPr name="Freeform 2" id="2"/>
          <p:cNvSpPr/>
          <p:nvPr/>
        </p:nvSpPr>
        <p:spPr>
          <a:xfrm flipH="false" flipV="false" rot="-1370283">
            <a:off x="18644069" y="6666911"/>
            <a:ext cx="13578764" cy="10887700"/>
          </a:xfrm>
          <a:custGeom>
            <a:avLst/>
            <a:gdLst/>
            <a:ahLst/>
            <a:cxnLst/>
            <a:rect r="r" b="b" t="t" l="l"/>
            <a:pathLst>
              <a:path h="10887700" w="13578764">
                <a:moveTo>
                  <a:pt x="0" y="0"/>
                </a:moveTo>
                <a:lnTo>
                  <a:pt x="13578764" y="0"/>
                </a:lnTo>
                <a:lnTo>
                  <a:pt x="13578764" y="10887699"/>
                </a:lnTo>
                <a:lnTo>
                  <a:pt x="0" y="108876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3" id="3"/>
          <p:cNvSpPr/>
          <p:nvPr/>
        </p:nvSpPr>
        <p:spPr>
          <a:xfrm flipH="false" flipV="false" rot="-1370283">
            <a:off x="-14375596" y="1890994"/>
            <a:ext cx="13578764" cy="10887700"/>
          </a:xfrm>
          <a:custGeom>
            <a:avLst/>
            <a:gdLst/>
            <a:ahLst/>
            <a:cxnLst/>
            <a:rect r="r" b="b" t="t" l="l"/>
            <a:pathLst>
              <a:path h="10887700" w="13578764">
                <a:moveTo>
                  <a:pt x="0" y="0"/>
                </a:moveTo>
                <a:lnTo>
                  <a:pt x="13578764" y="0"/>
                </a:lnTo>
                <a:lnTo>
                  <a:pt x="13578764" y="10887700"/>
                </a:lnTo>
                <a:lnTo>
                  <a:pt x="0" y="108877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4" id="4"/>
          <p:cNvSpPr/>
          <p:nvPr/>
        </p:nvSpPr>
        <p:spPr>
          <a:xfrm flipH="false" flipV="false" rot="0">
            <a:off x="-1600976" y="-2617102"/>
            <a:ext cx="8535602" cy="7976908"/>
          </a:xfrm>
          <a:custGeom>
            <a:avLst/>
            <a:gdLst/>
            <a:ahLst/>
            <a:cxnLst/>
            <a:rect r="r" b="b" t="t" l="l"/>
            <a:pathLst>
              <a:path h="7976908" w="8535602">
                <a:moveTo>
                  <a:pt x="0" y="0"/>
                </a:moveTo>
                <a:lnTo>
                  <a:pt x="8535602" y="0"/>
                </a:lnTo>
                <a:lnTo>
                  <a:pt x="8535602" y="7976908"/>
                </a:lnTo>
                <a:lnTo>
                  <a:pt x="0" y="797690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10151301">
            <a:off x="10778919" y="7487047"/>
            <a:ext cx="8535602" cy="7976908"/>
          </a:xfrm>
          <a:custGeom>
            <a:avLst/>
            <a:gdLst/>
            <a:ahLst/>
            <a:cxnLst/>
            <a:rect r="r" b="b" t="t" l="l"/>
            <a:pathLst>
              <a:path h="7976908" w="8535602">
                <a:moveTo>
                  <a:pt x="0" y="0"/>
                </a:moveTo>
                <a:lnTo>
                  <a:pt x="8535602" y="0"/>
                </a:lnTo>
                <a:lnTo>
                  <a:pt x="8535602" y="7976908"/>
                </a:lnTo>
                <a:lnTo>
                  <a:pt x="0" y="797690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grpSp>
        <p:nvGrpSpPr>
          <p:cNvPr name="Group 6" id="6"/>
          <p:cNvGrpSpPr/>
          <p:nvPr/>
        </p:nvGrpSpPr>
        <p:grpSpPr>
          <a:xfrm rot="0">
            <a:off x="12300884" y="4110686"/>
            <a:ext cx="4474715" cy="4186037"/>
            <a:chOff x="0" y="0"/>
            <a:chExt cx="997323" cy="932983"/>
          </a:xfrm>
        </p:grpSpPr>
        <p:sp>
          <p:nvSpPr>
            <p:cNvPr name="Freeform 7" id="7"/>
            <p:cNvSpPr/>
            <p:nvPr/>
          </p:nvSpPr>
          <p:spPr>
            <a:xfrm flipH="false" flipV="false" rot="0">
              <a:off x="0" y="0"/>
              <a:ext cx="997323" cy="932983"/>
            </a:xfrm>
            <a:custGeom>
              <a:avLst/>
              <a:gdLst/>
              <a:ahLst/>
              <a:cxnLst/>
              <a:rect r="r" b="b" t="t" l="l"/>
              <a:pathLst>
                <a:path h="932983" w="997323">
                  <a:moveTo>
                    <a:pt x="102079" y="0"/>
                  </a:moveTo>
                  <a:lnTo>
                    <a:pt x="895245" y="0"/>
                  </a:lnTo>
                  <a:cubicBezTo>
                    <a:pt x="951621" y="0"/>
                    <a:pt x="997323" y="45702"/>
                    <a:pt x="997323" y="102079"/>
                  </a:cubicBezTo>
                  <a:lnTo>
                    <a:pt x="997323" y="830904"/>
                  </a:lnTo>
                  <a:cubicBezTo>
                    <a:pt x="997323" y="887281"/>
                    <a:pt x="951621" y="932983"/>
                    <a:pt x="895245" y="932983"/>
                  </a:cubicBezTo>
                  <a:lnTo>
                    <a:pt x="102079" y="932983"/>
                  </a:lnTo>
                  <a:cubicBezTo>
                    <a:pt x="45702" y="932983"/>
                    <a:pt x="0" y="887281"/>
                    <a:pt x="0" y="830904"/>
                  </a:cubicBezTo>
                  <a:lnTo>
                    <a:pt x="0" y="102079"/>
                  </a:lnTo>
                  <a:cubicBezTo>
                    <a:pt x="0" y="45702"/>
                    <a:pt x="45702" y="0"/>
                    <a:pt x="102079" y="0"/>
                  </a:cubicBezTo>
                  <a:close/>
                </a:path>
              </a:pathLst>
            </a:custGeom>
            <a:solidFill>
              <a:srgbClr val="000000">
                <a:alpha val="0"/>
              </a:srgbClr>
            </a:solidFill>
            <a:ln w="38100" cap="rnd">
              <a:solidFill>
                <a:srgbClr val="E3D8D4"/>
              </a:solidFill>
              <a:prstDash val="solid"/>
              <a:round/>
            </a:ln>
          </p:spPr>
        </p:sp>
        <p:sp>
          <p:nvSpPr>
            <p:cNvPr name="TextBox 8" id="8"/>
            <p:cNvSpPr txBox="true"/>
            <p:nvPr/>
          </p:nvSpPr>
          <p:spPr>
            <a:xfrm>
              <a:off x="0" y="9525"/>
              <a:ext cx="997323" cy="923458"/>
            </a:xfrm>
            <a:prstGeom prst="rect">
              <a:avLst/>
            </a:prstGeom>
          </p:spPr>
          <p:txBody>
            <a:bodyPr anchor="ctr" rtlCol="false" tIns="50800" lIns="50800" bIns="50800" rIns="50800"/>
            <a:lstStyle/>
            <a:p>
              <a:pPr algn="ctr">
                <a:lnSpc>
                  <a:spcPts val="2121"/>
                </a:lnSpc>
              </a:pPr>
            </a:p>
            <a:p>
              <a:pPr algn="ctr">
                <a:lnSpc>
                  <a:spcPts val="2121"/>
                </a:lnSpc>
              </a:pPr>
            </a:p>
          </p:txBody>
        </p:sp>
      </p:grpSp>
      <p:grpSp>
        <p:nvGrpSpPr>
          <p:cNvPr name="Group 9" id="9"/>
          <p:cNvGrpSpPr/>
          <p:nvPr/>
        </p:nvGrpSpPr>
        <p:grpSpPr>
          <a:xfrm rot="0">
            <a:off x="7486169" y="4110686"/>
            <a:ext cx="4474715" cy="4186037"/>
            <a:chOff x="0" y="0"/>
            <a:chExt cx="997323" cy="932983"/>
          </a:xfrm>
        </p:grpSpPr>
        <p:sp>
          <p:nvSpPr>
            <p:cNvPr name="Freeform 10" id="10"/>
            <p:cNvSpPr/>
            <p:nvPr/>
          </p:nvSpPr>
          <p:spPr>
            <a:xfrm flipH="false" flipV="false" rot="0">
              <a:off x="0" y="0"/>
              <a:ext cx="997323" cy="932983"/>
            </a:xfrm>
            <a:custGeom>
              <a:avLst/>
              <a:gdLst/>
              <a:ahLst/>
              <a:cxnLst/>
              <a:rect r="r" b="b" t="t" l="l"/>
              <a:pathLst>
                <a:path h="932983" w="997323">
                  <a:moveTo>
                    <a:pt x="102079" y="0"/>
                  </a:moveTo>
                  <a:lnTo>
                    <a:pt x="895245" y="0"/>
                  </a:lnTo>
                  <a:cubicBezTo>
                    <a:pt x="951621" y="0"/>
                    <a:pt x="997323" y="45702"/>
                    <a:pt x="997323" y="102079"/>
                  </a:cubicBezTo>
                  <a:lnTo>
                    <a:pt x="997323" y="830904"/>
                  </a:lnTo>
                  <a:cubicBezTo>
                    <a:pt x="997323" y="887281"/>
                    <a:pt x="951621" y="932983"/>
                    <a:pt x="895245" y="932983"/>
                  </a:cubicBezTo>
                  <a:lnTo>
                    <a:pt x="102079" y="932983"/>
                  </a:lnTo>
                  <a:cubicBezTo>
                    <a:pt x="45702" y="932983"/>
                    <a:pt x="0" y="887281"/>
                    <a:pt x="0" y="830904"/>
                  </a:cubicBezTo>
                  <a:lnTo>
                    <a:pt x="0" y="102079"/>
                  </a:lnTo>
                  <a:cubicBezTo>
                    <a:pt x="0" y="45702"/>
                    <a:pt x="45702" y="0"/>
                    <a:pt x="102079" y="0"/>
                  </a:cubicBezTo>
                  <a:close/>
                </a:path>
              </a:pathLst>
            </a:custGeom>
            <a:solidFill>
              <a:srgbClr val="000000">
                <a:alpha val="0"/>
              </a:srgbClr>
            </a:solidFill>
            <a:ln w="38100" cap="rnd">
              <a:solidFill>
                <a:srgbClr val="E3D8D4"/>
              </a:solidFill>
              <a:prstDash val="solid"/>
              <a:round/>
            </a:ln>
          </p:spPr>
        </p:sp>
        <p:sp>
          <p:nvSpPr>
            <p:cNvPr name="TextBox 11" id="11"/>
            <p:cNvSpPr txBox="true"/>
            <p:nvPr/>
          </p:nvSpPr>
          <p:spPr>
            <a:xfrm>
              <a:off x="0" y="9525"/>
              <a:ext cx="997323" cy="923458"/>
            </a:xfrm>
            <a:prstGeom prst="rect">
              <a:avLst/>
            </a:prstGeom>
          </p:spPr>
          <p:txBody>
            <a:bodyPr anchor="ctr" rtlCol="false" tIns="50800" lIns="50800" bIns="50800" rIns="50800"/>
            <a:lstStyle/>
            <a:p>
              <a:pPr algn="ctr">
                <a:lnSpc>
                  <a:spcPts val="2121"/>
                </a:lnSpc>
              </a:pPr>
            </a:p>
            <a:p>
              <a:pPr algn="ctr">
                <a:lnSpc>
                  <a:spcPts val="2121"/>
                </a:lnSpc>
              </a:pPr>
            </a:p>
          </p:txBody>
        </p:sp>
      </p:grpSp>
      <p:grpSp>
        <p:nvGrpSpPr>
          <p:cNvPr name="Group 12" id="12"/>
          <p:cNvGrpSpPr/>
          <p:nvPr/>
        </p:nvGrpSpPr>
        <p:grpSpPr>
          <a:xfrm rot="0">
            <a:off x="2666825" y="4110686"/>
            <a:ext cx="4474715" cy="4186037"/>
            <a:chOff x="0" y="0"/>
            <a:chExt cx="997323" cy="932983"/>
          </a:xfrm>
        </p:grpSpPr>
        <p:sp>
          <p:nvSpPr>
            <p:cNvPr name="Freeform 13" id="13"/>
            <p:cNvSpPr/>
            <p:nvPr/>
          </p:nvSpPr>
          <p:spPr>
            <a:xfrm flipH="false" flipV="false" rot="0">
              <a:off x="0" y="0"/>
              <a:ext cx="997323" cy="932983"/>
            </a:xfrm>
            <a:custGeom>
              <a:avLst/>
              <a:gdLst/>
              <a:ahLst/>
              <a:cxnLst/>
              <a:rect r="r" b="b" t="t" l="l"/>
              <a:pathLst>
                <a:path h="932983" w="997323">
                  <a:moveTo>
                    <a:pt x="102079" y="0"/>
                  </a:moveTo>
                  <a:lnTo>
                    <a:pt x="895245" y="0"/>
                  </a:lnTo>
                  <a:cubicBezTo>
                    <a:pt x="951621" y="0"/>
                    <a:pt x="997323" y="45702"/>
                    <a:pt x="997323" y="102079"/>
                  </a:cubicBezTo>
                  <a:lnTo>
                    <a:pt x="997323" y="830904"/>
                  </a:lnTo>
                  <a:cubicBezTo>
                    <a:pt x="997323" y="887281"/>
                    <a:pt x="951621" y="932983"/>
                    <a:pt x="895245" y="932983"/>
                  </a:cubicBezTo>
                  <a:lnTo>
                    <a:pt x="102079" y="932983"/>
                  </a:lnTo>
                  <a:cubicBezTo>
                    <a:pt x="45702" y="932983"/>
                    <a:pt x="0" y="887281"/>
                    <a:pt x="0" y="830904"/>
                  </a:cubicBezTo>
                  <a:lnTo>
                    <a:pt x="0" y="102079"/>
                  </a:lnTo>
                  <a:cubicBezTo>
                    <a:pt x="0" y="45702"/>
                    <a:pt x="45702" y="0"/>
                    <a:pt x="102079" y="0"/>
                  </a:cubicBezTo>
                  <a:close/>
                </a:path>
              </a:pathLst>
            </a:custGeom>
            <a:solidFill>
              <a:srgbClr val="000000">
                <a:alpha val="0"/>
              </a:srgbClr>
            </a:solidFill>
            <a:ln w="38100" cap="rnd">
              <a:solidFill>
                <a:srgbClr val="E3D8D4"/>
              </a:solidFill>
              <a:prstDash val="solid"/>
              <a:round/>
            </a:ln>
          </p:spPr>
        </p:sp>
        <p:sp>
          <p:nvSpPr>
            <p:cNvPr name="TextBox 14" id="14"/>
            <p:cNvSpPr txBox="true"/>
            <p:nvPr/>
          </p:nvSpPr>
          <p:spPr>
            <a:xfrm>
              <a:off x="0" y="9525"/>
              <a:ext cx="997323" cy="923458"/>
            </a:xfrm>
            <a:prstGeom prst="rect">
              <a:avLst/>
            </a:prstGeom>
          </p:spPr>
          <p:txBody>
            <a:bodyPr anchor="ctr" rtlCol="false" tIns="50800" lIns="50800" bIns="50800" rIns="50800"/>
            <a:lstStyle/>
            <a:p>
              <a:pPr algn="ctr">
                <a:lnSpc>
                  <a:spcPts val="2121"/>
                </a:lnSpc>
              </a:pPr>
            </a:p>
            <a:p>
              <a:pPr algn="ctr">
                <a:lnSpc>
                  <a:spcPts val="2121"/>
                </a:lnSpc>
              </a:pPr>
            </a:p>
          </p:txBody>
        </p:sp>
      </p:grpSp>
      <p:sp>
        <p:nvSpPr>
          <p:cNvPr name="TextBox 15" id="15"/>
          <p:cNvSpPr txBox="true"/>
          <p:nvPr/>
        </p:nvSpPr>
        <p:spPr>
          <a:xfrm rot="0">
            <a:off x="4104284" y="1438470"/>
            <a:ext cx="13155016" cy="2458803"/>
          </a:xfrm>
          <a:prstGeom prst="rect">
            <a:avLst/>
          </a:prstGeom>
        </p:spPr>
        <p:txBody>
          <a:bodyPr anchor="t" rtlCol="false" tIns="0" lIns="0" bIns="0" rIns="0">
            <a:spAutoFit/>
          </a:bodyPr>
          <a:lstStyle/>
          <a:p>
            <a:pPr algn="r">
              <a:lnSpc>
                <a:spcPts val="9841"/>
              </a:lnSpc>
            </a:pPr>
            <a:r>
              <a:rPr lang="en-US" sz="7029" spc="660">
                <a:solidFill>
                  <a:srgbClr val="EDE8E4"/>
                </a:solidFill>
                <a:latin typeface="Glacial Indifference"/>
                <a:ea typeface="Glacial Indifference"/>
                <a:cs typeface="Glacial Indifference"/>
                <a:sym typeface="Glacial Indifference"/>
              </a:rPr>
              <a:t>RETIRED EDUCATORS SUPPORTING AES </a:t>
            </a:r>
          </a:p>
        </p:txBody>
      </p:sp>
      <p:sp>
        <p:nvSpPr>
          <p:cNvPr name="Freeform 16" id="16"/>
          <p:cNvSpPr/>
          <p:nvPr/>
        </p:nvSpPr>
        <p:spPr>
          <a:xfrm flipH="false" flipV="false" rot="-10800000">
            <a:off x="12300884" y="4110686"/>
            <a:ext cx="4474715" cy="1033825"/>
          </a:xfrm>
          <a:custGeom>
            <a:avLst/>
            <a:gdLst/>
            <a:ahLst/>
            <a:cxnLst/>
            <a:rect r="r" b="b" t="t" l="l"/>
            <a:pathLst>
              <a:path h="1033825" w="4474715">
                <a:moveTo>
                  <a:pt x="0" y="0"/>
                </a:moveTo>
                <a:lnTo>
                  <a:pt x="4474715" y="0"/>
                </a:lnTo>
                <a:lnTo>
                  <a:pt x="4474715" y="1033825"/>
                </a:lnTo>
                <a:lnTo>
                  <a:pt x="0" y="1033825"/>
                </a:lnTo>
                <a:lnTo>
                  <a:pt x="0" y="0"/>
                </a:lnTo>
                <a:close/>
              </a:path>
            </a:pathLst>
          </a:custGeom>
          <a:blipFill>
            <a:blip r:embed="rId7">
              <a:extLst>
                <a:ext uri="{96DAC541-7B7A-43D3-8B79-37D633B846F1}">
                  <asvg:svgBlip xmlns:asvg="http://schemas.microsoft.com/office/drawing/2016/SVG/main" r:embed="rId8"/>
                </a:ext>
              </a:extLst>
            </a:blip>
            <a:stretch>
              <a:fillRect l="0" t="-473620" r="0" b="0"/>
            </a:stretch>
          </a:blipFill>
        </p:spPr>
      </p:sp>
      <p:sp>
        <p:nvSpPr>
          <p:cNvPr name="Freeform 17" id="17"/>
          <p:cNvSpPr/>
          <p:nvPr/>
        </p:nvSpPr>
        <p:spPr>
          <a:xfrm flipH="false" flipV="false" rot="-10800000">
            <a:off x="7486169" y="4110686"/>
            <a:ext cx="4474715" cy="1033825"/>
          </a:xfrm>
          <a:custGeom>
            <a:avLst/>
            <a:gdLst/>
            <a:ahLst/>
            <a:cxnLst/>
            <a:rect r="r" b="b" t="t" l="l"/>
            <a:pathLst>
              <a:path h="1033825" w="4474715">
                <a:moveTo>
                  <a:pt x="0" y="0"/>
                </a:moveTo>
                <a:lnTo>
                  <a:pt x="4474715" y="0"/>
                </a:lnTo>
                <a:lnTo>
                  <a:pt x="4474715" y="1033825"/>
                </a:lnTo>
                <a:lnTo>
                  <a:pt x="0" y="1033825"/>
                </a:lnTo>
                <a:lnTo>
                  <a:pt x="0" y="0"/>
                </a:lnTo>
                <a:close/>
              </a:path>
            </a:pathLst>
          </a:custGeom>
          <a:blipFill>
            <a:blip r:embed="rId7">
              <a:extLst>
                <a:ext uri="{96DAC541-7B7A-43D3-8B79-37D633B846F1}">
                  <asvg:svgBlip xmlns:asvg="http://schemas.microsoft.com/office/drawing/2016/SVG/main" r:embed="rId8"/>
                </a:ext>
              </a:extLst>
            </a:blip>
            <a:stretch>
              <a:fillRect l="0" t="-473620" r="0" b="0"/>
            </a:stretch>
          </a:blipFill>
        </p:spPr>
      </p:sp>
      <p:sp>
        <p:nvSpPr>
          <p:cNvPr name="Freeform 18" id="18"/>
          <p:cNvSpPr/>
          <p:nvPr/>
        </p:nvSpPr>
        <p:spPr>
          <a:xfrm flipH="false" flipV="false" rot="-10800000">
            <a:off x="2666825" y="4110686"/>
            <a:ext cx="4474715" cy="1033825"/>
          </a:xfrm>
          <a:custGeom>
            <a:avLst/>
            <a:gdLst/>
            <a:ahLst/>
            <a:cxnLst/>
            <a:rect r="r" b="b" t="t" l="l"/>
            <a:pathLst>
              <a:path h="1033825" w="4474715">
                <a:moveTo>
                  <a:pt x="0" y="0"/>
                </a:moveTo>
                <a:lnTo>
                  <a:pt x="4474715" y="0"/>
                </a:lnTo>
                <a:lnTo>
                  <a:pt x="4474715" y="1033825"/>
                </a:lnTo>
                <a:lnTo>
                  <a:pt x="0" y="1033825"/>
                </a:lnTo>
                <a:lnTo>
                  <a:pt x="0" y="0"/>
                </a:lnTo>
                <a:close/>
              </a:path>
            </a:pathLst>
          </a:custGeom>
          <a:blipFill>
            <a:blip r:embed="rId7">
              <a:extLst>
                <a:ext uri="{96DAC541-7B7A-43D3-8B79-37D633B846F1}">
                  <asvg:svgBlip xmlns:asvg="http://schemas.microsoft.com/office/drawing/2016/SVG/main" r:embed="rId8"/>
                </a:ext>
              </a:extLst>
            </a:blip>
            <a:stretch>
              <a:fillRect l="0" t="-473620" r="0" b="0"/>
            </a:stretch>
          </a:blipFill>
        </p:spPr>
      </p:sp>
      <p:sp>
        <p:nvSpPr>
          <p:cNvPr name="TextBox 19" id="19"/>
          <p:cNvSpPr txBox="true"/>
          <p:nvPr/>
        </p:nvSpPr>
        <p:spPr>
          <a:xfrm rot="0">
            <a:off x="12739848" y="4330769"/>
            <a:ext cx="3596786" cy="624865"/>
          </a:xfrm>
          <a:prstGeom prst="rect">
            <a:avLst/>
          </a:prstGeom>
        </p:spPr>
        <p:txBody>
          <a:bodyPr anchor="t" rtlCol="false" tIns="0" lIns="0" bIns="0" rIns="0">
            <a:spAutoFit/>
          </a:bodyPr>
          <a:lstStyle/>
          <a:p>
            <a:pPr algn="ctr">
              <a:lnSpc>
                <a:spcPts val="5120"/>
              </a:lnSpc>
            </a:pPr>
            <a:r>
              <a:rPr lang="en-US" b="true" sz="3657" spc="153">
                <a:solidFill>
                  <a:srgbClr val="253754"/>
                </a:solidFill>
                <a:latin typeface="Glacial Indifference Bold"/>
                <a:ea typeface="Glacial Indifference Bold"/>
                <a:cs typeface="Glacial Indifference Bold"/>
                <a:sym typeface="Glacial Indifference Bold"/>
              </a:rPr>
              <a:t>Grassroots</a:t>
            </a:r>
          </a:p>
        </p:txBody>
      </p:sp>
      <p:sp>
        <p:nvSpPr>
          <p:cNvPr name="TextBox 20" id="20"/>
          <p:cNvSpPr txBox="true"/>
          <p:nvPr/>
        </p:nvSpPr>
        <p:spPr>
          <a:xfrm rot="0">
            <a:off x="7819077" y="4330769"/>
            <a:ext cx="3804269" cy="633169"/>
          </a:xfrm>
          <a:prstGeom prst="rect">
            <a:avLst/>
          </a:prstGeom>
        </p:spPr>
        <p:txBody>
          <a:bodyPr anchor="t" rtlCol="false" tIns="0" lIns="0" bIns="0" rIns="0">
            <a:spAutoFit/>
          </a:bodyPr>
          <a:lstStyle/>
          <a:p>
            <a:pPr algn="ctr">
              <a:lnSpc>
                <a:spcPts val="5120"/>
              </a:lnSpc>
            </a:pPr>
            <a:r>
              <a:rPr lang="en-US" b="true" sz="3657" spc="153">
                <a:solidFill>
                  <a:srgbClr val="253754"/>
                </a:solidFill>
                <a:latin typeface="Glacial Indifference Bold"/>
                <a:ea typeface="Glacial Indifference Bold"/>
                <a:cs typeface="Glacial Indifference Bold"/>
                <a:sym typeface="Glacial Indifference Bold"/>
              </a:rPr>
              <a:t>Advocacy</a:t>
            </a:r>
          </a:p>
        </p:txBody>
      </p:sp>
      <p:sp>
        <p:nvSpPr>
          <p:cNvPr name="TextBox 21" id="21"/>
          <p:cNvSpPr txBox="true"/>
          <p:nvPr/>
        </p:nvSpPr>
        <p:spPr>
          <a:xfrm rot="0">
            <a:off x="3105789" y="4330769"/>
            <a:ext cx="3596786" cy="624865"/>
          </a:xfrm>
          <a:prstGeom prst="rect">
            <a:avLst/>
          </a:prstGeom>
        </p:spPr>
        <p:txBody>
          <a:bodyPr anchor="t" rtlCol="false" tIns="0" lIns="0" bIns="0" rIns="0">
            <a:spAutoFit/>
          </a:bodyPr>
          <a:lstStyle/>
          <a:p>
            <a:pPr algn="ctr">
              <a:lnSpc>
                <a:spcPts val="5120"/>
              </a:lnSpc>
            </a:pPr>
            <a:r>
              <a:rPr lang="en-US" b="true" sz="3657" spc="153">
                <a:solidFill>
                  <a:srgbClr val="253754"/>
                </a:solidFill>
                <a:latin typeface="Glacial Indifference Bold"/>
                <a:ea typeface="Glacial Indifference Bold"/>
                <a:cs typeface="Glacial Indifference Bold"/>
                <a:sym typeface="Glacial Indifference Bold"/>
              </a:rPr>
              <a:t>Mentorship</a:t>
            </a:r>
          </a:p>
        </p:txBody>
      </p:sp>
      <p:sp>
        <p:nvSpPr>
          <p:cNvPr name="TextBox 22" id="22"/>
          <p:cNvSpPr txBox="true"/>
          <p:nvPr/>
        </p:nvSpPr>
        <p:spPr>
          <a:xfrm rot="0">
            <a:off x="12645567" y="5427504"/>
            <a:ext cx="3898551" cy="1298244"/>
          </a:xfrm>
          <a:prstGeom prst="rect">
            <a:avLst/>
          </a:prstGeom>
        </p:spPr>
        <p:txBody>
          <a:bodyPr anchor="t" rtlCol="false" tIns="0" lIns="0" bIns="0" rIns="0">
            <a:spAutoFit/>
          </a:bodyPr>
          <a:lstStyle/>
          <a:p>
            <a:pPr algn="ctr">
              <a:lnSpc>
                <a:spcPts val="3476"/>
              </a:lnSpc>
            </a:pPr>
            <a:r>
              <a:rPr lang="en-US" sz="2483" spc="54">
                <a:solidFill>
                  <a:srgbClr val="EDE8E4"/>
                </a:solidFill>
                <a:latin typeface="Glacial Indifference"/>
                <a:ea typeface="Glacial Indifference"/>
                <a:cs typeface="Glacial Indifference"/>
                <a:sym typeface="Glacial Indifference"/>
              </a:rPr>
              <a:t>Organizing community events, raising awareness, building public support.</a:t>
            </a:r>
          </a:p>
        </p:txBody>
      </p:sp>
      <p:sp>
        <p:nvSpPr>
          <p:cNvPr name="TextBox 23" id="23"/>
          <p:cNvSpPr txBox="true"/>
          <p:nvPr/>
        </p:nvSpPr>
        <p:spPr>
          <a:xfrm rot="0">
            <a:off x="7830851" y="5427504"/>
            <a:ext cx="3898551" cy="1298244"/>
          </a:xfrm>
          <a:prstGeom prst="rect">
            <a:avLst/>
          </a:prstGeom>
        </p:spPr>
        <p:txBody>
          <a:bodyPr anchor="t" rtlCol="false" tIns="0" lIns="0" bIns="0" rIns="0">
            <a:spAutoFit/>
          </a:bodyPr>
          <a:lstStyle/>
          <a:p>
            <a:pPr algn="ctr">
              <a:lnSpc>
                <a:spcPts val="3476"/>
              </a:lnSpc>
            </a:pPr>
            <a:r>
              <a:rPr lang="en-US" sz="2483" spc="54">
                <a:solidFill>
                  <a:srgbClr val="EDE8E4"/>
                </a:solidFill>
                <a:latin typeface="Glacial Indifference"/>
                <a:ea typeface="Glacial Indifference"/>
                <a:cs typeface="Glacial Indifference"/>
                <a:sym typeface="Glacial Indifference"/>
              </a:rPr>
              <a:t>Writing letters, contacting legislators, attending school board meetings.</a:t>
            </a:r>
          </a:p>
        </p:txBody>
      </p:sp>
      <p:sp>
        <p:nvSpPr>
          <p:cNvPr name="TextBox 24" id="24"/>
          <p:cNvSpPr txBox="true"/>
          <p:nvPr/>
        </p:nvSpPr>
        <p:spPr>
          <a:xfrm rot="0">
            <a:off x="3011507" y="5427504"/>
            <a:ext cx="3898551" cy="1736144"/>
          </a:xfrm>
          <a:prstGeom prst="rect">
            <a:avLst/>
          </a:prstGeom>
        </p:spPr>
        <p:txBody>
          <a:bodyPr anchor="t" rtlCol="false" tIns="0" lIns="0" bIns="0" rIns="0">
            <a:spAutoFit/>
          </a:bodyPr>
          <a:lstStyle/>
          <a:p>
            <a:pPr algn="ctr">
              <a:lnSpc>
                <a:spcPts val="3476"/>
              </a:lnSpc>
            </a:pPr>
            <a:r>
              <a:rPr lang="en-US" sz="2483" spc="54">
                <a:solidFill>
                  <a:srgbClr val="EDE8E4"/>
                </a:solidFill>
                <a:latin typeface="Glacial Indifference"/>
                <a:ea typeface="Glacial Indifference"/>
                <a:cs typeface="Glacial Indifference"/>
                <a:sym typeface="Glacial Indifference"/>
              </a:rPr>
              <a:t>Sharing experience, offering guidance, providing emotional support.</a:t>
            </a:r>
          </a:p>
        </p:txBody>
      </p:sp>
      <p:sp>
        <p:nvSpPr>
          <p:cNvPr name="Freeform 25" id="25"/>
          <p:cNvSpPr/>
          <p:nvPr/>
        </p:nvSpPr>
        <p:spPr>
          <a:xfrm flipH="false" flipV="false" rot="0">
            <a:off x="-1446812" y="7841762"/>
            <a:ext cx="5482705" cy="4884592"/>
          </a:xfrm>
          <a:custGeom>
            <a:avLst/>
            <a:gdLst/>
            <a:ahLst/>
            <a:cxnLst/>
            <a:rect r="r" b="b" t="t" l="l"/>
            <a:pathLst>
              <a:path h="4884592" w="5482705">
                <a:moveTo>
                  <a:pt x="0" y="0"/>
                </a:moveTo>
                <a:lnTo>
                  <a:pt x="5482705" y="0"/>
                </a:lnTo>
                <a:lnTo>
                  <a:pt x="5482705" y="4884591"/>
                </a:lnTo>
                <a:lnTo>
                  <a:pt x="0" y="488459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26" id="26"/>
          <p:cNvSpPr/>
          <p:nvPr/>
        </p:nvSpPr>
        <p:spPr>
          <a:xfrm flipH="false" flipV="false" rot="10452176">
            <a:off x="15012576" y="-2759682"/>
            <a:ext cx="5482705" cy="4884592"/>
          </a:xfrm>
          <a:custGeom>
            <a:avLst/>
            <a:gdLst/>
            <a:ahLst/>
            <a:cxnLst/>
            <a:rect r="r" b="b" t="t" l="l"/>
            <a:pathLst>
              <a:path h="4884592" w="5482705">
                <a:moveTo>
                  <a:pt x="0" y="0"/>
                </a:moveTo>
                <a:lnTo>
                  <a:pt x="5482705" y="0"/>
                </a:lnTo>
                <a:lnTo>
                  <a:pt x="5482705" y="4884591"/>
                </a:lnTo>
                <a:lnTo>
                  <a:pt x="0" y="488459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Tree>
  </p:cSld>
  <p:clrMapOvr>
    <a:masterClrMapping/>
  </p:clrMapOvr>
  <p:transition spd="fast">
    <p:wipe dir="l"/>
  </p:transition>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253754"/>
        </a:solidFill>
      </p:bgPr>
    </p:bg>
    <p:spTree>
      <p:nvGrpSpPr>
        <p:cNvPr id="1" name=""/>
        <p:cNvGrpSpPr/>
        <p:nvPr/>
      </p:nvGrpSpPr>
      <p:grpSpPr>
        <a:xfrm>
          <a:off x="0" y="0"/>
          <a:ext cx="0" cy="0"/>
          <a:chOff x="0" y="0"/>
          <a:chExt cx="0" cy="0"/>
        </a:xfrm>
      </p:grpSpPr>
      <p:sp>
        <p:nvSpPr>
          <p:cNvPr name="Freeform 2" id="2"/>
          <p:cNvSpPr/>
          <p:nvPr/>
        </p:nvSpPr>
        <p:spPr>
          <a:xfrm flipH="false" flipV="false" rot="-1370283">
            <a:off x="18644069" y="6666911"/>
            <a:ext cx="13578764" cy="10887700"/>
          </a:xfrm>
          <a:custGeom>
            <a:avLst/>
            <a:gdLst/>
            <a:ahLst/>
            <a:cxnLst/>
            <a:rect r="r" b="b" t="t" l="l"/>
            <a:pathLst>
              <a:path h="10887700" w="13578764">
                <a:moveTo>
                  <a:pt x="0" y="0"/>
                </a:moveTo>
                <a:lnTo>
                  <a:pt x="13578764" y="0"/>
                </a:lnTo>
                <a:lnTo>
                  <a:pt x="13578764" y="10887699"/>
                </a:lnTo>
                <a:lnTo>
                  <a:pt x="0" y="108876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3" id="3"/>
          <p:cNvSpPr/>
          <p:nvPr/>
        </p:nvSpPr>
        <p:spPr>
          <a:xfrm flipH="false" flipV="false" rot="-1370283">
            <a:off x="-14375596" y="1890994"/>
            <a:ext cx="13578764" cy="10887700"/>
          </a:xfrm>
          <a:custGeom>
            <a:avLst/>
            <a:gdLst/>
            <a:ahLst/>
            <a:cxnLst/>
            <a:rect r="r" b="b" t="t" l="l"/>
            <a:pathLst>
              <a:path h="10887700" w="13578764">
                <a:moveTo>
                  <a:pt x="0" y="0"/>
                </a:moveTo>
                <a:lnTo>
                  <a:pt x="13578764" y="0"/>
                </a:lnTo>
                <a:lnTo>
                  <a:pt x="13578764" y="10887700"/>
                </a:lnTo>
                <a:lnTo>
                  <a:pt x="0" y="108877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TextBox 4" id="4"/>
          <p:cNvSpPr txBox="true"/>
          <p:nvPr/>
        </p:nvSpPr>
        <p:spPr>
          <a:xfrm rot="0">
            <a:off x="4581759" y="644041"/>
            <a:ext cx="13155016" cy="1905561"/>
          </a:xfrm>
          <a:prstGeom prst="rect">
            <a:avLst/>
          </a:prstGeom>
        </p:spPr>
        <p:txBody>
          <a:bodyPr anchor="t" rtlCol="false" tIns="0" lIns="0" bIns="0" rIns="0">
            <a:spAutoFit/>
          </a:bodyPr>
          <a:lstStyle/>
          <a:p>
            <a:pPr algn="r">
              <a:lnSpc>
                <a:spcPts val="7380"/>
              </a:lnSpc>
            </a:pPr>
            <a:r>
              <a:rPr lang="en-US" sz="7029" spc="660">
                <a:solidFill>
                  <a:srgbClr val="EDE8E4"/>
                </a:solidFill>
                <a:latin typeface="Glacial Indifference"/>
                <a:ea typeface="Glacial Indifference"/>
                <a:cs typeface="Glacial Indifference"/>
                <a:sym typeface="Glacial Indifference"/>
              </a:rPr>
              <a:t>RETIRED EDUCATORS SUPPORTING AES </a:t>
            </a:r>
          </a:p>
        </p:txBody>
      </p:sp>
      <p:sp>
        <p:nvSpPr>
          <p:cNvPr name="Freeform 5" id="5"/>
          <p:cNvSpPr/>
          <p:nvPr/>
        </p:nvSpPr>
        <p:spPr>
          <a:xfrm flipH="false" flipV="false" rot="0">
            <a:off x="-1712652" y="8491251"/>
            <a:ext cx="5482705" cy="4884592"/>
          </a:xfrm>
          <a:custGeom>
            <a:avLst/>
            <a:gdLst/>
            <a:ahLst/>
            <a:cxnLst/>
            <a:rect r="r" b="b" t="t" l="l"/>
            <a:pathLst>
              <a:path h="4884592" w="5482705">
                <a:moveTo>
                  <a:pt x="0" y="0"/>
                </a:moveTo>
                <a:lnTo>
                  <a:pt x="5482704" y="0"/>
                </a:lnTo>
                <a:lnTo>
                  <a:pt x="5482704" y="4884592"/>
                </a:lnTo>
                <a:lnTo>
                  <a:pt x="0" y="488459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6" id="6"/>
          <p:cNvSpPr/>
          <p:nvPr/>
        </p:nvSpPr>
        <p:spPr>
          <a:xfrm flipH="false" flipV="false" rot="10452176">
            <a:off x="15869075" y="-3959846"/>
            <a:ext cx="5482705" cy="4884592"/>
          </a:xfrm>
          <a:custGeom>
            <a:avLst/>
            <a:gdLst/>
            <a:ahLst/>
            <a:cxnLst/>
            <a:rect r="r" b="b" t="t" l="l"/>
            <a:pathLst>
              <a:path h="4884592" w="5482705">
                <a:moveTo>
                  <a:pt x="0" y="0"/>
                </a:moveTo>
                <a:lnTo>
                  <a:pt x="5482705" y="0"/>
                </a:lnTo>
                <a:lnTo>
                  <a:pt x="5482705" y="4884591"/>
                </a:lnTo>
                <a:lnTo>
                  <a:pt x="0" y="488459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TextBox 7" id="7"/>
          <p:cNvSpPr txBox="true"/>
          <p:nvPr/>
        </p:nvSpPr>
        <p:spPr>
          <a:xfrm rot="0">
            <a:off x="651577" y="3199305"/>
            <a:ext cx="16136636" cy="6209276"/>
          </a:xfrm>
          <a:prstGeom prst="rect">
            <a:avLst/>
          </a:prstGeom>
        </p:spPr>
        <p:txBody>
          <a:bodyPr anchor="t" rtlCol="false" tIns="0" lIns="0" bIns="0" rIns="0">
            <a:spAutoFit/>
          </a:bodyPr>
          <a:lstStyle/>
          <a:p>
            <a:pPr algn="l">
              <a:lnSpc>
                <a:spcPts val="3503"/>
              </a:lnSpc>
              <a:spcBef>
                <a:spcPct val="0"/>
              </a:spcBef>
            </a:pPr>
            <a:r>
              <a:rPr lang="en-US" b="true" sz="2944">
                <a:solidFill>
                  <a:srgbClr val="EDE8E4"/>
                </a:solidFill>
                <a:latin typeface="Open Sans Bold"/>
                <a:ea typeface="Open Sans Bold"/>
                <a:cs typeface="Open Sans Bold"/>
                <a:sym typeface="Open Sans Bold"/>
              </a:rPr>
              <a:t>👥 Mentorship &amp; Career Guidance</a:t>
            </a:r>
          </a:p>
          <a:p>
            <a:pPr algn="l" marL="635625" indent="-317813" lvl="1">
              <a:lnSpc>
                <a:spcPts val="3503"/>
              </a:lnSpc>
              <a:spcBef>
                <a:spcPct val="0"/>
              </a:spcBef>
              <a:buFont typeface="Arial"/>
              <a:buChar char="•"/>
            </a:pPr>
            <a:r>
              <a:rPr lang="en-US" sz="2944">
                <a:solidFill>
                  <a:srgbClr val="EDE8E4"/>
                </a:solidFill>
                <a:latin typeface="Open Sans"/>
                <a:ea typeface="Open Sans"/>
                <a:cs typeface="Open Sans"/>
                <a:sym typeface="Open Sans"/>
              </a:rPr>
              <a:t>R</a:t>
            </a:r>
            <a:r>
              <a:rPr lang="en-US" sz="2944">
                <a:solidFill>
                  <a:srgbClr val="EDE8E4"/>
                </a:solidFill>
                <a:latin typeface="Open Sans"/>
                <a:ea typeface="Open Sans"/>
                <a:cs typeface="Open Sans"/>
                <a:sym typeface="Open Sans"/>
              </a:rPr>
              <a:t>etired educators can offer 1-on-1 mentorship to AEs navigating student teaching, certification, and job placement.</a:t>
            </a:r>
          </a:p>
          <a:p>
            <a:pPr algn="l" marL="635625" indent="-317813" lvl="1">
              <a:lnSpc>
                <a:spcPts val="3503"/>
              </a:lnSpc>
              <a:spcBef>
                <a:spcPct val="0"/>
              </a:spcBef>
              <a:buFont typeface="Arial"/>
              <a:buChar char="•"/>
            </a:pPr>
            <a:r>
              <a:rPr lang="en-US" sz="2944">
                <a:solidFill>
                  <a:srgbClr val="EDE8E4"/>
                </a:solidFill>
                <a:latin typeface="Open Sans"/>
                <a:ea typeface="Open Sans"/>
                <a:cs typeface="Open Sans"/>
                <a:sym typeface="Open Sans"/>
              </a:rPr>
              <a:t>Share experiences about working in Missouri’s education system and offer career advice.</a:t>
            </a:r>
          </a:p>
          <a:p>
            <a:pPr algn="l">
              <a:lnSpc>
                <a:spcPts val="3503"/>
              </a:lnSpc>
              <a:spcBef>
                <a:spcPct val="0"/>
              </a:spcBef>
            </a:pPr>
          </a:p>
          <a:p>
            <a:pPr algn="l">
              <a:lnSpc>
                <a:spcPts val="3503"/>
              </a:lnSpc>
              <a:spcBef>
                <a:spcPct val="0"/>
              </a:spcBef>
            </a:pPr>
            <a:r>
              <a:rPr lang="en-US" b="true" sz="2944">
                <a:solidFill>
                  <a:srgbClr val="EDE8E4"/>
                </a:solidFill>
                <a:latin typeface="Open Sans Bold"/>
                <a:ea typeface="Open Sans Bold"/>
                <a:cs typeface="Open Sans Bold"/>
                <a:sym typeface="Open Sans Bold"/>
              </a:rPr>
              <a:t>📢 Legislative Advocacy &amp; Lobbying</a:t>
            </a:r>
          </a:p>
          <a:p>
            <a:pPr algn="l" marL="635625" indent="-317813" lvl="1">
              <a:lnSpc>
                <a:spcPts val="3503"/>
              </a:lnSpc>
              <a:spcBef>
                <a:spcPct val="0"/>
              </a:spcBef>
              <a:buFont typeface="Arial"/>
              <a:buChar char="•"/>
            </a:pPr>
            <a:r>
              <a:rPr lang="en-US" sz="2944">
                <a:solidFill>
                  <a:srgbClr val="EDE8E4"/>
                </a:solidFill>
                <a:latin typeface="Open Sans"/>
                <a:ea typeface="Open Sans"/>
                <a:cs typeface="Open Sans"/>
                <a:sym typeface="Open Sans"/>
              </a:rPr>
              <a:t>Att</a:t>
            </a:r>
            <a:r>
              <a:rPr lang="en-US" sz="2944">
                <a:solidFill>
                  <a:srgbClr val="EDE8E4"/>
                </a:solidFill>
                <a:latin typeface="Open Sans"/>
                <a:ea typeface="Open Sans"/>
                <a:cs typeface="Open Sans"/>
                <a:sym typeface="Open Sans"/>
              </a:rPr>
              <a:t>end MNEA lobbying days to advocate for teacher-friendly policies.</a:t>
            </a:r>
          </a:p>
          <a:p>
            <a:pPr algn="l" marL="635625" indent="-317813" lvl="1">
              <a:lnSpc>
                <a:spcPts val="3503"/>
              </a:lnSpc>
              <a:spcBef>
                <a:spcPct val="0"/>
              </a:spcBef>
              <a:buFont typeface="Arial"/>
              <a:buChar char="•"/>
            </a:pPr>
            <a:r>
              <a:rPr lang="en-US" sz="2944">
                <a:solidFill>
                  <a:srgbClr val="EDE8E4"/>
                </a:solidFill>
                <a:latin typeface="Open Sans"/>
                <a:ea typeface="Open Sans"/>
                <a:cs typeface="Open Sans"/>
                <a:sym typeface="Open Sans"/>
              </a:rPr>
              <a:t>Write letters and make calls to challenge harmful education policies.</a:t>
            </a:r>
          </a:p>
          <a:p>
            <a:pPr algn="l" marL="635625" indent="-317813" lvl="1">
              <a:lnSpc>
                <a:spcPts val="3503"/>
              </a:lnSpc>
              <a:spcBef>
                <a:spcPct val="0"/>
              </a:spcBef>
              <a:buFont typeface="Arial"/>
              <a:buChar char="•"/>
            </a:pPr>
            <a:r>
              <a:rPr lang="en-US" sz="2944">
                <a:solidFill>
                  <a:srgbClr val="EDE8E4"/>
                </a:solidFill>
                <a:latin typeface="Open Sans"/>
                <a:ea typeface="Open Sans"/>
                <a:cs typeface="Open Sans"/>
                <a:sym typeface="Open Sans"/>
              </a:rPr>
              <a:t>Promote state and federal student loan forgiveness initiatives for future teachers.</a:t>
            </a:r>
          </a:p>
          <a:p>
            <a:pPr algn="l">
              <a:lnSpc>
                <a:spcPts val="3503"/>
              </a:lnSpc>
              <a:spcBef>
                <a:spcPct val="0"/>
              </a:spcBef>
            </a:pPr>
          </a:p>
          <a:p>
            <a:pPr algn="l">
              <a:lnSpc>
                <a:spcPts val="3503"/>
              </a:lnSpc>
              <a:spcBef>
                <a:spcPct val="0"/>
              </a:spcBef>
            </a:pPr>
            <a:r>
              <a:rPr lang="en-US" b="true" sz="2944">
                <a:solidFill>
                  <a:srgbClr val="EDE8E4"/>
                </a:solidFill>
                <a:latin typeface="Open Sans Bold"/>
                <a:ea typeface="Open Sans Bold"/>
                <a:cs typeface="Open Sans Bold"/>
                <a:sym typeface="Open Sans Bold"/>
              </a:rPr>
              <a:t>🏫 Grassroots Organizing &amp; Community Outreach</a:t>
            </a:r>
          </a:p>
          <a:p>
            <a:pPr algn="l" marL="635625" indent="-317813" lvl="1">
              <a:lnSpc>
                <a:spcPts val="3503"/>
              </a:lnSpc>
              <a:spcBef>
                <a:spcPct val="0"/>
              </a:spcBef>
              <a:buFont typeface="Arial"/>
              <a:buChar char="•"/>
            </a:pPr>
            <a:r>
              <a:rPr lang="en-US" sz="2944">
                <a:solidFill>
                  <a:srgbClr val="EDE8E4"/>
                </a:solidFill>
                <a:latin typeface="Open Sans"/>
                <a:ea typeface="Open Sans"/>
                <a:cs typeface="Open Sans"/>
                <a:sym typeface="Open Sans"/>
              </a:rPr>
              <a:t>P</a:t>
            </a:r>
            <a:r>
              <a:rPr lang="en-US" sz="2944">
                <a:solidFill>
                  <a:srgbClr val="EDE8E4"/>
                </a:solidFill>
                <a:latin typeface="Open Sans"/>
                <a:ea typeface="Open Sans"/>
                <a:cs typeface="Open Sans"/>
                <a:sym typeface="Open Sans"/>
              </a:rPr>
              <a:t>artner with universities to host workshops and panels on advocacy and teacher preparation.</a:t>
            </a:r>
          </a:p>
          <a:p>
            <a:pPr algn="l" marL="635625" indent="-317813" lvl="1">
              <a:lnSpc>
                <a:spcPts val="3503"/>
              </a:lnSpc>
              <a:spcBef>
                <a:spcPct val="0"/>
              </a:spcBef>
              <a:buFont typeface="Arial"/>
              <a:buChar char="•"/>
            </a:pPr>
            <a:r>
              <a:rPr lang="en-US" sz="2944">
                <a:solidFill>
                  <a:srgbClr val="EDE8E4"/>
                </a:solidFill>
                <a:latin typeface="Open Sans"/>
                <a:ea typeface="Open Sans"/>
                <a:cs typeface="Open Sans"/>
                <a:sym typeface="Open Sans"/>
              </a:rPr>
              <a:t>Organize public awareness campaigns on the impact of underfunding in Missouri schools.</a:t>
            </a:r>
          </a:p>
          <a:p>
            <a:pPr algn="l">
              <a:lnSpc>
                <a:spcPts val="3503"/>
              </a:lnSpc>
              <a:spcBef>
                <a:spcPct val="0"/>
              </a:spcBef>
            </a:pPr>
          </a:p>
        </p:txBody>
      </p:sp>
    </p:spTree>
  </p:cSld>
  <p:clrMapOvr>
    <a:masterClrMapping/>
  </p:clrMapOvr>
  <p:transition spd="fast">
    <p:wipe dir="l"/>
  </p:transition>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253754"/>
        </a:solidFill>
      </p:bgPr>
    </p:bg>
    <p:spTree>
      <p:nvGrpSpPr>
        <p:cNvPr id="1" name=""/>
        <p:cNvGrpSpPr/>
        <p:nvPr/>
      </p:nvGrpSpPr>
      <p:grpSpPr>
        <a:xfrm>
          <a:off x="0" y="0"/>
          <a:ext cx="0" cy="0"/>
          <a:chOff x="0" y="0"/>
          <a:chExt cx="0" cy="0"/>
        </a:xfrm>
      </p:grpSpPr>
      <p:sp>
        <p:nvSpPr>
          <p:cNvPr name="Freeform 2" id="2"/>
          <p:cNvSpPr/>
          <p:nvPr/>
        </p:nvSpPr>
        <p:spPr>
          <a:xfrm flipH="false" flipV="false" rot="-1370283">
            <a:off x="14970698" y="-6880750"/>
            <a:ext cx="18437794" cy="14783758"/>
          </a:xfrm>
          <a:custGeom>
            <a:avLst/>
            <a:gdLst/>
            <a:ahLst/>
            <a:cxnLst/>
            <a:rect r="r" b="b" t="t" l="l"/>
            <a:pathLst>
              <a:path h="14783758" w="18437794">
                <a:moveTo>
                  <a:pt x="0" y="0"/>
                </a:moveTo>
                <a:lnTo>
                  <a:pt x="18437793" y="0"/>
                </a:lnTo>
                <a:lnTo>
                  <a:pt x="18437793" y="14783759"/>
                </a:lnTo>
                <a:lnTo>
                  <a:pt x="0" y="1478375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TextBox 3" id="3"/>
          <p:cNvSpPr txBox="true"/>
          <p:nvPr/>
        </p:nvSpPr>
        <p:spPr>
          <a:xfrm rot="0">
            <a:off x="1904222" y="2081552"/>
            <a:ext cx="11493656" cy="1252164"/>
          </a:xfrm>
          <a:prstGeom prst="rect">
            <a:avLst/>
          </a:prstGeom>
        </p:spPr>
        <p:txBody>
          <a:bodyPr anchor="t" rtlCol="false" tIns="0" lIns="0" bIns="0" rIns="0">
            <a:spAutoFit/>
          </a:bodyPr>
          <a:lstStyle/>
          <a:p>
            <a:pPr algn="l">
              <a:lnSpc>
                <a:spcPts val="10258"/>
              </a:lnSpc>
            </a:pPr>
            <a:r>
              <a:rPr lang="en-US" b="true" sz="7327" spc="688">
                <a:solidFill>
                  <a:srgbClr val="EDE8E4"/>
                </a:solidFill>
                <a:latin typeface="Glacial Indifference Bold"/>
                <a:ea typeface="Glacial Indifference Bold"/>
                <a:cs typeface="Glacial Indifference Bold"/>
                <a:sym typeface="Glacial Indifference Bold"/>
              </a:rPr>
              <a:t>LET’S GET TALKING</a:t>
            </a:r>
          </a:p>
        </p:txBody>
      </p:sp>
      <p:sp>
        <p:nvSpPr>
          <p:cNvPr name="AutoShape 4" id="4"/>
          <p:cNvSpPr/>
          <p:nvPr/>
        </p:nvSpPr>
        <p:spPr>
          <a:xfrm flipV="true">
            <a:off x="1478627" y="1685723"/>
            <a:ext cx="0" cy="6915554"/>
          </a:xfrm>
          <a:prstGeom prst="line">
            <a:avLst/>
          </a:prstGeom>
          <a:ln cap="flat" w="66675">
            <a:solidFill>
              <a:srgbClr val="E3D8D4"/>
            </a:solidFill>
            <a:prstDash val="solid"/>
            <a:headEnd type="none" len="sm" w="sm"/>
            <a:tailEnd type="none" len="sm" w="sm"/>
          </a:ln>
        </p:spPr>
      </p:sp>
      <p:sp>
        <p:nvSpPr>
          <p:cNvPr name="TextBox 5" id="5"/>
          <p:cNvSpPr txBox="true"/>
          <p:nvPr/>
        </p:nvSpPr>
        <p:spPr>
          <a:xfrm rot="0">
            <a:off x="1904222" y="3787584"/>
            <a:ext cx="14596673" cy="4865852"/>
          </a:xfrm>
          <a:prstGeom prst="rect">
            <a:avLst/>
          </a:prstGeom>
        </p:spPr>
        <p:txBody>
          <a:bodyPr anchor="t" rtlCol="false" tIns="0" lIns="0" bIns="0" rIns="0">
            <a:spAutoFit/>
          </a:bodyPr>
          <a:lstStyle/>
          <a:p>
            <a:pPr algn="l" marL="659797" indent="-329899" lvl="1">
              <a:lnSpc>
                <a:spcPts val="4278"/>
              </a:lnSpc>
              <a:buAutoNum type="arabicPeriod" startAt="1"/>
            </a:pPr>
            <a:r>
              <a:rPr lang="en-US" b="true" sz="3056" spc="67">
                <a:solidFill>
                  <a:srgbClr val="EDE8E4"/>
                </a:solidFill>
                <a:latin typeface="Glacial Indifference Bold"/>
                <a:ea typeface="Glacial Indifference Bold"/>
                <a:cs typeface="Glacial Indifference Bold"/>
                <a:sym typeface="Glacial Indifference Bold"/>
              </a:rPr>
              <a:t>How can retired educators serve as mentors to aspiring educators (AEs)</a:t>
            </a:r>
            <a:r>
              <a:rPr lang="en-US" sz="3056" spc="67">
                <a:solidFill>
                  <a:srgbClr val="EDE8E4"/>
                </a:solidFill>
                <a:latin typeface="Glacial Indifference"/>
                <a:ea typeface="Glacial Indifference"/>
                <a:cs typeface="Glacial Indifference"/>
                <a:sym typeface="Glacial Indifference"/>
              </a:rPr>
              <a:t>, and what are some effective mentorship strategies they can implement?</a:t>
            </a:r>
          </a:p>
          <a:p>
            <a:pPr algn="l" marL="659797" indent="-329899" lvl="1">
              <a:lnSpc>
                <a:spcPts val="4278"/>
              </a:lnSpc>
              <a:buAutoNum type="arabicPeriod" startAt="1"/>
            </a:pPr>
            <a:r>
              <a:rPr lang="en-US" b="true" sz="3056" spc="67">
                <a:solidFill>
                  <a:srgbClr val="EDE8E4"/>
                </a:solidFill>
                <a:latin typeface="Glacial Indifference Bold"/>
                <a:ea typeface="Glacial Indifference Bold"/>
                <a:cs typeface="Glacial Indifference Bold"/>
                <a:sym typeface="Glacial Indifference Bold"/>
              </a:rPr>
              <a:t>In</a:t>
            </a:r>
            <a:r>
              <a:rPr lang="en-US" b="true" sz="3056" spc="67">
                <a:solidFill>
                  <a:srgbClr val="EDE8E4"/>
                </a:solidFill>
                <a:latin typeface="Glacial Indifference Bold"/>
                <a:ea typeface="Glacial Indifference Bold"/>
                <a:cs typeface="Glacial Indifference Bold"/>
                <a:sym typeface="Glacial Indifference Bold"/>
              </a:rPr>
              <a:t> w</a:t>
            </a:r>
            <a:r>
              <a:rPr lang="en-US" b="true" sz="3056" spc="67">
                <a:solidFill>
                  <a:srgbClr val="EDE8E4"/>
                </a:solidFill>
                <a:latin typeface="Glacial Indifference Bold"/>
                <a:ea typeface="Glacial Indifference Bold"/>
                <a:cs typeface="Glacial Indifference Bold"/>
                <a:sym typeface="Glacial Indifference Bold"/>
              </a:rPr>
              <a:t>hat ways can retired educators contribute to lobbying efforts for policies that support AEs</a:t>
            </a:r>
            <a:r>
              <a:rPr lang="en-US" sz="3056" spc="67">
                <a:solidFill>
                  <a:srgbClr val="EDE8E4"/>
                </a:solidFill>
                <a:latin typeface="Glacial Indifference"/>
                <a:ea typeface="Glacial Indifference"/>
                <a:cs typeface="Glacial Indifference"/>
                <a:sym typeface="Glacial Indifference"/>
              </a:rPr>
              <a:t>, and what specific actions can they take (e.g., letter-writing, meetings with legislators)?</a:t>
            </a:r>
          </a:p>
          <a:p>
            <a:pPr algn="l" marL="659797" indent="-329899" lvl="1">
              <a:lnSpc>
                <a:spcPts val="4278"/>
              </a:lnSpc>
              <a:buAutoNum type="arabicPeriod" startAt="1"/>
            </a:pPr>
            <a:r>
              <a:rPr lang="en-US" b="true" sz="3056" spc="67">
                <a:solidFill>
                  <a:srgbClr val="EDE8E4"/>
                </a:solidFill>
                <a:latin typeface="Glacial Indifference Bold"/>
                <a:ea typeface="Glacial Indifference Bold"/>
                <a:cs typeface="Glacial Indifference Bold"/>
                <a:sym typeface="Glacial Indifference Bold"/>
              </a:rPr>
              <a:t>How can retired educators play a role in community organizing to support AEs,</a:t>
            </a:r>
            <a:r>
              <a:rPr lang="en-US" sz="3056" spc="67">
                <a:solidFill>
                  <a:srgbClr val="EDE8E4"/>
                </a:solidFill>
                <a:latin typeface="Glacial Indifference"/>
                <a:ea typeface="Glacial Indifference"/>
                <a:cs typeface="Glacial Indifference"/>
                <a:sym typeface="Glacial Indifference"/>
              </a:rPr>
              <a:t> and what actionable steps can they take to engage the community (e.g., outreach, organizing events)?</a:t>
            </a:r>
          </a:p>
          <a:p>
            <a:pPr algn="l">
              <a:lnSpc>
                <a:spcPts val="4278"/>
              </a:lnSpc>
            </a:pPr>
          </a:p>
        </p:txBody>
      </p:sp>
    </p:spTree>
  </p:cSld>
  <p:clrMapOvr>
    <a:masterClrMapping/>
  </p:clrMapOvr>
  <p:transition spd="fast">
    <p:wipe dir="l"/>
  </p:transition>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EDE8E4"/>
        </a:solidFill>
      </p:bgPr>
    </p:bg>
    <p:spTree>
      <p:nvGrpSpPr>
        <p:cNvPr id="1" name=""/>
        <p:cNvGrpSpPr/>
        <p:nvPr/>
      </p:nvGrpSpPr>
      <p:grpSpPr>
        <a:xfrm>
          <a:off x="0" y="0"/>
          <a:ext cx="0" cy="0"/>
          <a:chOff x="0" y="0"/>
          <a:chExt cx="0" cy="0"/>
        </a:xfrm>
      </p:grpSpPr>
      <p:grpSp>
        <p:nvGrpSpPr>
          <p:cNvPr name="Group 2" id="2"/>
          <p:cNvGrpSpPr/>
          <p:nvPr/>
        </p:nvGrpSpPr>
        <p:grpSpPr>
          <a:xfrm rot="0">
            <a:off x="-381163" y="-538946"/>
            <a:ext cx="19050326" cy="5975359"/>
            <a:chOff x="0" y="0"/>
            <a:chExt cx="5017370" cy="1573757"/>
          </a:xfrm>
        </p:grpSpPr>
        <p:sp>
          <p:nvSpPr>
            <p:cNvPr name="Freeform 3" id="3"/>
            <p:cNvSpPr/>
            <p:nvPr/>
          </p:nvSpPr>
          <p:spPr>
            <a:xfrm flipH="false" flipV="false" rot="0">
              <a:off x="0" y="0"/>
              <a:ext cx="5017370" cy="1573757"/>
            </a:xfrm>
            <a:custGeom>
              <a:avLst/>
              <a:gdLst/>
              <a:ahLst/>
              <a:cxnLst/>
              <a:rect r="r" b="b" t="t" l="l"/>
              <a:pathLst>
                <a:path h="1573757" w="5017370">
                  <a:moveTo>
                    <a:pt x="0" y="0"/>
                  </a:moveTo>
                  <a:lnTo>
                    <a:pt x="5017370" y="0"/>
                  </a:lnTo>
                  <a:lnTo>
                    <a:pt x="5017370" y="1573757"/>
                  </a:lnTo>
                  <a:lnTo>
                    <a:pt x="0" y="1573757"/>
                  </a:lnTo>
                  <a:close/>
                </a:path>
              </a:pathLst>
            </a:custGeom>
            <a:solidFill>
              <a:srgbClr val="253754"/>
            </a:solidFill>
            <a:ln cap="sq">
              <a:noFill/>
              <a:prstDash val="solid"/>
              <a:miter/>
            </a:ln>
          </p:spPr>
        </p:sp>
        <p:sp>
          <p:nvSpPr>
            <p:cNvPr name="TextBox 4" id="4"/>
            <p:cNvSpPr txBox="true"/>
            <p:nvPr/>
          </p:nvSpPr>
          <p:spPr>
            <a:xfrm>
              <a:off x="0" y="9525"/>
              <a:ext cx="5017370" cy="1564232"/>
            </a:xfrm>
            <a:prstGeom prst="rect">
              <a:avLst/>
            </a:prstGeom>
          </p:spPr>
          <p:txBody>
            <a:bodyPr anchor="ctr" rtlCol="false" tIns="50800" lIns="50800" bIns="50800" rIns="50800"/>
            <a:lstStyle/>
            <a:p>
              <a:pPr algn="ctr">
                <a:lnSpc>
                  <a:spcPts val="2121"/>
                </a:lnSpc>
              </a:pPr>
            </a:p>
          </p:txBody>
        </p:sp>
      </p:grpSp>
      <p:sp>
        <p:nvSpPr>
          <p:cNvPr name="Freeform 5" id="5"/>
          <p:cNvSpPr/>
          <p:nvPr/>
        </p:nvSpPr>
        <p:spPr>
          <a:xfrm flipH="false" flipV="false" rot="-10719458">
            <a:off x="-938971" y="5176394"/>
            <a:ext cx="24997522" cy="4207026"/>
          </a:xfrm>
          <a:custGeom>
            <a:avLst/>
            <a:gdLst/>
            <a:ahLst/>
            <a:cxnLst/>
            <a:rect r="r" b="b" t="t" l="l"/>
            <a:pathLst>
              <a:path h="4207026" w="24997522">
                <a:moveTo>
                  <a:pt x="0" y="0"/>
                </a:moveTo>
                <a:lnTo>
                  <a:pt x="24997522" y="0"/>
                </a:lnTo>
                <a:lnTo>
                  <a:pt x="24997522" y="4207026"/>
                </a:lnTo>
                <a:lnTo>
                  <a:pt x="0" y="4207026"/>
                </a:lnTo>
                <a:lnTo>
                  <a:pt x="0" y="0"/>
                </a:lnTo>
                <a:close/>
              </a:path>
            </a:pathLst>
          </a:custGeom>
          <a:blipFill>
            <a:blip r:embed="rId3">
              <a:extLst>
                <a:ext uri="{96DAC541-7B7A-43D3-8B79-37D633B846F1}">
                  <asvg:svgBlip xmlns:asvg="http://schemas.microsoft.com/office/drawing/2016/SVG/main" r:embed="rId4"/>
                </a:ext>
              </a:extLst>
            </a:blip>
            <a:stretch>
              <a:fillRect l="0" t="-493104" r="0" b="0"/>
            </a:stretch>
          </a:blipFill>
          <a:ln cap="sq">
            <a:noFill/>
            <a:prstDash val="solid"/>
            <a:miter/>
          </a:ln>
        </p:spPr>
      </p:sp>
      <p:sp>
        <p:nvSpPr>
          <p:cNvPr name="TextBox 6" id="6"/>
          <p:cNvSpPr txBox="true"/>
          <p:nvPr/>
        </p:nvSpPr>
        <p:spPr>
          <a:xfrm rot="0">
            <a:off x="2249725" y="3481608"/>
            <a:ext cx="13788551" cy="1749425"/>
          </a:xfrm>
          <a:prstGeom prst="rect">
            <a:avLst/>
          </a:prstGeom>
        </p:spPr>
        <p:txBody>
          <a:bodyPr anchor="t" rtlCol="false" tIns="0" lIns="0" bIns="0" rIns="0">
            <a:spAutoFit/>
          </a:bodyPr>
          <a:lstStyle/>
          <a:p>
            <a:pPr algn="ctr">
              <a:lnSpc>
                <a:spcPts val="7000"/>
              </a:lnSpc>
            </a:pPr>
            <a:r>
              <a:rPr lang="en-US" b="true" sz="5000" spc="470">
                <a:solidFill>
                  <a:srgbClr val="EDE8E4"/>
                </a:solidFill>
                <a:latin typeface="Glacial Indifference Bold"/>
                <a:ea typeface="Glacial Indifference Bold"/>
                <a:cs typeface="Glacial Indifference Bold"/>
                <a:sym typeface="Glacial Indifference Bold"/>
              </a:rPr>
              <a:t>BREAK OUT SESSION!</a:t>
            </a:r>
          </a:p>
          <a:p>
            <a:pPr algn="ctr">
              <a:lnSpc>
                <a:spcPts val="7000"/>
              </a:lnSpc>
            </a:pPr>
            <a:r>
              <a:rPr lang="en-US" sz="5000" spc="470">
                <a:solidFill>
                  <a:srgbClr val="EDE8E4"/>
                </a:solidFill>
                <a:latin typeface="Glacial Indifference"/>
                <a:ea typeface="Glacial Indifference"/>
                <a:cs typeface="Glacial Indifference"/>
                <a:sym typeface="Glacial Indifference"/>
              </a:rPr>
              <a:t>CHARTING THE COURSE </a:t>
            </a:r>
          </a:p>
        </p:txBody>
      </p:sp>
      <p:sp>
        <p:nvSpPr>
          <p:cNvPr name="Freeform 7" id="7"/>
          <p:cNvSpPr/>
          <p:nvPr/>
        </p:nvSpPr>
        <p:spPr>
          <a:xfrm flipH="false" flipV="false" rot="0">
            <a:off x="14855603" y="-1943741"/>
            <a:ext cx="5428901" cy="4392475"/>
          </a:xfrm>
          <a:custGeom>
            <a:avLst/>
            <a:gdLst/>
            <a:ahLst/>
            <a:cxnLst/>
            <a:rect r="r" b="b" t="t" l="l"/>
            <a:pathLst>
              <a:path h="4392475" w="5428901">
                <a:moveTo>
                  <a:pt x="0" y="0"/>
                </a:moveTo>
                <a:lnTo>
                  <a:pt x="5428901" y="0"/>
                </a:lnTo>
                <a:lnTo>
                  <a:pt x="5428901" y="4392474"/>
                </a:lnTo>
                <a:lnTo>
                  <a:pt x="0" y="43924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8" id="8"/>
          <p:cNvSpPr/>
          <p:nvPr/>
        </p:nvSpPr>
        <p:spPr>
          <a:xfrm flipH="false" flipV="false" rot="0">
            <a:off x="-2342799" y="6491238"/>
            <a:ext cx="6742998" cy="5455698"/>
          </a:xfrm>
          <a:custGeom>
            <a:avLst/>
            <a:gdLst/>
            <a:ahLst/>
            <a:cxnLst/>
            <a:rect r="r" b="b" t="t" l="l"/>
            <a:pathLst>
              <a:path h="5455698" w="6742998">
                <a:moveTo>
                  <a:pt x="0" y="0"/>
                </a:moveTo>
                <a:lnTo>
                  <a:pt x="6742998" y="0"/>
                </a:lnTo>
                <a:lnTo>
                  <a:pt x="6742998" y="5455698"/>
                </a:lnTo>
                <a:lnTo>
                  <a:pt x="0" y="545569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9" id="9"/>
          <p:cNvSpPr/>
          <p:nvPr/>
        </p:nvSpPr>
        <p:spPr>
          <a:xfrm flipH="false" flipV="false" rot="0">
            <a:off x="284248" y="-713185"/>
            <a:ext cx="1488904" cy="1931362"/>
          </a:xfrm>
          <a:custGeom>
            <a:avLst/>
            <a:gdLst/>
            <a:ahLst/>
            <a:cxnLst/>
            <a:rect r="r" b="b" t="t" l="l"/>
            <a:pathLst>
              <a:path h="1931362" w="1488904">
                <a:moveTo>
                  <a:pt x="0" y="0"/>
                </a:moveTo>
                <a:lnTo>
                  <a:pt x="1488904" y="0"/>
                </a:lnTo>
                <a:lnTo>
                  <a:pt x="1488904" y="1931362"/>
                </a:lnTo>
                <a:lnTo>
                  <a:pt x="0" y="19313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744452" y="252496"/>
            <a:ext cx="1488904" cy="1931362"/>
          </a:xfrm>
          <a:custGeom>
            <a:avLst/>
            <a:gdLst/>
            <a:ahLst/>
            <a:cxnLst/>
            <a:rect r="r" b="b" t="t" l="l"/>
            <a:pathLst>
              <a:path h="1931362" w="1488904">
                <a:moveTo>
                  <a:pt x="0" y="0"/>
                </a:moveTo>
                <a:lnTo>
                  <a:pt x="1488904" y="0"/>
                </a:lnTo>
                <a:lnTo>
                  <a:pt x="1488904" y="1931362"/>
                </a:lnTo>
                <a:lnTo>
                  <a:pt x="0" y="19313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6293998" y="8734875"/>
            <a:ext cx="2476208" cy="3212062"/>
          </a:xfrm>
          <a:custGeom>
            <a:avLst/>
            <a:gdLst/>
            <a:ahLst/>
            <a:cxnLst/>
            <a:rect r="r" b="b" t="t" l="l"/>
            <a:pathLst>
              <a:path h="3212062" w="2476208">
                <a:moveTo>
                  <a:pt x="0" y="0"/>
                </a:moveTo>
                <a:lnTo>
                  <a:pt x="2476208" y="0"/>
                </a:lnTo>
                <a:lnTo>
                  <a:pt x="2476208" y="3212061"/>
                </a:lnTo>
                <a:lnTo>
                  <a:pt x="0" y="321206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Tree>
  </p:cSld>
  <p:clrMapOvr>
    <a:masterClrMapping/>
  </p:clrMapOvr>
  <p:transition spd="fast">
    <p:wipe dir="l"/>
  </p:transition>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253754"/>
        </a:solidFill>
      </p:bgPr>
    </p:bg>
    <p:spTree>
      <p:nvGrpSpPr>
        <p:cNvPr id="1" name=""/>
        <p:cNvGrpSpPr/>
        <p:nvPr/>
      </p:nvGrpSpPr>
      <p:grpSpPr>
        <a:xfrm>
          <a:off x="0" y="0"/>
          <a:ext cx="0" cy="0"/>
          <a:chOff x="0" y="0"/>
          <a:chExt cx="0" cy="0"/>
        </a:xfrm>
      </p:grpSpPr>
      <p:sp>
        <p:nvSpPr>
          <p:cNvPr name="Freeform 2" id="2"/>
          <p:cNvSpPr/>
          <p:nvPr/>
        </p:nvSpPr>
        <p:spPr>
          <a:xfrm flipH="false" flipV="false" rot="-1370283">
            <a:off x="14566625" y="-3547145"/>
            <a:ext cx="18437794" cy="14783758"/>
          </a:xfrm>
          <a:custGeom>
            <a:avLst/>
            <a:gdLst/>
            <a:ahLst/>
            <a:cxnLst/>
            <a:rect r="r" b="b" t="t" l="l"/>
            <a:pathLst>
              <a:path h="14783758" w="18437794">
                <a:moveTo>
                  <a:pt x="0" y="0"/>
                </a:moveTo>
                <a:lnTo>
                  <a:pt x="18437793" y="0"/>
                </a:lnTo>
                <a:lnTo>
                  <a:pt x="18437793" y="14783758"/>
                </a:lnTo>
                <a:lnTo>
                  <a:pt x="0" y="1478375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TextBox 3" id="3"/>
          <p:cNvSpPr txBox="true"/>
          <p:nvPr/>
        </p:nvSpPr>
        <p:spPr>
          <a:xfrm rot="0">
            <a:off x="1904222" y="1542848"/>
            <a:ext cx="13134254" cy="1252164"/>
          </a:xfrm>
          <a:prstGeom prst="rect">
            <a:avLst/>
          </a:prstGeom>
        </p:spPr>
        <p:txBody>
          <a:bodyPr anchor="t" rtlCol="false" tIns="0" lIns="0" bIns="0" rIns="0">
            <a:spAutoFit/>
          </a:bodyPr>
          <a:lstStyle/>
          <a:p>
            <a:pPr algn="l">
              <a:lnSpc>
                <a:spcPts val="10258"/>
              </a:lnSpc>
            </a:pPr>
            <a:r>
              <a:rPr lang="en-US" b="true" sz="7327" spc="688">
                <a:solidFill>
                  <a:srgbClr val="EDE8E4"/>
                </a:solidFill>
                <a:latin typeface="Glacial Indifference Bold"/>
                <a:ea typeface="Glacial Indifference Bold"/>
                <a:cs typeface="Glacial Indifference Bold"/>
                <a:sym typeface="Glacial Indifference Bold"/>
              </a:rPr>
              <a:t>CHARTING THE COURSE</a:t>
            </a:r>
          </a:p>
        </p:txBody>
      </p:sp>
      <p:sp>
        <p:nvSpPr>
          <p:cNvPr name="AutoShape 4" id="4"/>
          <p:cNvSpPr/>
          <p:nvPr/>
        </p:nvSpPr>
        <p:spPr>
          <a:xfrm flipV="true">
            <a:off x="1478627" y="1685723"/>
            <a:ext cx="0" cy="6915554"/>
          </a:xfrm>
          <a:prstGeom prst="line">
            <a:avLst/>
          </a:prstGeom>
          <a:ln cap="flat" w="66675">
            <a:solidFill>
              <a:srgbClr val="E3D8D4"/>
            </a:solidFill>
            <a:prstDash val="solid"/>
            <a:headEnd type="none" len="sm" w="sm"/>
            <a:tailEnd type="none" len="sm" w="sm"/>
          </a:ln>
        </p:spPr>
      </p:sp>
      <p:sp>
        <p:nvSpPr>
          <p:cNvPr name="TextBox 5" id="5"/>
          <p:cNvSpPr txBox="true"/>
          <p:nvPr/>
        </p:nvSpPr>
        <p:spPr>
          <a:xfrm rot="0">
            <a:off x="1904222" y="3787584"/>
            <a:ext cx="12071215" cy="4274921"/>
          </a:xfrm>
          <a:prstGeom prst="rect">
            <a:avLst/>
          </a:prstGeom>
        </p:spPr>
        <p:txBody>
          <a:bodyPr anchor="t" rtlCol="false" tIns="0" lIns="0" bIns="0" rIns="0">
            <a:spAutoFit/>
          </a:bodyPr>
          <a:lstStyle/>
          <a:p>
            <a:pPr algn="l">
              <a:lnSpc>
                <a:spcPts val="4278"/>
              </a:lnSpc>
            </a:pPr>
            <a:r>
              <a:rPr lang="en-US" sz="3056" spc="67">
                <a:solidFill>
                  <a:srgbClr val="EDE8E4"/>
                </a:solidFill>
                <a:latin typeface="Glacial Indifference"/>
                <a:ea typeface="Glacial Indifference"/>
                <a:cs typeface="Glacial Indifference"/>
                <a:sym typeface="Glacial Indifference"/>
              </a:rPr>
              <a:t>For this next portion, we will break into small groups, each group will focus on a specific legislative issue, such as teacher shortages or funding cuts. Your goal is to brainstorm actionable ways that retired educators can support AEs—whether through mentorship, lobbying, or community organizing. When come back together and share our findings. Each group will have 2-3 minutes to present their key ideas. As you listen, think about which strategies you might apply in your own advocacy efforts.</a:t>
            </a:r>
          </a:p>
        </p:txBody>
      </p:sp>
    </p:spTree>
  </p:cSld>
  <p:clrMapOvr>
    <a:masterClrMapping/>
  </p:clrMapOvr>
  <p:transition spd="fast">
    <p:wipe dir="l"/>
  </p:transition>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EDE8E4"/>
        </a:solidFill>
      </p:bgPr>
    </p:bg>
    <p:spTree>
      <p:nvGrpSpPr>
        <p:cNvPr id="1" name=""/>
        <p:cNvGrpSpPr/>
        <p:nvPr/>
      </p:nvGrpSpPr>
      <p:grpSpPr>
        <a:xfrm>
          <a:off x="0" y="0"/>
          <a:ext cx="0" cy="0"/>
          <a:chOff x="0" y="0"/>
          <a:chExt cx="0" cy="0"/>
        </a:xfrm>
      </p:grpSpPr>
      <p:sp>
        <p:nvSpPr>
          <p:cNvPr name="Freeform 2" id="2"/>
          <p:cNvSpPr/>
          <p:nvPr/>
        </p:nvSpPr>
        <p:spPr>
          <a:xfrm flipH="false" flipV="false" rot="3283157">
            <a:off x="-1501206" y="7329841"/>
            <a:ext cx="5624862" cy="7545546"/>
          </a:xfrm>
          <a:custGeom>
            <a:avLst/>
            <a:gdLst/>
            <a:ahLst/>
            <a:cxnLst/>
            <a:rect r="r" b="b" t="t" l="l"/>
            <a:pathLst>
              <a:path h="7545546" w="5624862">
                <a:moveTo>
                  <a:pt x="0" y="0"/>
                </a:moveTo>
                <a:lnTo>
                  <a:pt x="5624862" y="0"/>
                </a:lnTo>
                <a:lnTo>
                  <a:pt x="5624862" y="7545546"/>
                </a:lnTo>
                <a:lnTo>
                  <a:pt x="0" y="75455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TextBox 3" id="3"/>
          <p:cNvSpPr txBox="true"/>
          <p:nvPr/>
        </p:nvSpPr>
        <p:spPr>
          <a:xfrm rot="0">
            <a:off x="3320520" y="645919"/>
            <a:ext cx="6460548" cy="966389"/>
          </a:xfrm>
          <a:prstGeom prst="rect">
            <a:avLst/>
          </a:prstGeom>
        </p:spPr>
        <p:txBody>
          <a:bodyPr anchor="t" rtlCol="false" tIns="0" lIns="0" bIns="0" rIns="0">
            <a:spAutoFit/>
          </a:bodyPr>
          <a:lstStyle/>
          <a:p>
            <a:pPr algn="l">
              <a:lnSpc>
                <a:spcPts val="7961"/>
              </a:lnSpc>
            </a:pPr>
            <a:r>
              <a:rPr lang="en-US" sz="5686" spc="534">
                <a:solidFill>
                  <a:srgbClr val="152540"/>
                </a:solidFill>
                <a:latin typeface="Glacial Indifference"/>
                <a:ea typeface="Glacial Indifference"/>
                <a:cs typeface="Glacial Indifference"/>
                <a:sym typeface="Glacial Indifference"/>
              </a:rPr>
              <a:t>RESOURCES &amp;</a:t>
            </a:r>
          </a:p>
        </p:txBody>
      </p:sp>
      <p:sp>
        <p:nvSpPr>
          <p:cNvPr name="Freeform 4" id="4"/>
          <p:cNvSpPr/>
          <p:nvPr/>
        </p:nvSpPr>
        <p:spPr>
          <a:xfrm flipH="false" flipV="false" rot="2770156">
            <a:off x="-2383741" y="-1998247"/>
            <a:ext cx="5154368" cy="4995052"/>
          </a:xfrm>
          <a:custGeom>
            <a:avLst/>
            <a:gdLst/>
            <a:ahLst/>
            <a:cxnLst/>
            <a:rect r="r" b="b" t="t" l="l"/>
            <a:pathLst>
              <a:path h="4995052" w="5154368">
                <a:moveTo>
                  <a:pt x="0" y="0"/>
                </a:moveTo>
                <a:lnTo>
                  <a:pt x="5154368" y="0"/>
                </a:lnTo>
                <a:lnTo>
                  <a:pt x="5154368" y="4995051"/>
                </a:lnTo>
                <a:lnTo>
                  <a:pt x="0" y="499505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2770156">
            <a:off x="15710816" y="8522875"/>
            <a:ext cx="5154368" cy="4995052"/>
          </a:xfrm>
          <a:custGeom>
            <a:avLst/>
            <a:gdLst/>
            <a:ahLst/>
            <a:cxnLst/>
            <a:rect r="r" b="b" t="t" l="l"/>
            <a:pathLst>
              <a:path h="4995052" w="5154368">
                <a:moveTo>
                  <a:pt x="0" y="0"/>
                </a:moveTo>
                <a:lnTo>
                  <a:pt x="5154368" y="0"/>
                </a:lnTo>
                <a:lnTo>
                  <a:pt x="5154368" y="4995052"/>
                </a:lnTo>
                <a:lnTo>
                  <a:pt x="0" y="49950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TextBox 6" id="6"/>
          <p:cNvSpPr txBox="true"/>
          <p:nvPr/>
        </p:nvSpPr>
        <p:spPr>
          <a:xfrm rot="0">
            <a:off x="940464" y="2952629"/>
            <a:ext cx="16066487" cy="3284949"/>
          </a:xfrm>
          <a:prstGeom prst="rect">
            <a:avLst/>
          </a:prstGeom>
        </p:spPr>
        <p:txBody>
          <a:bodyPr anchor="t" rtlCol="false" tIns="0" lIns="0" bIns="0" rIns="0">
            <a:spAutoFit/>
          </a:bodyPr>
          <a:lstStyle/>
          <a:p>
            <a:pPr algn="l">
              <a:lnSpc>
                <a:spcPts val="6562"/>
              </a:lnSpc>
            </a:pPr>
            <a:r>
              <a:rPr lang="en-US" sz="4687" spc="103">
                <a:solidFill>
                  <a:srgbClr val="152540"/>
                </a:solidFill>
                <a:latin typeface="Glacial Indifference"/>
                <a:ea typeface="Glacial Indifference"/>
                <a:cs typeface="Glacial Indifference"/>
                <a:sym typeface="Glacial Indifference"/>
              </a:rPr>
              <a:t>• Handouts: Legislative advocacy guides, Missouri AEs’ policy priorities </a:t>
            </a:r>
          </a:p>
          <a:p>
            <a:pPr algn="l">
              <a:lnSpc>
                <a:spcPts val="6562"/>
              </a:lnSpc>
            </a:pPr>
            <a:r>
              <a:rPr lang="en-US" sz="4687" spc="103">
                <a:solidFill>
                  <a:srgbClr val="152540"/>
                </a:solidFill>
                <a:latin typeface="Glacial Indifference"/>
                <a:ea typeface="Glacial Indifference"/>
                <a:cs typeface="Glacial Indifference"/>
                <a:sym typeface="Glacial Indifference"/>
              </a:rPr>
              <a:t>• Sign-Up for Advocacy Alerts &amp; Mentorship Opportunities </a:t>
            </a:r>
          </a:p>
          <a:p>
            <a:pPr algn="l">
              <a:lnSpc>
                <a:spcPts val="6562"/>
              </a:lnSpc>
            </a:pPr>
            <a:r>
              <a:rPr lang="en-US" sz="4687" spc="103">
                <a:solidFill>
                  <a:srgbClr val="152540"/>
                </a:solidFill>
                <a:latin typeface="Glacial Indifference"/>
                <a:ea typeface="Glacial Indifference"/>
                <a:cs typeface="Glacial Indifference"/>
                <a:sym typeface="Glacial Indifference"/>
              </a:rPr>
              <a:t>• Join Local &amp; State Advocacy Networks</a:t>
            </a:r>
          </a:p>
        </p:txBody>
      </p:sp>
      <p:sp>
        <p:nvSpPr>
          <p:cNvPr name="TextBox 7" id="7"/>
          <p:cNvSpPr txBox="true"/>
          <p:nvPr/>
        </p:nvSpPr>
        <p:spPr>
          <a:xfrm rot="0">
            <a:off x="5778651" y="1137240"/>
            <a:ext cx="8324690" cy="1259324"/>
          </a:xfrm>
          <a:prstGeom prst="rect">
            <a:avLst/>
          </a:prstGeom>
        </p:spPr>
        <p:txBody>
          <a:bodyPr anchor="t" rtlCol="false" tIns="0" lIns="0" bIns="0" rIns="0">
            <a:spAutoFit/>
          </a:bodyPr>
          <a:lstStyle/>
          <a:p>
            <a:pPr algn="l">
              <a:lnSpc>
                <a:spcPts val="10258"/>
              </a:lnSpc>
            </a:pPr>
            <a:r>
              <a:rPr lang="en-US" b="true" sz="7327" spc="688">
                <a:solidFill>
                  <a:srgbClr val="152540"/>
                </a:solidFill>
                <a:latin typeface="Glacial Indifference Bold"/>
                <a:ea typeface="Glacial Indifference Bold"/>
                <a:cs typeface="Glacial Indifference Bold"/>
                <a:sym typeface="Glacial Indifference Bold"/>
              </a:rPr>
              <a:t>NEXT STEPS</a:t>
            </a:r>
          </a:p>
        </p:txBody>
      </p:sp>
      <p:sp>
        <p:nvSpPr>
          <p:cNvPr name="TextBox 8" id="8"/>
          <p:cNvSpPr txBox="true"/>
          <p:nvPr/>
        </p:nvSpPr>
        <p:spPr>
          <a:xfrm rot="0">
            <a:off x="2358788" y="7142454"/>
            <a:ext cx="14451051" cy="2661069"/>
          </a:xfrm>
          <a:prstGeom prst="rect">
            <a:avLst/>
          </a:prstGeom>
        </p:spPr>
        <p:txBody>
          <a:bodyPr anchor="t" rtlCol="false" tIns="0" lIns="0" bIns="0" rIns="0">
            <a:spAutoFit/>
          </a:bodyPr>
          <a:lstStyle/>
          <a:p>
            <a:pPr algn="ctr">
              <a:lnSpc>
                <a:spcPts val="5243"/>
              </a:lnSpc>
              <a:spcBef>
                <a:spcPct val="0"/>
              </a:spcBef>
            </a:pPr>
            <a:r>
              <a:rPr lang="en-US" sz="4406">
                <a:solidFill>
                  <a:srgbClr val="152540"/>
                </a:solidFill>
                <a:latin typeface="Open Sans"/>
                <a:ea typeface="Open Sans"/>
                <a:cs typeface="Open Sans"/>
                <a:sym typeface="Open Sans"/>
              </a:rPr>
              <a:t>👉 Retired educators are essential allies in AE advocacy! Your experience and influence can help shape policies, mentor future teachers, and strengthen grassroots efforts.</a:t>
            </a:r>
          </a:p>
        </p:txBody>
      </p:sp>
    </p:spTree>
  </p:cSld>
  <p:clrMapOvr>
    <a:masterClrMapping/>
  </p:clrMapOvr>
  <p:transition spd="fast">
    <p:wipe dir="l"/>
  </p:transition>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DE8E4"/>
        </a:solidFill>
      </p:bgPr>
    </p:bg>
    <p:spTree>
      <p:nvGrpSpPr>
        <p:cNvPr id="1" name=""/>
        <p:cNvGrpSpPr/>
        <p:nvPr/>
      </p:nvGrpSpPr>
      <p:grpSpPr>
        <a:xfrm>
          <a:off x="0" y="0"/>
          <a:ext cx="0" cy="0"/>
          <a:chOff x="0" y="0"/>
          <a:chExt cx="0" cy="0"/>
        </a:xfrm>
      </p:grpSpPr>
      <p:grpSp>
        <p:nvGrpSpPr>
          <p:cNvPr name="Group 2" id="2"/>
          <p:cNvGrpSpPr/>
          <p:nvPr/>
        </p:nvGrpSpPr>
        <p:grpSpPr>
          <a:xfrm rot="0">
            <a:off x="-514350" y="-1580379"/>
            <a:ext cx="19050326" cy="5975359"/>
            <a:chOff x="0" y="0"/>
            <a:chExt cx="5017370" cy="1573757"/>
          </a:xfrm>
        </p:grpSpPr>
        <p:sp>
          <p:nvSpPr>
            <p:cNvPr name="Freeform 3" id="3"/>
            <p:cNvSpPr/>
            <p:nvPr/>
          </p:nvSpPr>
          <p:spPr>
            <a:xfrm flipH="false" flipV="false" rot="0">
              <a:off x="0" y="0"/>
              <a:ext cx="5017370" cy="1573757"/>
            </a:xfrm>
            <a:custGeom>
              <a:avLst/>
              <a:gdLst/>
              <a:ahLst/>
              <a:cxnLst/>
              <a:rect r="r" b="b" t="t" l="l"/>
              <a:pathLst>
                <a:path h="1573757" w="5017370">
                  <a:moveTo>
                    <a:pt x="0" y="0"/>
                  </a:moveTo>
                  <a:lnTo>
                    <a:pt x="5017370" y="0"/>
                  </a:lnTo>
                  <a:lnTo>
                    <a:pt x="5017370" y="1573757"/>
                  </a:lnTo>
                  <a:lnTo>
                    <a:pt x="0" y="1573757"/>
                  </a:lnTo>
                  <a:close/>
                </a:path>
              </a:pathLst>
            </a:custGeom>
            <a:solidFill>
              <a:srgbClr val="253754"/>
            </a:solidFill>
            <a:ln cap="sq">
              <a:noFill/>
              <a:prstDash val="solid"/>
              <a:miter/>
            </a:ln>
          </p:spPr>
        </p:sp>
        <p:sp>
          <p:nvSpPr>
            <p:cNvPr name="TextBox 4" id="4"/>
            <p:cNvSpPr txBox="true"/>
            <p:nvPr/>
          </p:nvSpPr>
          <p:spPr>
            <a:xfrm>
              <a:off x="0" y="9525"/>
              <a:ext cx="5017370" cy="1564232"/>
            </a:xfrm>
            <a:prstGeom prst="rect">
              <a:avLst/>
            </a:prstGeom>
          </p:spPr>
          <p:txBody>
            <a:bodyPr anchor="ctr" rtlCol="false" tIns="50800" lIns="50800" bIns="50800" rIns="50800"/>
            <a:lstStyle/>
            <a:p>
              <a:pPr algn="ctr">
                <a:lnSpc>
                  <a:spcPts val="2121"/>
                </a:lnSpc>
              </a:pPr>
            </a:p>
          </p:txBody>
        </p:sp>
      </p:grpSp>
      <p:sp>
        <p:nvSpPr>
          <p:cNvPr name="Freeform 5" id="5"/>
          <p:cNvSpPr/>
          <p:nvPr/>
        </p:nvSpPr>
        <p:spPr>
          <a:xfrm flipH="false" flipV="false" rot="-10719458">
            <a:off x="-889998" y="934420"/>
            <a:ext cx="24997522" cy="4207026"/>
          </a:xfrm>
          <a:custGeom>
            <a:avLst/>
            <a:gdLst/>
            <a:ahLst/>
            <a:cxnLst/>
            <a:rect r="r" b="b" t="t" l="l"/>
            <a:pathLst>
              <a:path h="4207026" w="24997522">
                <a:moveTo>
                  <a:pt x="0" y="0"/>
                </a:moveTo>
                <a:lnTo>
                  <a:pt x="24997522" y="0"/>
                </a:lnTo>
                <a:lnTo>
                  <a:pt x="24997522" y="4207025"/>
                </a:lnTo>
                <a:lnTo>
                  <a:pt x="0" y="4207025"/>
                </a:lnTo>
                <a:lnTo>
                  <a:pt x="0" y="0"/>
                </a:lnTo>
                <a:close/>
              </a:path>
            </a:pathLst>
          </a:custGeom>
          <a:blipFill>
            <a:blip r:embed="rId3">
              <a:extLst>
                <a:ext uri="{96DAC541-7B7A-43D3-8B79-37D633B846F1}">
                  <asvg:svgBlip xmlns:asvg="http://schemas.microsoft.com/office/drawing/2016/SVG/main" r:embed="rId4"/>
                </a:ext>
              </a:extLst>
            </a:blip>
            <a:stretch>
              <a:fillRect l="0" t="-493104" r="0" b="0"/>
            </a:stretch>
          </a:blipFill>
          <a:ln cap="sq">
            <a:noFill/>
            <a:prstDash val="solid"/>
            <a:miter/>
          </a:ln>
        </p:spPr>
      </p:sp>
      <p:grpSp>
        <p:nvGrpSpPr>
          <p:cNvPr name="Group 6" id="6"/>
          <p:cNvGrpSpPr/>
          <p:nvPr/>
        </p:nvGrpSpPr>
        <p:grpSpPr>
          <a:xfrm rot="0">
            <a:off x="9581833" y="4030956"/>
            <a:ext cx="4053860" cy="4053860"/>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0" t="-25136" r="0" b="-25136"/>
              </a:stretch>
            </a:blipFill>
            <a:ln w="95250" cap="sq">
              <a:solidFill>
                <a:srgbClr val="D89C6C"/>
              </a:solidFill>
              <a:prstDash val="solid"/>
              <a:miter/>
            </a:ln>
          </p:spPr>
        </p:sp>
      </p:grpSp>
      <p:grpSp>
        <p:nvGrpSpPr>
          <p:cNvPr name="Group 8" id="8"/>
          <p:cNvGrpSpPr/>
          <p:nvPr/>
        </p:nvGrpSpPr>
        <p:grpSpPr>
          <a:xfrm rot="0">
            <a:off x="4652308" y="4030956"/>
            <a:ext cx="4053860" cy="405386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0" t="-2499" r="0" b="-30834"/>
              </a:stretch>
            </a:blipFill>
            <a:ln w="95250" cap="sq">
              <a:solidFill>
                <a:srgbClr val="D89C6C"/>
              </a:solidFill>
              <a:prstDash val="solid"/>
              <a:miter/>
            </a:ln>
          </p:spPr>
        </p:sp>
      </p:grpSp>
      <p:sp>
        <p:nvSpPr>
          <p:cNvPr name="TextBox 10" id="10"/>
          <p:cNvSpPr txBox="true"/>
          <p:nvPr/>
        </p:nvSpPr>
        <p:spPr>
          <a:xfrm rot="0">
            <a:off x="2249725" y="2079083"/>
            <a:ext cx="13788551" cy="863600"/>
          </a:xfrm>
          <a:prstGeom prst="rect">
            <a:avLst/>
          </a:prstGeom>
        </p:spPr>
        <p:txBody>
          <a:bodyPr anchor="t" rtlCol="false" tIns="0" lIns="0" bIns="0" rIns="0">
            <a:spAutoFit/>
          </a:bodyPr>
          <a:lstStyle/>
          <a:p>
            <a:pPr algn="ctr">
              <a:lnSpc>
                <a:spcPts val="7000"/>
              </a:lnSpc>
            </a:pPr>
            <a:r>
              <a:rPr lang="en-US" b="true" sz="5000" spc="470">
                <a:solidFill>
                  <a:srgbClr val="EDE8E4"/>
                </a:solidFill>
                <a:latin typeface="Glacial Indifference Bold"/>
                <a:ea typeface="Glacial Indifference Bold"/>
                <a:cs typeface="Glacial Indifference Bold"/>
                <a:sym typeface="Glacial Indifference Bold"/>
              </a:rPr>
              <a:t>HELLO! WE ARE SO GLAD YOU’RE HERE!</a:t>
            </a:r>
          </a:p>
        </p:txBody>
      </p:sp>
      <p:sp>
        <p:nvSpPr>
          <p:cNvPr name="Freeform 11" id="11"/>
          <p:cNvSpPr/>
          <p:nvPr/>
        </p:nvSpPr>
        <p:spPr>
          <a:xfrm flipH="false" flipV="false" rot="0">
            <a:off x="14855603" y="-1943741"/>
            <a:ext cx="5428901" cy="4392475"/>
          </a:xfrm>
          <a:custGeom>
            <a:avLst/>
            <a:gdLst/>
            <a:ahLst/>
            <a:cxnLst/>
            <a:rect r="r" b="b" t="t" l="l"/>
            <a:pathLst>
              <a:path h="4392475" w="5428901">
                <a:moveTo>
                  <a:pt x="0" y="0"/>
                </a:moveTo>
                <a:lnTo>
                  <a:pt x="5428901" y="0"/>
                </a:lnTo>
                <a:lnTo>
                  <a:pt x="5428901" y="4392474"/>
                </a:lnTo>
                <a:lnTo>
                  <a:pt x="0" y="43924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Freeform 12" id="12"/>
          <p:cNvSpPr/>
          <p:nvPr/>
        </p:nvSpPr>
        <p:spPr>
          <a:xfrm flipH="false" flipV="false" rot="0">
            <a:off x="-2342799" y="6491238"/>
            <a:ext cx="6742998" cy="5455698"/>
          </a:xfrm>
          <a:custGeom>
            <a:avLst/>
            <a:gdLst/>
            <a:ahLst/>
            <a:cxnLst/>
            <a:rect r="r" b="b" t="t" l="l"/>
            <a:pathLst>
              <a:path h="5455698" w="6742998">
                <a:moveTo>
                  <a:pt x="0" y="0"/>
                </a:moveTo>
                <a:lnTo>
                  <a:pt x="6742998" y="0"/>
                </a:lnTo>
                <a:lnTo>
                  <a:pt x="6742998" y="5455698"/>
                </a:lnTo>
                <a:lnTo>
                  <a:pt x="0" y="545569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Freeform 13" id="13"/>
          <p:cNvSpPr/>
          <p:nvPr/>
        </p:nvSpPr>
        <p:spPr>
          <a:xfrm flipH="false" flipV="false" rot="0">
            <a:off x="284248" y="-713185"/>
            <a:ext cx="1488904" cy="1931362"/>
          </a:xfrm>
          <a:custGeom>
            <a:avLst/>
            <a:gdLst/>
            <a:ahLst/>
            <a:cxnLst/>
            <a:rect r="r" b="b" t="t" l="l"/>
            <a:pathLst>
              <a:path h="1931362" w="1488904">
                <a:moveTo>
                  <a:pt x="0" y="0"/>
                </a:moveTo>
                <a:lnTo>
                  <a:pt x="1488904" y="0"/>
                </a:lnTo>
                <a:lnTo>
                  <a:pt x="1488904" y="1931362"/>
                </a:lnTo>
                <a:lnTo>
                  <a:pt x="0" y="193136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p:cNvSpPr/>
          <p:nvPr/>
        </p:nvSpPr>
        <p:spPr>
          <a:xfrm flipH="false" flipV="false" rot="0">
            <a:off x="-744452" y="252496"/>
            <a:ext cx="1488904" cy="1931362"/>
          </a:xfrm>
          <a:custGeom>
            <a:avLst/>
            <a:gdLst/>
            <a:ahLst/>
            <a:cxnLst/>
            <a:rect r="r" b="b" t="t" l="l"/>
            <a:pathLst>
              <a:path h="1931362" w="1488904">
                <a:moveTo>
                  <a:pt x="0" y="0"/>
                </a:moveTo>
                <a:lnTo>
                  <a:pt x="1488904" y="0"/>
                </a:lnTo>
                <a:lnTo>
                  <a:pt x="1488904" y="1931362"/>
                </a:lnTo>
                <a:lnTo>
                  <a:pt x="0" y="193136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p:cNvSpPr/>
          <p:nvPr/>
        </p:nvSpPr>
        <p:spPr>
          <a:xfrm flipH="false" flipV="false" rot="0">
            <a:off x="16293998" y="8734875"/>
            <a:ext cx="2476208" cy="3212062"/>
          </a:xfrm>
          <a:custGeom>
            <a:avLst/>
            <a:gdLst/>
            <a:ahLst/>
            <a:cxnLst/>
            <a:rect r="r" b="b" t="t" l="l"/>
            <a:pathLst>
              <a:path h="3212062" w="2476208">
                <a:moveTo>
                  <a:pt x="0" y="0"/>
                </a:moveTo>
                <a:lnTo>
                  <a:pt x="2476208" y="0"/>
                </a:lnTo>
                <a:lnTo>
                  <a:pt x="2476208" y="3212061"/>
                </a:lnTo>
                <a:lnTo>
                  <a:pt x="0" y="321206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a:ln cap="sq">
            <a:noFill/>
            <a:prstDash val="solid"/>
            <a:miter/>
          </a:ln>
        </p:spPr>
      </p:sp>
      <p:sp>
        <p:nvSpPr>
          <p:cNvPr name="TextBox 16" id="16"/>
          <p:cNvSpPr txBox="true"/>
          <p:nvPr/>
        </p:nvSpPr>
        <p:spPr>
          <a:xfrm rot="0">
            <a:off x="4652308" y="8128729"/>
            <a:ext cx="3889417" cy="604657"/>
          </a:xfrm>
          <a:prstGeom prst="rect">
            <a:avLst/>
          </a:prstGeom>
        </p:spPr>
        <p:txBody>
          <a:bodyPr anchor="t" rtlCol="false" tIns="0" lIns="0" bIns="0" rIns="0">
            <a:spAutoFit/>
          </a:bodyPr>
          <a:lstStyle/>
          <a:p>
            <a:pPr algn="ctr">
              <a:lnSpc>
                <a:spcPts val="4861"/>
              </a:lnSpc>
            </a:pPr>
            <a:r>
              <a:rPr lang="en-US" b="true" sz="3472" spc="76">
                <a:solidFill>
                  <a:srgbClr val="152540"/>
                </a:solidFill>
                <a:latin typeface="Glacial Indifference Bold"/>
                <a:ea typeface="Glacial Indifference Bold"/>
                <a:cs typeface="Glacial Indifference Bold"/>
                <a:sym typeface="Glacial Indifference Bold"/>
              </a:rPr>
              <a:t>Peyton Richards</a:t>
            </a:r>
          </a:p>
        </p:txBody>
      </p:sp>
      <p:sp>
        <p:nvSpPr>
          <p:cNvPr name="TextBox 17" id="17"/>
          <p:cNvSpPr txBox="true"/>
          <p:nvPr/>
        </p:nvSpPr>
        <p:spPr>
          <a:xfrm rot="0">
            <a:off x="9664054" y="8128729"/>
            <a:ext cx="3889417" cy="604657"/>
          </a:xfrm>
          <a:prstGeom prst="rect">
            <a:avLst/>
          </a:prstGeom>
        </p:spPr>
        <p:txBody>
          <a:bodyPr anchor="t" rtlCol="false" tIns="0" lIns="0" bIns="0" rIns="0">
            <a:spAutoFit/>
          </a:bodyPr>
          <a:lstStyle/>
          <a:p>
            <a:pPr algn="ctr">
              <a:lnSpc>
                <a:spcPts val="4861"/>
              </a:lnSpc>
            </a:pPr>
            <a:r>
              <a:rPr lang="en-US" b="true" sz="3472" spc="76">
                <a:solidFill>
                  <a:srgbClr val="152540"/>
                </a:solidFill>
                <a:latin typeface="Glacial Indifference Bold"/>
                <a:ea typeface="Glacial Indifference Bold"/>
                <a:cs typeface="Glacial Indifference Bold"/>
                <a:sym typeface="Glacial Indifference Bold"/>
              </a:rPr>
              <a:t>Grace Callen</a:t>
            </a:r>
          </a:p>
        </p:txBody>
      </p:sp>
      <p:sp>
        <p:nvSpPr>
          <p:cNvPr name="TextBox 18" id="18"/>
          <p:cNvSpPr txBox="true"/>
          <p:nvPr/>
        </p:nvSpPr>
        <p:spPr>
          <a:xfrm rot="0">
            <a:off x="4499985" y="8676236"/>
            <a:ext cx="4358505" cy="542851"/>
          </a:xfrm>
          <a:prstGeom prst="rect">
            <a:avLst/>
          </a:prstGeom>
        </p:spPr>
        <p:txBody>
          <a:bodyPr anchor="t" rtlCol="false" tIns="0" lIns="0" bIns="0" rIns="0">
            <a:spAutoFit/>
          </a:bodyPr>
          <a:lstStyle/>
          <a:p>
            <a:pPr algn="ctr">
              <a:lnSpc>
                <a:spcPts val="4499"/>
              </a:lnSpc>
            </a:pPr>
            <a:r>
              <a:rPr lang="en-US" sz="3213" spc="70">
                <a:solidFill>
                  <a:srgbClr val="152540"/>
                </a:solidFill>
                <a:latin typeface="Glacial Indifference"/>
                <a:ea typeface="Glacial Indifference"/>
                <a:cs typeface="Glacial Indifference"/>
                <a:sym typeface="Glacial Indifference"/>
              </a:rPr>
              <a:t>Elementary Ed - Mizzou</a:t>
            </a:r>
          </a:p>
        </p:txBody>
      </p:sp>
      <p:sp>
        <p:nvSpPr>
          <p:cNvPr name="TextBox 19" id="19"/>
          <p:cNvSpPr txBox="true"/>
          <p:nvPr/>
        </p:nvSpPr>
        <p:spPr>
          <a:xfrm rot="0">
            <a:off x="9664054" y="8676236"/>
            <a:ext cx="3889417" cy="542851"/>
          </a:xfrm>
          <a:prstGeom prst="rect">
            <a:avLst/>
          </a:prstGeom>
        </p:spPr>
        <p:txBody>
          <a:bodyPr anchor="t" rtlCol="false" tIns="0" lIns="0" bIns="0" rIns="0">
            <a:spAutoFit/>
          </a:bodyPr>
          <a:lstStyle/>
          <a:p>
            <a:pPr algn="ctr">
              <a:lnSpc>
                <a:spcPts val="4499"/>
              </a:lnSpc>
            </a:pPr>
            <a:r>
              <a:rPr lang="en-US" sz="3213" spc="70">
                <a:solidFill>
                  <a:srgbClr val="152540"/>
                </a:solidFill>
                <a:latin typeface="Glacial Indifference"/>
                <a:ea typeface="Glacial Indifference"/>
                <a:cs typeface="Glacial Indifference"/>
                <a:sym typeface="Glacial Indifference"/>
              </a:rPr>
              <a:t>MS Science - Mizzou</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EDE8E4"/>
        </a:solidFill>
      </p:bgPr>
    </p:bg>
    <p:spTree>
      <p:nvGrpSpPr>
        <p:cNvPr id="1" name=""/>
        <p:cNvGrpSpPr/>
        <p:nvPr/>
      </p:nvGrpSpPr>
      <p:grpSpPr>
        <a:xfrm>
          <a:off x="0" y="0"/>
          <a:ext cx="0" cy="0"/>
          <a:chOff x="0" y="0"/>
          <a:chExt cx="0" cy="0"/>
        </a:xfrm>
      </p:grpSpPr>
      <p:sp>
        <p:nvSpPr>
          <p:cNvPr name="Freeform 2" id="2"/>
          <p:cNvSpPr/>
          <p:nvPr/>
        </p:nvSpPr>
        <p:spPr>
          <a:xfrm flipH="false" flipV="false" rot="6982806">
            <a:off x="-1317843" y="7733789"/>
            <a:ext cx="6673590" cy="8952377"/>
          </a:xfrm>
          <a:custGeom>
            <a:avLst/>
            <a:gdLst/>
            <a:ahLst/>
            <a:cxnLst/>
            <a:rect r="r" b="b" t="t" l="l"/>
            <a:pathLst>
              <a:path h="8952377" w="6673590">
                <a:moveTo>
                  <a:pt x="0" y="0"/>
                </a:moveTo>
                <a:lnTo>
                  <a:pt x="6673590" y="0"/>
                </a:lnTo>
                <a:lnTo>
                  <a:pt x="6673590" y="8952377"/>
                </a:lnTo>
                <a:lnTo>
                  <a:pt x="0" y="895237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10571821">
            <a:off x="13860125" y="8361794"/>
            <a:ext cx="5947318" cy="7978109"/>
          </a:xfrm>
          <a:custGeom>
            <a:avLst/>
            <a:gdLst/>
            <a:ahLst/>
            <a:cxnLst/>
            <a:rect r="r" b="b" t="t" l="l"/>
            <a:pathLst>
              <a:path h="7978109" w="5947318">
                <a:moveTo>
                  <a:pt x="0" y="0"/>
                </a:moveTo>
                <a:lnTo>
                  <a:pt x="5947317" y="0"/>
                </a:lnTo>
                <a:lnTo>
                  <a:pt x="5947317" y="7978110"/>
                </a:lnTo>
                <a:lnTo>
                  <a:pt x="0" y="79781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5058328">
            <a:off x="13255544" y="-4131370"/>
            <a:ext cx="7156478" cy="6935278"/>
          </a:xfrm>
          <a:custGeom>
            <a:avLst/>
            <a:gdLst/>
            <a:ahLst/>
            <a:cxnLst/>
            <a:rect r="r" b="b" t="t" l="l"/>
            <a:pathLst>
              <a:path h="6935278" w="7156478">
                <a:moveTo>
                  <a:pt x="0" y="0"/>
                </a:moveTo>
                <a:lnTo>
                  <a:pt x="7156479" y="0"/>
                </a:lnTo>
                <a:lnTo>
                  <a:pt x="7156479" y="6935279"/>
                </a:lnTo>
                <a:lnTo>
                  <a:pt x="0" y="693527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6800871">
            <a:off x="-1846725" y="-2878373"/>
            <a:ext cx="8542938" cy="7393525"/>
          </a:xfrm>
          <a:custGeom>
            <a:avLst/>
            <a:gdLst/>
            <a:ahLst/>
            <a:cxnLst/>
            <a:rect r="r" b="b" t="t" l="l"/>
            <a:pathLst>
              <a:path h="7393525" w="8542938">
                <a:moveTo>
                  <a:pt x="0" y="0"/>
                </a:moveTo>
                <a:lnTo>
                  <a:pt x="8542938" y="0"/>
                </a:lnTo>
                <a:lnTo>
                  <a:pt x="8542938" y="7393525"/>
                </a:lnTo>
                <a:lnTo>
                  <a:pt x="0" y="73935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6" id="6"/>
          <p:cNvSpPr txBox="true"/>
          <p:nvPr/>
        </p:nvSpPr>
        <p:spPr>
          <a:xfrm rot="0">
            <a:off x="2424744" y="5143500"/>
            <a:ext cx="15167322" cy="2753623"/>
          </a:xfrm>
          <a:prstGeom prst="rect">
            <a:avLst/>
          </a:prstGeom>
        </p:spPr>
        <p:txBody>
          <a:bodyPr anchor="t" rtlCol="false" tIns="0" lIns="0" bIns="0" rIns="0">
            <a:spAutoFit/>
          </a:bodyPr>
          <a:lstStyle/>
          <a:p>
            <a:pPr algn="l">
              <a:lnSpc>
                <a:spcPts val="3645"/>
              </a:lnSpc>
            </a:pPr>
            <a:r>
              <a:rPr lang="en-US" sz="3063" spc="-61">
                <a:solidFill>
                  <a:srgbClr val="253754"/>
                </a:solidFill>
                <a:latin typeface="Glacial Indifference"/>
                <a:ea typeface="Glacial Indifference"/>
                <a:cs typeface="Glacial Indifference"/>
                <a:sym typeface="Glacial Indifference"/>
              </a:rPr>
              <a:t>This presentation and its contents are confidential and may not be further distributed or passed on to any other person or published or reproduced, in whole or in part, by any medium or in any form for any purpose. Audio/video recording, copying of slides, and the use of AI note-taking tools are prohibited without the written consent. Violation of these terms may result in legal action.</a:t>
            </a:r>
          </a:p>
          <a:p>
            <a:pPr algn="l">
              <a:lnSpc>
                <a:spcPts val="3645"/>
              </a:lnSpc>
              <a:spcBef>
                <a:spcPct val="0"/>
              </a:spcBef>
            </a:pPr>
          </a:p>
        </p:txBody>
      </p:sp>
      <p:sp>
        <p:nvSpPr>
          <p:cNvPr name="TextBox 7" id="7"/>
          <p:cNvSpPr txBox="true"/>
          <p:nvPr/>
        </p:nvSpPr>
        <p:spPr>
          <a:xfrm rot="0">
            <a:off x="267273" y="3780682"/>
            <a:ext cx="18382152" cy="1086593"/>
          </a:xfrm>
          <a:prstGeom prst="rect">
            <a:avLst/>
          </a:prstGeom>
        </p:spPr>
        <p:txBody>
          <a:bodyPr anchor="t" rtlCol="false" tIns="0" lIns="0" bIns="0" rIns="0">
            <a:spAutoFit/>
          </a:bodyPr>
          <a:lstStyle/>
          <a:p>
            <a:pPr algn="ctr" marL="0" indent="0" lvl="0">
              <a:lnSpc>
                <a:spcPts val="8884"/>
              </a:lnSpc>
              <a:spcBef>
                <a:spcPct val="0"/>
              </a:spcBef>
            </a:pPr>
            <a:r>
              <a:rPr lang="en-US" sz="6345" spc="596">
                <a:solidFill>
                  <a:srgbClr val="152540"/>
                </a:solidFill>
                <a:latin typeface="Glacial Indifference"/>
                <a:ea typeface="Glacial Indifference"/>
                <a:cs typeface="Glacial Indifference"/>
                <a:sym typeface="Glacial Indifference"/>
              </a:rPr>
              <a:t>NEA MEMBERS AND EXTERNAL AUDIENCES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253754"/>
        </a:solidFill>
      </p:bgPr>
    </p:bg>
    <p:spTree>
      <p:nvGrpSpPr>
        <p:cNvPr id="1" name=""/>
        <p:cNvGrpSpPr/>
        <p:nvPr/>
      </p:nvGrpSpPr>
      <p:grpSpPr>
        <a:xfrm>
          <a:off x="0" y="0"/>
          <a:ext cx="0" cy="0"/>
          <a:chOff x="0" y="0"/>
          <a:chExt cx="0" cy="0"/>
        </a:xfrm>
      </p:grpSpPr>
      <p:grpSp>
        <p:nvGrpSpPr>
          <p:cNvPr name="Group 2" id="2"/>
          <p:cNvGrpSpPr/>
          <p:nvPr/>
        </p:nvGrpSpPr>
        <p:grpSpPr>
          <a:xfrm rot="0">
            <a:off x="1278286" y="3833049"/>
            <a:ext cx="5141050" cy="5473569"/>
            <a:chOff x="0" y="0"/>
            <a:chExt cx="812800" cy="865371"/>
          </a:xfrm>
        </p:grpSpPr>
        <p:sp>
          <p:nvSpPr>
            <p:cNvPr name="Freeform 3" id="3"/>
            <p:cNvSpPr/>
            <p:nvPr/>
          </p:nvSpPr>
          <p:spPr>
            <a:xfrm flipH="false" flipV="false" rot="0">
              <a:off x="0" y="0"/>
              <a:ext cx="812800" cy="865371"/>
            </a:xfrm>
            <a:custGeom>
              <a:avLst/>
              <a:gdLst/>
              <a:ahLst/>
              <a:cxnLst/>
              <a:rect r="r" b="b" t="t" l="l"/>
              <a:pathLst>
                <a:path h="865371" w="812800">
                  <a:moveTo>
                    <a:pt x="39153" y="0"/>
                  </a:moveTo>
                  <a:lnTo>
                    <a:pt x="773647" y="0"/>
                  </a:lnTo>
                  <a:cubicBezTo>
                    <a:pt x="784031" y="0"/>
                    <a:pt x="793990" y="4125"/>
                    <a:pt x="801332" y="11468"/>
                  </a:cubicBezTo>
                  <a:cubicBezTo>
                    <a:pt x="808675" y="18810"/>
                    <a:pt x="812800" y="28769"/>
                    <a:pt x="812800" y="39153"/>
                  </a:cubicBezTo>
                  <a:lnTo>
                    <a:pt x="812800" y="826218"/>
                  </a:lnTo>
                  <a:cubicBezTo>
                    <a:pt x="812800" y="836602"/>
                    <a:pt x="808675" y="846561"/>
                    <a:pt x="801332" y="853903"/>
                  </a:cubicBezTo>
                  <a:cubicBezTo>
                    <a:pt x="793990" y="861246"/>
                    <a:pt x="784031" y="865371"/>
                    <a:pt x="773647" y="865371"/>
                  </a:cubicBezTo>
                  <a:lnTo>
                    <a:pt x="39153" y="865371"/>
                  </a:lnTo>
                  <a:cubicBezTo>
                    <a:pt x="28769" y="865371"/>
                    <a:pt x="18810" y="861246"/>
                    <a:pt x="11468" y="853903"/>
                  </a:cubicBezTo>
                  <a:cubicBezTo>
                    <a:pt x="4125" y="846561"/>
                    <a:pt x="0" y="836602"/>
                    <a:pt x="0" y="826218"/>
                  </a:cubicBezTo>
                  <a:lnTo>
                    <a:pt x="0" y="39153"/>
                  </a:lnTo>
                  <a:cubicBezTo>
                    <a:pt x="0" y="28769"/>
                    <a:pt x="4125" y="18810"/>
                    <a:pt x="11468" y="11468"/>
                  </a:cubicBezTo>
                  <a:cubicBezTo>
                    <a:pt x="18810" y="4125"/>
                    <a:pt x="28769" y="0"/>
                    <a:pt x="39153" y="0"/>
                  </a:cubicBezTo>
                  <a:close/>
                </a:path>
              </a:pathLst>
            </a:custGeom>
            <a:solidFill>
              <a:srgbClr val="EDE8E4"/>
            </a:solidFill>
          </p:spPr>
        </p:sp>
        <p:sp>
          <p:nvSpPr>
            <p:cNvPr name="TextBox 4" id="4"/>
            <p:cNvSpPr txBox="true"/>
            <p:nvPr/>
          </p:nvSpPr>
          <p:spPr>
            <a:xfrm>
              <a:off x="0" y="9525"/>
              <a:ext cx="812800" cy="855846"/>
            </a:xfrm>
            <a:prstGeom prst="rect">
              <a:avLst/>
            </a:prstGeom>
          </p:spPr>
          <p:txBody>
            <a:bodyPr anchor="ctr" rtlCol="false" tIns="50800" lIns="50800" bIns="50800" rIns="50800"/>
            <a:lstStyle/>
            <a:p>
              <a:pPr algn="ctr">
                <a:lnSpc>
                  <a:spcPts val="2121"/>
                </a:lnSpc>
              </a:pPr>
            </a:p>
          </p:txBody>
        </p:sp>
      </p:grpSp>
      <p:grpSp>
        <p:nvGrpSpPr>
          <p:cNvPr name="Group 5" id="5"/>
          <p:cNvGrpSpPr/>
          <p:nvPr/>
        </p:nvGrpSpPr>
        <p:grpSpPr>
          <a:xfrm rot="0">
            <a:off x="6746442" y="3833049"/>
            <a:ext cx="5141050" cy="5473569"/>
            <a:chOff x="0" y="0"/>
            <a:chExt cx="812800" cy="865371"/>
          </a:xfrm>
        </p:grpSpPr>
        <p:sp>
          <p:nvSpPr>
            <p:cNvPr name="Freeform 6" id="6"/>
            <p:cNvSpPr/>
            <p:nvPr/>
          </p:nvSpPr>
          <p:spPr>
            <a:xfrm flipH="false" flipV="false" rot="0">
              <a:off x="0" y="0"/>
              <a:ext cx="812800" cy="865371"/>
            </a:xfrm>
            <a:custGeom>
              <a:avLst/>
              <a:gdLst/>
              <a:ahLst/>
              <a:cxnLst/>
              <a:rect r="r" b="b" t="t" l="l"/>
              <a:pathLst>
                <a:path h="865371" w="812800">
                  <a:moveTo>
                    <a:pt x="39153" y="0"/>
                  </a:moveTo>
                  <a:lnTo>
                    <a:pt x="773647" y="0"/>
                  </a:lnTo>
                  <a:cubicBezTo>
                    <a:pt x="784031" y="0"/>
                    <a:pt x="793990" y="4125"/>
                    <a:pt x="801332" y="11468"/>
                  </a:cubicBezTo>
                  <a:cubicBezTo>
                    <a:pt x="808675" y="18810"/>
                    <a:pt x="812800" y="28769"/>
                    <a:pt x="812800" y="39153"/>
                  </a:cubicBezTo>
                  <a:lnTo>
                    <a:pt x="812800" y="826218"/>
                  </a:lnTo>
                  <a:cubicBezTo>
                    <a:pt x="812800" y="836602"/>
                    <a:pt x="808675" y="846561"/>
                    <a:pt x="801332" y="853903"/>
                  </a:cubicBezTo>
                  <a:cubicBezTo>
                    <a:pt x="793990" y="861246"/>
                    <a:pt x="784031" y="865371"/>
                    <a:pt x="773647" y="865371"/>
                  </a:cubicBezTo>
                  <a:lnTo>
                    <a:pt x="39153" y="865371"/>
                  </a:lnTo>
                  <a:cubicBezTo>
                    <a:pt x="28769" y="865371"/>
                    <a:pt x="18810" y="861246"/>
                    <a:pt x="11468" y="853903"/>
                  </a:cubicBezTo>
                  <a:cubicBezTo>
                    <a:pt x="4125" y="846561"/>
                    <a:pt x="0" y="836602"/>
                    <a:pt x="0" y="826218"/>
                  </a:cubicBezTo>
                  <a:lnTo>
                    <a:pt x="0" y="39153"/>
                  </a:lnTo>
                  <a:cubicBezTo>
                    <a:pt x="0" y="28769"/>
                    <a:pt x="4125" y="18810"/>
                    <a:pt x="11468" y="11468"/>
                  </a:cubicBezTo>
                  <a:cubicBezTo>
                    <a:pt x="18810" y="4125"/>
                    <a:pt x="28769" y="0"/>
                    <a:pt x="39153" y="0"/>
                  </a:cubicBezTo>
                  <a:close/>
                </a:path>
              </a:pathLst>
            </a:custGeom>
            <a:solidFill>
              <a:srgbClr val="EDE8E4"/>
            </a:solidFill>
          </p:spPr>
        </p:sp>
        <p:sp>
          <p:nvSpPr>
            <p:cNvPr name="TextBox 7" id="7"/>
            <p:cNvSpPr txBox="true"/>
            <p:nvPr/>
          </p:nvSpPr>
          <p:spPr>
            <a:xfrm>
              <a:off x="0" y="9525"/>
              <a:ext cx="812800" cy="855846"/>
            </a:xfrm>
            <a:prstGeom prst="rect">
              <a:avLst/>
            </a:prstGeom>
          </p:spPr>
          <p:txBody>
            <a:bodyPr anchor="ctr" rtlCol="false" tIns="50800" lIns="50800" bIns="50800" rIns="50800"/>
            <a:lstStyle/>
            <a:p>
              <a:pPr algn="ctr">
                <a:lnSpc>
                  <a:spcPts val="2121"/>
                </a:lnSpc>
              </a:pPr>
            </a:p>
          </p:txBody>
        </p:sp>
      </p:grpSp>
      <p:grpSp>
        <p:nvGrpSpPr>
          <p:cNvPr name="Group 8" id="8"/>
          <p:cNvGrpSpPr/>
          <p:nvPr/>
        </p:nvGrpSpPr>
        <p:grpSpPr>
          <a:xfrm rot="0">
            <a:off x="12211342" y="3833049"/>
            <a:ext cx="5141050" cy="5473569"/>
            <a:chOff x="0" y="0"/>
            <a:chExt cx="812800" cy="865371"/>
          </a:xfrm>
        </p:grpSpPr>
        <p:sp>
          <p:nvSpPr>
            <p:cNvPr name="Freeform 9" id="9"/>
            <p:cNvSpPr/>
            <p:nvPr/>
          </p:nvSpPr>
          <p:spPr>
            <a:xfrm flipH="false" flipV="false" rot="0">
              <a:off x="0" y="0"/>
              <a:ext cx="812800" cy="865371"/>
            </a:xfrm>
            <a:custGeom>
              <a:avLst/>
              <a:gdLst/>
              <a:ahLst/>
              <a:cxnLst/>
              <a:rect r="r" b="b" t="t" l="l"/>
              <a:pathLst>
                <a:path h="865371" w="812800">
                  <a:moveTo>
                    <a:pt x="39153" y="0"/>
                  </a:moveTo>
                  <a:lnTo>
                    <a:pt x="773647" y="0"/>
                  </a:lnTo>
                  <a:cubicBezTo>
                    <a:pt x="784031" y="0"/>
                    <a:pt x="793990" y="4125"/>
                    <a:pt x="801332" y="11468"/>
                  </a:cubicBezTo>
                  <a:cubicBezTo>
                    <a:pt x="808675" y="18810"/>
                    <a:pt x="812800" y="28769"/>
                    <a:pt x="812800" y="39153"/>
                  </a:cubicBezTo>
                  <a:lnTo>
                    <a:pt x="812800" y="826218"/>
                  </a:lnTo>
                  <a:cubicBezTo>
                    <a:pt x="812800" y="836602"/>
                    <a:pt x="808675" y="846561"/>
                    <a:pt x="801332" y="853903"/>
                  </a:cubicBezTo>
                  <a:cubicBezTo>
                    <a:pt x="793990" y="861246"/>
                    <a:pt x="784031" y="865371"/>
                    <a:pt x="773647" y="865371"/>
                  </a:cubicBezTo>
                  <a:lnTo>
                    <a:pt x="39153" y="865371"/>
                  </a:lnTo>
                  <a:cubicBezTo>
                    <a:pt x="28769" y="865371"/>
                    <a:pt x="18810" y="861246"/>
                    <a:pt x="11468" y="853903"/>
                  </a:cubicBezTo>
                  <a:cubicBezTo>
                    <a:pt x="4125" y="846561"/>
                    <a:pt x="0" y="836602"/>
                    <a:pt x="0" y="826218"/>
                  </a:cubicBezTo>
                  <a:lnTo>
                    <a:pt x="0" y="39153"/>
                  </a:lnTo>
                  <a:cubicBezTo>
                    <a:pt x="0" y="28769"/>
                    <a:pt x="4125" y="18810"/>
                    <a:pt x="11468" y="11468"/>
                  </a:cubicBezTo>
                  <a:cubicBezTo>
                    <a:pt x="18810" y="4125"/>
                    <a:pt x="28769" y="0"/>
                    <a:pt x="39153" y="0"/>
                  </a:cubicBezTo>
                  <a:close/>
                </a:path>
              </a:pathLst>
            </a:custGeom>
            <a:solidFill>
              <a:srgbClr val="EDE8E4"/>
            </a:solidFill>
          </p:spPr>
        </p:sp>
        <p:sp>
          <p:nvSpPr>
            <p:cNvPr name="TextBox 10" id="10"/>
            <p:cNvSpPr txBox="true"/>
            <p:nvPr/>
          </p:nvSpPr>
          <p:spPr>
            <a:xfrm>
              <a:off x="0" y="9525"/>
              <a:ext cx="812800" cy="855846"/>
            </a:xfrm>
            <a:prstGeom prst="rect">
              <a:avLst/>
            </a:prstGeom>
          </p:spPr>
          <p:txBody>
            <a:bodyPr anchor="ctr" rtlCol="false" tIns="50800" lIns="50800" bIns="50800" rIns="50800"/>
            <a:lstStyle/>
            <a:p>
              <a:pPr algn="ctr">
                <a:lnSpc>
                  <a:spcPts val="2121"/>
                </a:lnSpc>
              </a:pPr>
            </a:p>
          </p:txBody>
        </p:sp>
      </p:grpSp>
      <p:sp>
        <p:nvSpPr>
          <p:cNvPr name="TextBox 11" id="11"/>
          <p:cNvSpPr txBox="true"/>
          <p:nvPr/>
        </p:nvSpPr>
        <p:spPr>
          <a:xfrm rot="0">
            <a:off x="4063313" y="1654009"/>
            <a:ext cx="10164630" cy="1252164"/>
          </a:xfrm>
          <a:prstGeom prst="rect">
            <a:avLst/>
          </a:prstGeom>
        </p:spPr>
        <p:txBody>
          <a:bodyPr anchor="t" rtlCol="false" tIns="0" lIns="0" bIns="0" rIns="0">
            <a:spAutoFit/>
          </a:bodyPr>
          <a:lstStyle/>
          <a:p>
            <a:pPr algn="ctr">
              <a:lnSpc>
                <a:spcPts val="10258"/>
              </a:lnSpc>
            </a:pPr>
            <a:r>
              <a:rPr lang="en-US" b="true" sz="7327" spc="688">
                <a:solidFill>
                  <a:srgbClr val="EDE8E4"/>
                </a:solidFill>
                <a:latin typeface="Glacial Indifference Bold"/>
                <a:ea typeface="Glacial Indifference Bold"/>
                <a:cs typeface="Glacial Indifference Bold"/>
                <a:sym typeface="Glacial Indifference Bold"/>
              </a:rPr>
              <a:t>WHAT’S THE PLAN?</a:t>
            </a:r>
          </a:p>
        </p:txBody>
      </p:sp>
      <p:sp>
        <p:nvSpPr>
          <p:cNvPr name="TextBox 12" id="12"/>
          <p:cNvSpPr txBox="true"/>
          <p:nvPr/>
        </p:nvSpPr>
        <p:spPr>
          <a:xfrm rot="0">
            <a:off x="2844587" y="3393804"/>
            <a:ext cx="2008447" cy="1983650"/>
          </a:xfrm>
          <a:prstGeom prst="rect">
            <a:avLst/>
          </a:prstGeom>
        </p:spPr>
        <p:txBody>
          <a:bodyPr anchor="t" rtlCol="false" tIns="0" lIns="0" bIns="0" rIns="0">
            <a:spAutoFit/>
          </a:bodyPr>
          <a:lstStyle/>
          <a:p>
            <a:pPr algn="ctr">
              <a:lnSpc>
                <a:spcPts val="16139"/>
              </a:lnSpc>
            </a:pPr>
            <a:r>
              <a:rPr lang="en-US" b="true" sz="11528" spc="1083">
                <a:solidFill>
                  <a:srgbClr val="D89C6C"/>
                </a:solidFill>
                <a:latin typeface="Glacial Indifference Bold"/>
                <a:ea typeface="Glacial Indifference Bold"/>
                <a:cs typeface="Glacial Indifference Bold"/>
                <a:sym typeface="Glacial Indifference Bold"/>
              </a:rPr>
              <a:t>01</a:t>
            </a:r>
          </a:p>
        </p:txBody>
      </p:sp>
      <p:sp>
        <p:nvSpPr>
          <p:cNvPr name="TextBox 13" id="13"/>
          <p:cNvSpPr txBox="true"/>
          <p:nvPr/>
        </p:nvSpPr>
        <p:spPr>
          <a:xfrm rot="0">
            <a:off x="8312743" y="3429993"/>
            <a:ext cx="2008447" cy="1983650"/>
          </a:xfrm>
          <a:prstGeom prst="rect">
            <a:avLst/>
          </a:prstGeom>
        </p:spPr>
        <p:txBody>
          <a:bodyPr anchor="t" rtlCol="false" tIns="0" lIns="0" bIns="0" rIns="0">
            <a:spAutoFit/>
          </a:bodyPr>
          <a:lstStyle/>
          <a:p>
            <a:pPr algn="ctr">
              <a:lnSpc>
                <a:spcPts val="16139"/>
              </a:lnSpc>
            </a:pPr>
            <a:r>
              <a:rPr lang="en-US" b="true" sz="11528" spc="1083">
                <a:solidFill>
                  <a:srgbClr val="D89C6C"/>
                </a:solidFill>
                <a:latin typeface="Glacial Indifference Bold"/>
                <a:ea typeface="Glacial Indifference Bold"/>
                <a:cs typeface="Glacial Indifference Bold"/>
                <a:sym typeface="Glacial Indifference Bold"/>
              </a:rPr>
              <a:t>02</a:t>
            </a:r>
          </a:p>
        </p:txBody>
      </p:sp>
      <p:sp>
        <p:nvSpPr>
          <p:cNvPr name="TextBox 14" id="14"/>
          <p:cNvSpPr txBox="true"/>
          <p:nvPr/>
        </p:nvSpPr>
        <p:spPr>
          <a:xfrm rot="0">
            <a:off x="13782967" y="3393804"/>
            <a:ext cx="2008447" cy="1983650"/>
          </a:xfrm>
          <a:prstGeom prst="rect">
            <a:avLst/>
          </a:prstGeom>
        </p:spPr>
        <p:txBody>
          <a:bodyPr anchor="t" rtlCol="false" tIns="0" lIns="0" bIns="0" rIns="0">
            <a:spAutoFit/>
          </a:bodyPr>
          <a:lstStyle/>
          <a:p>
            <a:pPr algn="ctr">
              <a:lnSpc>
                <a:spcPts val="16139"/>
              </a:lnSpc>
            </a:pPr>
            <a:r>
              <a:rPr lang="en-US" b="true" sz="11528" spc="1083">
                <a:solidFill>
                  <a:srgbClr val="D89C6C"/>
                </a:solidFill>
                <a:latin typeface="Glacial Indifference Bold"/>
                <a:ea typeface="Glacial Indifference Bold"/>
                <a:cs typeface="Glacial Indifference Bold"/>
                <a:sym typeface="Glacial Indifference Bold"/>
              </a:rPr>
              <a:t>03</a:t>
            </a:r>
          </a:p>
        </p:txBody>
      </p:sp>
      <p:sp>
        <p:nvSpPr>
          <p:cNvPr name="TextBox 15" id="15"/>
          <p:cNvSpPr txBox="true"/>
          <p:nvPr/>
        </p:nvSpPr>
        <p:spPr>
          <a:xfrm rot="0">
            <a:off x="1567105" y="5756487"/>
            <a:ext cx="4563411" cy="2929890"/>
          </a:xfrm>
          <a:prstGeom prst="rect">
            <a:avLst/>
          </a:prstGeom>
        </p:spPr>
        <p:txBody>
          <a:bodyPr anchor="t" rtlCol="false" tIns="0" lIns="0" bIns="0" rIns="0">
            <a:spAutoFit/>
          </a:bodyPr>
          <a:lstStyle/>
          <a:p>
            <a:pPr algn="ctr">
              <a:lnSpc>
                <a:spcPts val="3359"/>
              </a:lnSpc>
            </a:pPr>
            <a:r>
              <a:rPr lang="en-US" sz="2399" spc="52">
                <a:solidFill>
                  <a:srgbClr val="152540"/>
                </a:solidFill>
                <a:latin typeface="Glacial Indifference"/>
                <a:ea typeface="Glacial Indifference"/>
                <a:cs typeface="Glacial Indifference"/>
                <a:sym typeface="Glacial Indifference"/>
              </a:rPr>
              <a:t>U</a:t>
            </a:r>
            <a:r>
              <a:rPr lang="en-US" sz="2399" spc="52" strike="noStrike" u="none">
                <a:solidFill>
                  <a:srgbClr val="152540"/>
                </a:solidFill>
                <a:latin typeface="Glacial Indifference"/>
                <a:ea typeface="Glacial Indifference"/>
                <a:cs typeface="Glacial Indifference"/>
                <a:sym typeface="Glacial Indifference"/>
              </a:rPr>
              <a:t>nderstand the current legislative challenges that public education faces and how Missouri Aspiring Educators (AEs) are advocating for positive change.</a:t>
            </a:r>
          </a:p>
          <a:p>
            <a:pPr algn="ctr">
              <a:lnSpc>
                <a:spcPts val="3359"/>
              </a:lnSpc>
            </a:pPr>
          </a:p>
        </p:txBody>
      </p:sp>
      <p:sp>
        <p:nvSpPr>
          <p:cNvPr name="TextBox 16" id="16"/>
          <p:cNvSpPr txBox="true"/>
          <p:nvPr/>
        </p:nvSpPr>
        <p:spPr>
          <a:xfrm rot="0">
            <a:off x="7035261" y="6108912"/>
            <a:ext cx="4563411" cy="2091690"/>
          </a:xfrm>
          <a:prstGeom prst="rect">
            <a:avLst/>
          </a:prstGeom>
        </p:spPr>
        <p:txBody>
          <a:bodyPr anchor="t" rtlCol="false" tIns="0" lIns="0" bIns="0" rIns="0">
            <a:spAutoFit/>
          </a:bodyPr>
          <a:lstStyle/>
          <a:p>
            <a:pPr algn="ctr" marL="0" indent="0" lvl="0">
              <a:lnSpc>
                <a:spcPts val="3359"/>
              </a:lnSpc>
              <a:spcBef>
                <a:spcPct val="0"/>
              </a:spcBef>
            </a:pPr>
            <a:r>
              <a:rPr lang="en-US" sz="2399" spc="52" strike="noStrike" u="none">
                <a:solidFill>
                  <a:srgbClr val="152540"/>
                </a:solidFill>
                <a:latin typeface="Glacial Indifference"/>
                <a:ea typeface="Glacial Indifference"/>
                <a:cs typeface="Glacial Indifference"/>
                <a:sym typeface="Glacial Indifference"/>
              </a:rPr>
              <a:t>Identify ways in which retired educators can actively support AEs through mentorship, advocacy, and grassroots efforts.</a:t>
            </a:r>
          </a:p>
        </p:txBody>
      </p:sp>
      <p:sp>
        <p:nvSpPr>
          <p:cNvPr name="TextBox 17" id="17"/>
          <p:cNvSpPr txBox="true"/>
          <p:nvPr/>
        </p:nvSpPr>
        <p:spPr>
          <a:xfrm rot="0">
            <a:off x="12584715" y="5756487"/>
            <a:ext cx="4563411" cy="2091690"/>
          </a:xfrm>
          <a:prstGeom prst="rect">
            <a:avLst/>
          </a:prstGeom>
        </p:spPr>
        <p:txBody>
          <a:bodyPr anchor="t" rtlCol="false" tIns="0" lIns="0" bIns="0" rIns="0">
            <a:spAutoFit/>
          </a:bodyPr>
          <a:lstStyle/>
          <a:p>
            <a:pPr algn="ctr" marL="0" indent="0" lvl="0">
              <a:lnSpc>
                <a:spcPts val="3359"/>
              </a:lnSpc>
              <a:spcBef>
                <a:spcPct val="0"/>
              </a:spcBef>
            </a:pPr>
            <a:r>
              <a:rPr lang="en-US" sz="2399" spc="52" strike="noStrike" u="none">
                <a:solidFill>
                  <a:srgbClr val="152540"/>
                </a:solidFill>
                <a:latin typeface="Glacial Indifference"/>
                <a:ea typeface="Glacial Indifference"/>
                <a:cs typeface="Glacial Indifference"/>
                <a:sym typeface="Glacial Indifference"/>
              </a:rPr>
              <a:t>Develop an action plan that includes advocacy steps retired educators and AEs can take together to influence public education policies.</a:t>
            </a:r>
          </a:p>
        </p:txBody>
      </p:sp>
      <p:sp>
        <p:nvSpPr>
          <p:cNvPr name="AutoShape 18" id="18"/>
          <p:cNvSpPr/>
          <p:nvPr/>
        </p:nvSpPr>
        <p:spPr>
          <a:xfrm>
            <a:off x="1482552" y="5223087"/>
            <a:ext cx="4732518" cy="0"/>
          </a:xfrm>
          <a:prstGeom prst="line">
            <a:avLst/>
          </a:prstGeom>
          <a:ln cap="flat" w="38100">
            <a:solidFill>
              <a:srgbClr val="253754"/>
            </a:solidFill>
            <a:prstDash val="solid"/>
            <a:headEnd type="none" len="sm" w="sm"/>
            <a:tailEnd type="none" len="sm" w="sm"/>
          </a:ln>
        </p:spPr>
      </p:sp>
      <p:sp>
        <p:nvSpPr>
          <p:cNvPr name="AutoShape 19" id="19"/>
          <p:cNvSpPr/>
          <p:nvPr/>
        </p:nvSpPr>
        <p:spPr>
          <a:xfrm>
            <a:off x="6950708" y="5223087"/>
            <a:ext cx="4732518" cy="0"/>
          </a:xfrm>
          <a:prstGeom prst="line">
            <a:avLst/>
          </a:prstGeom>
          <a:ln cap="flat" w="38100">
            <a:solidFill>
              <a:srgbClr val="253754"/>
            </a:solidFill>
            <a:prstDash val="solid"/>
            <a:headEnd type="none" len="sm" w="sm"/>
            <a:tailEnd type="none" len="sm" w="sm"/>
          </a:ln>
        </p:spPr>
      </p:sp>
      <p:sp>
        <p:nvSpPr>
          <p:cNvPr name="AutoShape 20" id="20"/>
          <p:cNvSpPr/>
          <p:nvPr/>
        </p:nvSpPr>
        <p:spPr>
          <a:xfrm>
            <a:off x="12415608" y="5223087"/>
            <a:ext cx="4732518" cy="0"/>
          </a:xfrm>
          <a:prstGeom prst="line">
            <a:avLst/>
          </a:prstGeom>
          <a:ln cap="flat" w="38100">
            <a:solidFill>
              <a:srgbClr val="253754"/>
            </a:solidFill>
            <a:prstDash val="solid"/>
            <a:headEnd type="none" len="sm" w="sm"/>
            <a:tailEnd type="none" len="sm" w="sm"/>
          </a:ln>
        </p:spPr>
      </p:sp>
      <p:sp>
        <p:nvSpPr>
          <p:cNvPr name="Freeform 21" id="21"/>
          <p:cNvSpPr/>
          <p:nvPr/>
        </p:nvSpPr>
        <p:spPr>
          <a:xfrm flipH="false" flipV="false" rot="9142637">
            <a:off x="12346165" y="8384603"/>
            <a:ext cx="11317416" cy="9074510"/>
          </a:xfrm>
          <a:custGeom>
            <a:avLst/>
            <a:gdLst/>
            <a:ahLst/>
            <a:cxnLst/>
            <a:rect r="r" b="b" t="t" l="l"/>
            <a:pathLst>
              <a:path h="9074510" w="11317416">
                <a:moveTo>
                  <a:pt x="0" y="0"/>
                </a:moveTo>
                <a:lnTo>
                  <a:pt x="11317417" y="0"/>
                </a:lnTo>
                <a:lnTo>
                  <a:pt x="11317417" y="9074510"/>
                </a:lnTo>
                <a:lnTo>
                  <a:pt x="0" y="90745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22" id="22"/>
          <p:cNvSpPr/>
          <p:nvPr/>
        </p:nvSpPr>
        <p:spPr>
          <a:xfrm flipH="false" flipV="false" rot="-1370283">
            <a:off x="-3215398" y="-4959811"/>
            <a:ext cx="9401016" cy="7537905"/>
          </a:xfrm>
          <a:custGeom>
            <a:avLst/>
            <a:gdLst/>
            <a:ahLst/>
            <a:cxnLst/>
            <a:rect r="r" b="b" t="t" l="l"/>
            <a:pathLst>
              <a:path h="7537905" w="9401016">
                <a:moveTo>
                  <a:pt x="0" y="0"/>
                </a:moveTo>
                <a:lnTo>
                  <a:pt x="9401016" y="0"/>
                </a:lnTo>
                <a:lnTo>
                  <a:pt x="9401016" y="7537906"/>
                </a:lnTo>
                <a:lnTo>
                  <a:pt x="0" y="75379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23" id="23"/>
          <p:cNvSpPr/>
          <p:nvPr/>
        </p:nvSpPr>
        <p:spPr>
          <a:xfrm flipH="false" flipV="false" rot="0">
            <a:off x="16321534" y="-285545"/>
            <a:ext cx="1966466" cy="1884231"/>
          </a:xfrm>
          <a:custGeom>
            <a:avLst/>
            <a:gdLst/>
            <a:ahLst/>
            <a:cxnLst/>
            <a:rect r="r" b="b" t="t" l="l"/>
            <a:pathLst>
              <a:path h="1884231" w="1966466">
                <a:moveTo>
                  <a:pt x="0" y="0"/>
                </a:moveTo>
                <a:lnTo>
                  <a:pt x="1966466" y="0"/>
                </a:lnTo>
                <a:lnTo>
                  <a:pt x="1966466" y="1884232"/>
                </a:lnTo>
                <a:lnTo>
                  <a:pt x="0" y="188423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24" id="24"/>
          <p:cNvSpPr/>
          <p:nvPr/>
        </p:nvSpPr>
        <p:spPr>
          <a:xfrm flipH="false" flipV="false" rot="0">
            <a:off x="17304767" y="854768"/>
            <a:ext cx="1966466" cy="1884231"/>
          </a:xfrm>
          <a:custGeom>
            <a:avLst/>
            <a:gdLst/>
            <a:ahLst/>
            <a:cxnLst/>
            <a:rect r="r" b="b" t="t" l="l"/>
            <a:pathLst>
              <a:path h="1884231" w="1966466">
                <a:moveTo>
                  <a:pt x="0" y="0"/>
                </a:moveTo>
                <a:lnTo>
                  <a:pt x="1966466" y="0"/>
                </a:lnTo>
                <a:lnTo>
                  <a:pt x="1966466" y="1884232"/>
                </a:lnTo>
                <a:lnTo>
                  <a:pt x="0" y="188423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25" id="25"/>
          <p:cNvSpPr/>
          <p:nvPr/>
        </p:nvSpPr>
        <p:spPr>
          <a:xfrm flipH="false" flipV="false" rot="0">
            <a:off x="0" y="9258300"/>
            <a:ext cx="1966466" cy="1884231"/>
          </a:xfrm>
          <a:custGeom>
            <a:avLst/>
            <a:gdLst/>
            <a:ahLst/>
            <a:cxnLst/>
            <a:rect r="r" b="b" t="t" l="l"/>
            <a:pathLst>
              <a:path h="1884231" w="1966466">
                <a:moveTo>
                  <a:pt x="0" y="0"/>
                </a:moveTo>
                <a:lnTo>
                  <a:pt x="1966466" y="0"/>
                </a:lnTo>
                <a:lnTo>
                  <a:pt x="1966466" y="1884231"/>
                </a:lnTo>
                <a:lnTo>
                  <a:pt x="0" y="18842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26" id="26"/>
          <p:cNvSpPr/>
          <p:nvPr/>
        </p:nvSpPr>
        <p:spPr>
          <a:xfrm flipH="false" flipV="false" rot="0">
            <a:off x="-937766" y="8402769"/>
            <a:ext cx="1966466" cy="1884231"/>
          </a:xfrm>
          <a:custGeom>
            <a:avLst/>
            <a:gdLst/>
            <a:ahLst/>
            <a:cxnLst/>
            <a:rect r="r" b="b" t="t" l="l"/>
            <a:pathLst>
              <a:path h="1884231" w="1966466">
                <a:moveTo>
                  <a:pt x="0" y="0"/>
                </a:moveTo>
                <a:lnTo>
                  <a:pt x="1966466" y="0"/>
                </a:lnTo>
                <a:lnTo>
                  <a:pt x="1966466" y="1884231"/>
                </a:lnTo>
                <a:lnTo>
                  <a:pt x="0" y="18842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DE8E4"/>
        </a:solidFill>
      </p:bgPr>
    </p:bg>
    <p:spTree>
      <p:nvGrpSpPr>
        <p:cNvPr id="1" name=""/>
        <p:cNvGrpSpPr/>
        <p:nvPr/>
      </p:nvGrpSpPr>
      <p:grpSpPr>
        <a:xfrm>
          <a:off x="0" y="0"/>
          <a:ext cx="0" cy="0"/>
          <a:chOff x="0" y="0"/>
          <a:chExt cx="0" cy="0"/>
        </a:xfrm>
      </p:grpSpPr>
      <p:sp>
        <p:nvSpPr>
          <p:cNvPr name="Freeform 2" id="2"/>
          <p:cNvSpPr/>
          <p:nvPr/>
        </p:nvSpPr>
        <p:spPr>
          <a:xfrm flipH="false" flipV="false" rot="-445925">
            <a:off x="3142738" y="-769394"/>
            <a:ext cx="9798172" cy="13143890"/>
          </a:xfrm>
          <a:custGeom>
            <a:avLst/>
            <a:gdLst/>
            <a:ahLst/>
            <a:cxnLst/>
            <a:rect r="r" b="b" t="t" l="l"/>
            <a:pathLst>
              <a:path h="13143890" w="9798172">
                <a:moveTo>
                  <a:pt x="0" y="0"/>
                </a:moveTo>
                <a:lnTo>
                  <a:pt x="9798173" y="0"/>
                </a:lnTo>
                <a:lnTo>
                  <a:pt x="9798173" y="13143890"/>
                </a:lnTo>
                <a:lnTo>
                  <a:pt x="0" y="131438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3" id="3"/>
          <p:cNvSpPr/>
          <p:nvPr/>
        </p:nvSpPr>
        <p:spPr>
          <a:xfrm flipH="false" flipV="false" rot="-8798399">
            <a:off x="8822158" y="-9611540"/>
            <a:ext cx="9798172" cy="13143890"/>
          </a:xfrm>
          <a:custGeom>
            <a:avLst/>
            <a:gdLst/>
            <a:ahLst/>
            <a:cxnLst/>
            <a:rect r="r" b="b" t="t" l="l"/>
            <a:pathLst>
              <a:path h="13143890" w="9798172">
                <a:moveTo>
                  <a:pt x="0" y="0"/>
                </a:moveTo>
                <a:lnTo>
                  <a:pt x="9798172" y="0"/>
                </a:lnTo>
                <a:lnTo>
                  <a:pt x="9798172" y="13143890"/>
                </a:lnTo>
                <a:lnTo>
                  <a:pt x="0" y="131438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4" id="4"/>
          <p:cNvSpPr/>
          <p:nvPr/>
        </p:nvSpPr>
        <p:spPr>
          <a:xfrm flipH="false" flipV="false" rot="3283157">
            <a:off x="-2682873" y="7247628"/>
            <a:ext cx="5624862" cy="7545546"/>
          </a:xfrm>
          <a:custGeom>
            <a:avLst/>
            <a:gdLst/>
            <a:ahLst/>
            <a:cxnLst/>
            <a:rect r="r" b="b" t="t" l="l"/>
            <a:pathLst>
              <a:path h="7545546" w="5624862">
                <a:moveTo>
                  <a:pt x="0" y="0"/>
                </a:moveTo>
                <a:lnTo>
                  <a:pt x="5624862" y="0"/>
                </a:lnTo>
                <a:lnTo>
                  <a:pt x="5624862" y="7545546"/>
                </a:lnTo>
                <a:lnTo>
                  <a:pt x="0" y="754554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TextBox 5" id="5"/>
          <p:cNvSpPr txBox="true"/>
          <p:nvPr/>
        </p:nvSpPr>
        <p:spPr>
          <a:xfrm rot="0">
            <a:off x="1904222" y="1615133"/>
            <a:ext cx="6460548" cy="966389"/>
          </a:xfrm>
          <a:prstGeom prst="rect">
            <a:avLst/>
          </a:prstGeom>
        </p:spPr>
        <p:txBody>
          <a:bodyPr anchor="t" rtlCol="false" tIns="0" lIns="0" bIns="0" rIns="0">
            <a:spAutoFit/>
          </a:bodyPr>
          <a:lstStyle/>
          <a:p>
            <a:pPr algn="l">
              <a:lnSpc>
                <a:spcPts val="7961"/>
              </a:lnSpc>
            </a:pPr>
            <a:r>
              <a:rPr lang="en-US" sz="5686" spc="534">
                <a:solidFill>
                  <a:srgbClr val="152540"/>
                </a:solidFill>
                <a:latin typeface="Glacial Indifference"/>
                <a:ea typeface="Glacial Indifference"/>
                <a:cs typeface="Glacial Indifference"/>
                <a:sym typeface="Glacial Indifference"/>
              </a:rPr>
              <a:t>INTRODUCTION </a:t>
            </a:r>
          </a:p>
        </p:txBody>
      </p:sp>
      <p:sp>
        <p:nvSpPr>
          <p:cNvPr name="Freeform 6" id="6"/>
          <p:cNvSpPr/>
          <p:nvPr/>
        </p:nvSpPr>
        <p:spPr>
          <a:xfrm flipH="false" flipV="false" rot="2770156">
            <a:off x="-2231437" y="-777618"/>
            <a:ext cx="5154368" cy="4995052"/>
          </a:xfrm>
          <a:custGeom>
            <a:avLst/>
            <a:gdLst/>
            <a:ahLst/>
            <a:cxnLst/>
            <a:rect r="r" b="b" t="t" l="l"/>
            <a:pathLst>
              <a:path h="4995052" w="5154368">
                <a:moveTo>
                  <a:pt x="0" y="0"/>
                </a:moveTo>
                <a:lnTo>
                  <a:pt x="5154368" y="0"/>
                </a:lnTo>
                <a:lnTo>
                  <a:pt x="5154368" y="4995052"/>
                </a:lnTo>
                <a:lnTo>
                  <a:pt x="0" y="499505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Freeform 7" id="7"/>
          <p:cNvSpPr/>
          <p:nvPr/>
        </p:nvSpPr>
        <p:spPr>
          <a:xfrm flipH="false" flipV="false" rot="2770156">
            <a:off x="14759122" y="7457356"/>
            <a:ext cx="5154368" cy="4995052"/>
          </a:xfrm>
          <a:custGeom>
            <a:avLst/>
            <a:gdLst/>
            <a:ahLst/>
            <a:cxnLst/>
            <a:rect r="r" b="b" t="t" l="l"/>
            <a:pathLst>
              <a:path h="4995052" w="5154368">
                <a:moveTo>
                  <a:pt x="0" y="0"/>
                </a:moveTo>
                <a:lnTo>
                  <a:pt x="5154369" y="0"/>
                </a:lnTo>
                <a:lnTo>
                  <a:pt x="5154369" y="4995051"/>
                </a:lnTo>
                <a:lnTo>
                  <a:pt x="0" y="499505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Freeform 8" id="8"/>
          <p:cNvSpPr/>
          <p:nvPr/>
        </p:nvSpPr>
        <p:spPr>
          <a:xfrm flipH="false" flipV="false" rot="0">
            <a:off x="12288461" y="1252064"/>
            <a:ext cx="6476141" cy="5796202"/>
          </a:xfrm>
          <a:custGeom>
            <a:avLst/>
            <a:gdLst/>
            <a:ahLst/>
            <a:cxnLst/>
            <a:rect r="r" b="b" t="t" l="l"/>
            <a:pathLst>
              <a:path h="5796202" w="6476141">
                <a:moveTo>
                  <a:pt x="0" y="0"/>
                </a:moveTo>
                <a:lnTo>
                  <a:pt x="6476141" y="0"/>
                </a:lnTo>
                <a:lnTo>
                  <a:pt x="6476141" y="5796202"/>
                </a:lnTo>
                <a:lnTo>
                  <a:pt x="0" y="5796202"/>
                </a:lnTo>
                <a:lnTo>
                  <a:pt x="0" y="0"/>
                </a:lnTo>
                <a:close/>
              </a:path>
            </a:pathLst>
          </a:custGeom>
          <a:blipFill>
            <a:blip r:embed="rId9"/>
            <a:stretch>
              <a:fillRect l="0" t="0" r="0" b="0"/>
            </a:stretch>
          </a:blipFill>
        </p:spPr>
      </p:sp>
      <p:sp>
        <p:nvSpPr>
          <p:cNvPr name="TextBox 9" id="9"/>
          <p:cNvSpPr txBox="true"/>
          <p:nvPr/>
        </p:nvSpPr>
        <p:spPr>
          <a:xfrm rot="0">
            <a:off x="1028700" y="3611589"/>
            <a:ext cx="12403615" cy="6343292"/>
          </a:xfrm>
          <a:prstGeom prst="rect">
            <a:avLst/>
          </a:prstGeom>
        </p:spPr>
        <p:txBody>
          <a:bodyPr anchor="t" rtlCol="false" tIns="0" lIns="0" bIns="0" rIns="0">
            <a:spAutoFit/>
          </a:bodyPr>
          <a:lstStyle/>
          <a:p>
            <a:pPr algn="l">
              <a:lnSpc>
                <a:spcPts val="3920"/>
              </a:lnSpc>
            </a:pPr>
            <a:r>
              <a:rPr lang="en-US" sz="2800" spc="61">
                <a:solidFill>
                  <a:srgbClr val="152540"/>
                </a:solidFill>
                <a:latin typeface="Glacial Indifference"/>
                <a:ea typeface="Glacial Indifference"/>
                <a:cs typeface="Glacial Indifference"/>
                <a:sym typeface="Glacial Indifference"/>
              </a:rPr>
              <a:t>The MNEA Aspiring Educators Program, part of the National Education Association (NEA), connects over 50,000 future educators nationwide, offering the tools, resources, and support you need to succeed. Members receive access to scholarships, $4 million in professional liability coverage, free legal consultations, and leadership opportunities at local, state, and national levels. </a:t>
            </a:r>
          </a:p>
          <a:p>
            <a:pPr algn="l">
              <a:lnSpc>
                <a:spcPts val="3920"/>
              </a:lnSpc>
            </a:pPr>
          </a:p>
          <a:p>
            <a:pPr algn="l">
              <a:lnSpc>
                <a:spcPts val="3920"/>
              </a:lnSpc>
            </a:pPr>
            <a:r>
              <a:rPr lang="en-US" sz="2800" spc="61">
                <a:solidFill>
                  <a:srgbClr val="152540"/>
                </a:solidFill>
                <a:latin typeface="Glacial Indifference"/>
                <a:ea typeface="Glacial Indifference"/>
                <a:cs typeface="Glacial Indifference"/>
                <a:sym typeface="Glacial Indifference"/>
              </a:rPr>
              <a:t>As well as,</a:t>
            </a:r>
            <a:r>
              <a:rPr lang="en-US" sz="2800" spc="61">
                <a:solidFill>
                  <a:srgbClr val="152540"/>
                </a:solidFill>
                <a:latin typeface="Glacial Indifference"/>
                <a:ea typeface="Glacial Indifference"/>
                <a:cs typeface="Glacial Indifference"/>
                <a:sym typeface="Glacial Indifference"/>
              </a:rPr>
              <a:t> receive essential resources like the Start Smart handbook, Something Better magazine, and salary benchmarks to compare Missouri school district salaries. </a:t>
            </a:r>
          </a:p>
          <a:p>
            <a:pPr algn="l">
              <a:lnSpc>
                <a:spcPts val="3920"/>
              </a:lnSpc>
            </a:pPr>
          </a:p>
          <a:p>
            <a:pPr algn="l">
              <a:lnSpc>
                <a:spcPts val="3920"/>
              </a:lnSpc>
            </a:pPr>
            <a:r>
              <a:rPr lang="en-US" sz="2800" spc="61">
                <a:solidFill>
                  <a:srgbClr val="152540"/>
                </a:solidFill>
                <a:latin typeface="Glacial Indifference"/>
                <a:ea typeface="Glacial Indifference"/>
                <a:cs typeface="Glacial Indifference"/>
                <a:sym typeface="Glacial Indifference"/>
              </a:rPr>
              <a:t>TeachMO offers tools and resources to streamline your journey, from application checklists to a chance at a $1,000 scholarship.</a:t>
            </a:r>
          </a:p>
        </p:txBody>
      </p:sp>
      <p:sp>
        <p:nvSpPr>
          <p:cNvPr name="TextBox 10" id="10"/>
          <p:cNvSpPr txBox="true"/>
          <p:nvPr/>
        </p:nvSpPr>
        <p:spPr>
          <a:xfrm rot="0">
            <a:off x="1904222" y="2454395"/>
            <a:ext cx="9572485" cy="1120775"/>
          </a:xfrm>
          <a:prstGeom prst="rect">
            <a:avLst/>
          </a:prstGeom>
        </p:spPr>
        <p:txBody>
          <a:bodyPr anchor="t" rtlCol="false" tIns="0" lIns="0" bIns="0" rIns="0">
            <a:spAutoFit/>
          </a:bodyPr>
          <a:lstStyle/>
          <a:p>
            <a:pPr algn="l">
              <a:lnSpc>
                <a:spcPts val="9100"/>
              </a:lnSpc>
            </a:pPr>
            <a:r>
              <a:rPr lang="en-US" b="true" sz="6500" spc="611">
                <a:solidFill>
                  <a:srgbClr val="152540"/>
                </a:solidFill>
                <a:latin typeface="Glacial Indifference Bold"/>
                <a:ea typeface="Glacial Indifference Bold"/>
                <a:cs typeface="Glacial Indifference Bold"/>
                <a:sym typeface="Glacial Indifference Bold"/>
              </a:rPr>
              <a:t>TO THE MISSOURI AE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253754"/>
        </a:solidFill>
      </p:bgPr>
    </p:bg>
    <p:spTree>
      <p:nvGrpSpPr>
        <p:cNvPr id="1" name=""/>
        <p:cNvGrpSpPr/>
        <p:nvPr/>
      </p:nvGrpSpPr>
      <p:grpSpPr>
        <a:xfrm>
          <a:off x="0" y="0"/>
          <a:ext cx="0" cy="0"/>
          <a:chOff x="0" y="0"/>
          <a:chExt cx="0" cy="0"/>
        </a:xfrm>
      </p:grpSpPr>
      <p:sp>
        <p:nvSpPr>
          <p:cNvPr name="Freeform 2" id="2"/>
          <p:cNvSpPr/>
          <p:nvPr/>
        </p:nvSpPr>
        <p:spPr>
          <a:xfrm flipH="false" flipV="false" rot="-1370283">
            <a:off x="18644069" y="6666911"/>
            <a:ext cx="13578764" cy="10887700"/>
          </a:xfrm>
          <a:custGeom>
            <a:avLst/>
            <a:gdLst/>
            <a:ahLst/>
            <a:cxnLst/>
            <a:rect r="r" b="b" t="t" l="l"/>
            <a:pathLst>
              <a:path h="10887700" w="13578764">
                <a:moveTo>
                  <a:pt x="0" y="0"/>
                </a:moveTo>
                <a:lnTo>
                  <a:pt x="13578764" y="0"/>
                </a:lnTo>
                <a:lnTo>
                  <a:pt x="13578764" y="10887699"/>
                </a:lnTo>
                <a:lnTo>
                  <a:pt x="0" y="1088769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1370283">
            <a:off x="-9291255" y="3059893"/>
            <a:ext cx="10586475" cy="8488428"/>
          </a:xfrm>
          <a:custGeom>
            <a:avLst/>
            <a:gdLst/>
            <a:ahLst/>
            <a:cxnLst/>
            <a:rect r="r" b="b" t="t" l="l"/>
            <a:pathLst>
              <a:path h="8488428" w="10586475">
                <a:moveTo>
                  <a:pt x="0" y="0"/>
                </a:moveTo>
                <a:lnTo>
                  <a:pt x="10586476" y="0"/>
                </a:lnTo>
                <a:lnTo>
                  <a:pt x="10586476" y="8488429"/>
                </a:lnTo>
                <a:lnTo>
                  <a:pt x="0" y="848842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446812" y="-1340881"/>
            <a:ext cx="6654651" cy="6219074"/>
          </a:xfrm>
          <a:custGeom>
            <a:avLst/>
            <a:gdLst/>
            <a:ahLst/>
            <a:cxnLst/>
            <a:rect r="r" b="b" t="t" l="l"/>
            <a:pathLst>
              <a:path h="6219074" w="6654651">
                <a:moveTo>
                  <a:pt x="0" y="0"/>
                </a:moveTo>
                <a:lnTo>
                  <a:pt x="6654652" y="0"/>
                </a:lnTo>
                <a:lnTo>
                  <a:pt x="6654652" y="6219074"/>
                </a:lnTo>
                <a:lnTo>
                  <a:pt x="0" y="62190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10151301">
            <a:off x="13479743" y="6675936"/>
            <a:ext cx="6654651" cy="6219074"/>
          </a:xfrm>
          <a:custGeom>
            <a:avLst/>
            <a:gdLst/>
            <a:ahLst/>
            <a:cxnLst/>
            <a:rect r="r" b="b" t="t" l="l"/>
            <a:pathLst>
              <a:path h="6219074" w="6654651">
                <a:moveTo>
                  <a:pt x="0" y="0"/>
                </a:moveTo>
                <a:lnTo>
                  <a:pt x="6654652" y="0"/>
                </a:lnTo>
                <a:lnTo>
                  <a:pt x="6654652" y="6219074"/>
                </a:lnTo>
                <a:lnTo>
                  <a:pt x="0" y="62190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grpSp>
        <p:nvGrpSpPr>
          <p:cNvPr name="Group 6" id="6"/>
          <p:cNvGrpSpPr/>
          <p:nvPr/>
        </p:nvGrpSpPr>
        <p:grpSpPr>
          <a:xfrm rot="0">
            <a:off x="9743967" y="4620892"/>
            <a:ext cx="3488643" cy="3263579"/>
            <a:chOff x="0" y="0"/>
            <a:chExt cx="997323" cy="932983"/>
          </a:xfrm>
        </p:grpSpPr>
        <p:sp>
          <p:nvSpPr>
            <p:cNvPr name="Freeform 7" id="7"/>
            <p:cNvSpPr/>
            <p:nvPr/>
          </p:nvSpPr>
          <p:spPr>
            <a:xfrm flipH="false" flipV="false" rot="0">
              <a:off x="0" y="0"/>
              <a:ext cx="997323" cy="932983"/>
            </a:xfrm>
            <a:custGeom>
              <a:avLst/>
              <a:gdLst/>
              <a:ahLst/>
              <a:cxnLst/>
              <a:rect r="r" b="b" t="t" l="l"/>
              <a:pathLst>
                <a:path h="932983" w="997323">
                  <a:moveTo>
                    <a:pt x="130932" y="0"/>
                  </a:moveTo>
                  <a:lnTo>
                    <a:pt x="866392" y="0"/>
                  </a:lnTo>
                  <a:cubicBezTo>
                    <a:pt x="901117" y="0"/>
                    <a:pt x="934420" y="13795"/>
                    <a:pt x="958974" y="38349"/>
                  </a:cubicBezTo>
                  <a:cubicBezTo>
                    <a:pt x="983529" y="62903"/>
                    <a:pt x="997323" y="96206"/>
                    <a:pt x="997323" y="130932"/>
                  </a:cubicBezTo>
                  <a:lnTo>
                    <a:pt x="997323" y="802051"/>
                  </a:lnTo>
                  <a:cubicBezTo>
                    <a:pt x="997323" y="836776"/>
                    <a:pt x="983529" y="870079"/>
                    <a:pt x="958974" y="894634"/>
                  </a:cubicBezTo>
                  <a:cubicBezTo>
                    <a:pt x="934420" y="919188"/>
                    <a:pt x="901117" y="932983"/>
                    <a:pt x="866392" y="932983"/>
                  </a:cubicBezTo>
                  <a:lnTo>
                    <a:pt x="130932" y="932983"/>
                  </a:lnTo>
                  <a:cubicBezTo>
                    <a:pt x="96206" y="932983"/>
                    <a:pt x="62903" y="919188"/>
                    <a:pt x="38349" y="894634"/>
                  </a:cubicBezTo>
                  <a:cubicBezTo>
                    <a:pt x="13795" y="870079"/>
                    <a:pt x="0" y="836776"/>
                    <a:pt x="0" y="802051"/>
                  </a:cubicBezTo>
                  <a:lnTo>
                    <a:pt x="0" y="130932"/>
                  </a:lnTo>
                  <a:cubicBezTo>
                    <a:pt x="0" y="96206"/>
                    <a:pt x="13795" y="62903"/>
                    <a:pt x="38349" y="38349"/>
                  </a:cubicBezTo>
                  <a:cubicBezTo>
                    <a:pt x="62903" y="13795"/>
                    <a:pt x="96206" y="0"/>
                    <a:pt x="130932" y="0"/>
                  </a:cubicBezTo>
                  <a:close/>
                </a:path>
              </a:pathLst>
            </a:custGeom>
            <a:solidFill>
              <a:srgbClr val="000000">
                <a:alpha val="0"/>
              </a:srgbClr>
            </a:solidFill>
            <a:ln w="38100" cap="rnd">
              <a:solidFill>
                <a:srgbClr val="E3D8D4"/>
              </a:solidFill>
              <a:prstDash val="solid"/>
              <a:round/>
            </a:ln>
          </p:spPr>
        </p:sp>
        <p:sp>
          <p:nvSpPr>
            <p:cNvPr name="TextBox 8" id="8"/>
            <p:cNvSpPr txBox="true"/>
            <p:nvPr/>
          </p:nvSpPr>
          <p:spPr>
            <a:xfrm>
              <a:off x="0" y="9525"/>
              <a:ext cx="997323" cy="923458"/>
            </a:xfrm>
            <a:prstGeom prst="rect">
              <a:avLst/>
            </a:prstGeom>
          </p:spPr>
          <p:txBody>
            <a:bodyPr anchor="ctr" rtlCol="false" tIns="50800" lIns="50800" bIns="50800" rIns="50800"/>
            <a:lstStyle/>
            <a:p>
              <a:pPr algn="ctr">
                <a:lnSpc>
                  <a:spcPts val="2121"/>
                </a:lnSpc>
              </a:pPr>
            </a:p>
            <a:p>
              <a:pPr algn="ctr">
                <a:lnSpc>
                  <a:spcPts val="2121"/>
                </a:lnSpc>
              </a:pPr>
            </a:p>
          </p:txBody>
        </p:sp>
      </p:grpSp>
      <p:grpSp>
        <p:nvGrpSpPr>
          <p:cNvPr name="Group 9" id="9"/>
          <p:cNvGrpSpPr/>
          <p:nvPr/>
        </p:nvGrpSpPr>
        <p:grpSpPr>
          <a:xfrm rot="0">
            <a:off x="5990248" y="4620892"/>
            <a:ext cx="3488643" cy="3263579"/>
            <a:chOff x="0" y="0"/>
            <a:chExt cx="997323" cy="932983"/>
          </a:xfrm>
        </p:grpSpPr>
        <p:sp>
          <p:nvSpPr>
            <p:cNvPr name="Freeform 10" id="10"/>
            <p:cNvSpPr/>
            <p:nvPr/>
          </p:nvSpPr>
          <p:spPr>
            <a:xfrm flipH="false" flipV="false" rot="0">
              <a:off x="0" y="0"/>
              <a:ext cx="997323" cy="932983"/>
            </a:xfrm>
            <a:custGeom>
              <a:avLst/>
              <a:gdLst/>
              <a:ahLst/>
              <a:cxnLst/>
              <a:rect r="r" b="b" t="t" l="l"/>
              <a:pathLst>
                <a:path h="932983" w="997323">
                  <a:moveTo>
                    <a:pt x="130932" y="0"/>
                  </a:moveTo>
                  <a:lnTo>
                    <a:pt x="866392" y="0"/>
                  </a:lnTo>
                  <a:cubicBezTo>
                    <a:pt x="901117" y="0"/>
                    <a:pt x="934420" y="13795"/>
                    <a:pt x="958974" y="38349"/>
                  </a:cubicBezTo>
                  <a:cubicBezTo>
                    <a:pt x="983529" y="62903"/>
                    <a:pt x="997323" y="96206"/>
                    <a:pt x="997323" y="130932"/>
                  </a:cubicBezTo>
                  <a:lnTo>
                    <a:pt x="997323" y="802051"/>
                  </a:lnTo>
                  <a:cubicBezTo>
                    <a:pt x="997323" y="836776"/>
                    <a:pt x="983529" y="870079"/>
                    <a:pt x="958974" y="894634"/>
                  </a:cubicBezTo>
                  <a:cubicBezTo>
                    <a:pt x="934420" y="919188"/>
                    <a:pt x="901117" y="932983"/>
                    <a:pt x="866392" y="932983"/>
                  </a:cubicBezTo>
                  <a:lnTo>
                    <a:pt x="130932" y="932983"/>
                  </a:lnTo>
                  <a:cubicBezTo>
                    <a:pt x="96206" y="932983"/>
                    <a:pt x="62903" y="919188"/>
                    <a:pt x="38349" y="894634"/>
                  </a:cubicBezTo>
                  <a:cubicBezTo>
                    <a:pt x="13795" y="870079"/>
                    <a:pt x="0" y="836776"/>
                    <a:pt x="0" y="802051"/>
                  </a:cubicBezTo>
                  <a:lnTo>
                    <a:pt x="0" y="130932"/>
                  </a:lnTo>
                  <a:cubicBezTo>
                    <a:pt x="0" y="96206"/>
                    <a:pt x="13795" y="62903"/>
                    <a:pt x="38349" y="38349"/>
                  </a:cubicBezTo>
                  <a:cubicBezTo>
                    <a:pt x="62903" y="13795"/>
                    <a:pt x="96206" y="0"/>
                    <a:pt x="130932" y="0"/>
                  </a:cubicBezTo>
                  <a:close/>
                </a:path>
              </a:pathLst>
            </a:custGeom>
            <a:solidFill>
              <a:srgbClr val="000000">
                <a:alpha val="0"/>
              </a:srgbClr>
            </a:solidFill>
            <a:ln w="38100" cap="rnd">
              <a:solidFill>
                <a:srgbClr val="E3D8D4"/>
              </a:solidFill>
              <a:prstDash val="solid"/>
              <a:round/>
            </a:ln>
          </p:spPr>
        </p:sp>
        <p:sp>
          <p:nvSpPr>
            <p:cNvPr name="TextBox 11" id="11"/>
            <p:cNvSpPr txBox="true"/>
            <p:nvPr/>
          </p:nvSpPr>
          <p:spPr>
            <a:xfrm>
              <a:off x="0" y="9525"/>
              <a:ext cx="997323" cy="923458"/>
            </a:xfrm>
            <a:prstGeom prst="rect">
              <a:avLst/>
            </a:prstGeom>
          </p:spPr>
          <p:txBody>
            <a:bodyPr anchor="ctr" rtlCol="false" tIns="50800" lIns="50800" bIns="50800" rIns="50800"/>
            <a:lstStyle/>
            <a:p>
              <a:pPr algn="ctr">
                <a:lnSpc>
                  <a:spcPts val="2121"/>
                </a:lnSpc>
              </a:pPr>
            </a:p>
            <a:p>
              <a:pPr algn="ctr">
                <a:lnSpc>
                  <a:spcPts val="2121"/>
                </a:lnSpc>
              </a:pPr>
            </a:p>
          </p:txBody>
        </p:sp>
      </p:grpSp>
      <p:grpSp>
        <p:nvGrpSpPr>
          <p:cNvPr name="Group 12" id="12"/>
          <p:cNvGrpSpPr/>
          <p:nvPr/>
        </p:nvGrpSpPr>
        <p:grpSpPr>
          <a:xfrm rot="0">
            <a:off x="2232920" y="4620892"/>
            <a:ext cx="3488643" cy="3263579"/>
            <a:chOff x="0" y="0"/>
            <a:chExt cx="997323" cy="932983"/>
          </a:xfrm>
        </p:grpSpPr>
        <p:sp>
          <p:nvSpPr>
            <p:cNvPr name="Freeform 13" id="13"/>
            <p:cNvSpPr/>
            <p:nvPr/>
          </p:nvSpPr>
          <p:spPr>
            <a:xfrm flipH="false" flipV="false" rot="0">
              <a:off x="0" y="0"/>
              <a:ext cx="997323" cy="932983"/>
            </a:xfrm>
            <a:custGeom>
              <a:avLst/>
              <a:gdLst/>
              <a:ahLst/>
              <a:cxnLst/>
              <a:rect r="r" b="b" t="t" l="l"/>
              <a:pathLst>
                <a:path h="932983" w="997323">
                  <a:moveTo>
                    <a:pt x="130932" y="0"/>
                  </a:moveTo>
                  <a:lnTo>
                    <a:pt x="866392" y="0"/>
                  </a:lnTo>
                  <a:cubicBezTo>
                    <a:pt x="901117" y="0"/>
                    <a:pt x="934420" y="13795"/>
                    <a:pt x="958974" y="38349"/>
                  </a:cubicBezTo>
                  <a:cubicBezTo>
                    <a:pt x="983529" y="62903"/>
                    <a:pt x="997323" y="96206"/>
                    <a:pt x="997323" y="130932"/>
                  </a:cubicBezTo>
                  <a:lnTo>
                    <a:pt x="997323" y="802051"/>
                  </a:lnTo>
                  <a:cubicBezTo>
                    <a:pt x="997323" y="836776"/>
                    <a:pt x="983529" y="870079"/>
                    <a:pt x="958974" y="894634"/>
                  </a:cubicBezTo>
                  <a:cubicBezTo>
                    <a:pt x="934420" y="919188"/>
                    <a:pt x="901117" y="932983"/>
                    <a:pt x="866392" y="932983"/>
                  </a:cubicBezTo>
                  <a:lnTo>
                    <a:pt x="130932" y="932983"/>
                  </a:lnTo>
                  <a:cubicBezTo>
                    <a:pt x="96206" y="932983"/>
                    <a:pt x="62903" y="919188"/>
                    <a:pt x="38349" y="894634"/>
                  </a:cubicBezTo>
                  <a:cubicBezTo>
                    <a:pt x="13795" y="870079"/>
                    <a:pt x="0" y="836776"/>
                    <a:pt x="0" y="802051"/>
                  </a:cubicBezTo>
                  <a:lnTo>
                    <a:pt x="0" y="130932"/>
                  </a:lnTo>
                  <a:cubicBezTo>
                    <a:pt x="0" y="96206"/>
                    <a:pt x="13795" y="62903"/>
                    <a:pt x="38349" y="38349"/>
                  </a:cubicBezTo>
                  <a:cubicBezTo>
                    <a:pt x="62903" y="13795"/>
                    <a:pt x="96206" y="0"/>
                    <a:pt x="130932" y="0"/>
                  </a:cubicBezTo>
                  <a:close/>
                </a:path>
              </a:pathLst>
            </a:custGeom>
            <a:solidFill>
              <a:srgbClr val="000000">
                <a:alpha val="0"/>
              </a:srgbClr>
            </a:solidFill>
            <a:ln w="38100" cap="rnd">
              <a:solidFill>
                <a:srgbClr val="E3D8D4"/>
              </a:solidFill>
              <a:prstDash val="solid"/>
              <a:round/>
            </a:ln>
          </p:spPr>
        </p:sp>
        <p:sp>
          <p:nvSpPr>
            <p:cNvPr name="TextBox 14" id="14"/>
            <p:cNvSpPr txBox="true"/>
            <p:nvPr/>
          </p:nvSpPr>
          <p:spPr>
            <a:xfrm>
              <a:off x="0" y="9525"/>
              <a:ext cx="997323" cy="923458"/>
            </a:xfrm>
            <a:prstGeom prst="rect">
              <a:avLst/>
            </a:prstGeom>
          </p:spPr>
          <p:txBody>
            <a:bodyPr anchor="ctr" rtlCol="false" tIns="50800" lIns="50800" bIns="50800" rIns="50800"/>
            <a:lstStyle/>
            <a:p>
              <a:pPr algn="ctr">
                <a:lnSpc>
                  <a:spcPts val="2121"/>
                </a:lnSpc>
              </a:pPr>
            </a:p>
            <a:p>
              <a:pPr algn="ctr">
                <a:lnSpc>
                  <a:spcPts val="2121"/>
                </a:lnSpc>
              </a:pPr>
            </a:p>
          </p:txBody>
        </p:sp>
      </p:grpSp>
      <p:sp>
        <p:nvSpPr>
          <p:cNvPr name="TextBox 15" id="15"/>
          <p:cNvSpPr txBox="true"/>
          <p:nvPr/>
        </p:nvSpPr>
        <p:spPr>
          <a:xfrm rot="0">
            <a:off x="7341220" y="1249819"/>
            <a:ext cx="9849689" cy="1211565"/>
          </a:xfrm>
          <a:prstGeom prst="rect">
            <a:avLst/>
          </a:prstGeom>
        </p:spPr>
        <p:txBody>
          <a:bodyPr anchor="t" rtlCol="false" tIns="0" lIns="0" bIns="0" rIns="0">
            <a:spAutoFit/>
          </a:bodyPr>
          <a:lstStyle/>
          <a:p>
            <a:pPr algn="r">
              <a:lnSpc>
                <a:spcPts val="9841"/>
              </a:lnSpc>
            </a:pPr>
            <a:r>
              <a:rPr lang="en-US" sz="7029" spc="660">
                <a:solidFill>
                  <a:srgbClr val="EDE8E4"/>
                </a:solidFill>
                <a:latin typeface="Glacial Indifference"/>
                <a:ea typeface="Glacial Indifference"/>
                <a:cs typeface="Glacial Indifference"/>
                <a:sym typeface="Glacial Indifference"/>
              </a:rPr>
              <a:t>WHAT ARE SOME OF</a:t>
            </a:r>
          </a:p>
        </p:txBody>
      </p:sp>
      <p:sp>
        <p:nvSpPr>
          <p:cNvPr name="TextBox 16" id="16"/>
          <p:cNvSpPr txBox="true"/>
          <p:nvPr/>
        </p:nvSpPr>
        <p:spPr>
          <a:xfrm rot="0">
            <a:off x="7625241" y="2231192"/>
            <a:ext cx="9626750" cy="1414117"/>
          </a:xfrm>
          <a:prstGeom prst="rect">
            <a:avLst/>
          </a:prstGeom>
        </p:spPr>
        <p:txBody>
          <a:bodyPr anchor="t" rtlCol="false" tIns="0" lIns="0" bIns="0" rIns="0">
            <a:spAutoFit/>
          </a:bodyPr>
          <a:lstStyle/>
          <a:p>
            <a:pPr algn="r">
              <a:lnSpc>
                <a:spcPts val="11579"/>
              </a:lnSpc>
            </a:pPr>
            <a:r>
              <a:rPr lang="en-US" b="true" sz="8271" spc="777">
                <a:solidFill>
                  <a:srgbClr val="EDE8E4"/>
                </a:solidFill>
                <a:latin typeface="Glacial Indifference Bold"/>
                <a:ea typeface="Glacial Indifference Bold"/>
                <a:cs typeface="Glacial Indifference Bold"/>
                <a:sym typeface="Glacial Indifference Bold"/>
              </a:rPr>
              <a:t>AE’S PRIORITY?</a:t>
            </a:r>
          </a:p>
        </p:txBody>
      </p:sp>
      <p:sp>
        <p:nvSpPr>
          <p:cNvPr name="TextBox 17" id="17"/>
          <p:cNvSpPr txBox="true"/>
          <p:nvPr/>
        </p:nvSpPr>
        <p:spPr>
          <a:xfrm rot="0">
            <a:off x="9968566" y="5356227"/>
            <a:ext cx="3039446" cy="1498986"/>
          </a:xfrm>
          <a:prstGeom prst="rect">
            <a:avLst/>
          </a:prstGeom>
        </p:spPr>
        <p:txBody>
          <a:bodyPr anchor="t" rtlCol="false" tIns="0" lIns="0" bIns="0" rIns="0">
            <a:spAutoFit/>
          </a:bodyPr>
          <a:lstStyle/>
          <a:p>
            <a:pPr algn="ctr">
              <a:lnSpc>
                <a:spcPts val="4003"/>
              </a:lnSpc>
            </a:pPr>
            <a:r>
              <a:rPr lang="en-US" sz="2859" spc="62">
                <a:solidFill>
                  <a:srgbClr val="EDE8E4"/>
                </a:solidFill>
                <a:latin typeface="Glacial Indifference"/>
                <a:ea typeface="Glacial Indifference"/>
                <a:cs typeface="Glacial Indifference"/>
                <a:sym typeface="Glacial Indifference"/>
              </a:rPr>
              <a:t>Addressing the Teacher Pipeline Crisis</a:t>
            </a:r>
          </a:p>
        </p:txBody>
      </p:sp>
      <p:sp>
        <p:nvSpPr>
          <p:cNvPr name="TextBox 18" id="18"/>
          <p:cNvSpPr txBox="true"/>
          <p:nvPr/>
        </p:nvSpPr>
        <p:spPr>
          <a:xfrm rot="0">
            <a:off x="6214847" y="5506157"/>
            <a:ext cx="3039446" cy="975901"/>
          </a:xfrm>
          <a:prstGeom prst="rect">
            <a:avLst/>
          </a:prstGeom>
        </p:spPr>
        <p:txBody>
          <a:bodyPr anchor="t" rtlCol="false" tIns="0" lIns="0" bIns="0" rIns="0">
            <a:spAutoFit/>
          </a:bodyPr>
          <a:lstStyle/>
          <a:p>
            <a:pPr algn="ctr">
              <a:lnSpc>
                <a:spcPts val="3960"/>
              </a:lnSpc>
            </a:pPr>
            <a:r>
              <a:rPr lang="en-US" sz="2828" spc="62">
                <a:solidFill>
                  <a:srgbClr val="EDE8E4"/>
                </a:solidFill>
                <a:latin typeface="Glacial Indifference"/>
                <a:ea typeface="Glacial Indifference"/>
                <a:cs typeface="Glacial Indifference"/>
                <a:sym typeface="Glacial Indifference"/>
              </a:rPr>
              <a:t>Protecting DEI &amp; Student Resources</a:t>
            </a:r>
          </a:p>
        </p:txBody>
      </p:sp>
      <p:sp>
        <p:nvSpPr>
          <p:cNvPr name="TextBox 19" id="19"/>
          <p:cNvSpPr txBox="true"/>
          <p:nvPr/>
        </p:nvSpPr>
        <p:spPr>
          <a:xfrm rot="0">
            <a:off x="2457519" y="5548561"/>
            <a:ext cx="3039446" cy="1012350"/>
          </a:xfrm>
          <a:prstGeom prst="rect">
            <a:avLst/>
          </a:prstGeom>
        </p:spPr>
        <p:txBody>
          <a:bodyPr anchor="t" rtlCol="false" tIns="0" lIns="0" bIns="0" rIns="0">
            <a:spAutoFit/>
          </a:bodyPr>
          <a:lstStyle/>
          <a:p>
            <a:pPr algn="ctr">
              <a:lnSpc>
                <a:spcPts val="4051"/>
              </a:lnSpc>
            </a:pPr>
            <a:r>
              <a:rPr lang="en-US" sz="2893" spc="63">
                <a:solidFill>
                  <a:srgbClr val="EDE8E4"/>
                </a:solidFill>
                <a:latin typeface="Glacial Indifference"/>
                <a:ea typeface="Glacial Indifference"/>
                <a:cs typeface="Glacial Indifference"/>
                <a:sym typeface="Glacial Indifference"/>
              </a:rPr>
              <a:t>Lobbying &amp; Policy Engagement</a:t>
            </a:r>
          </a:p>
        </p:txBody>
      </p:sp>
      <p:sp>
        <p:nvSpPr>
          <p:cNvPr name="Freeform 20" id="20"/>
          <p:cNvSpPr/>
          <p:nvPr/>
        </p:nvSpPr>
        <p:spPr>
          <a:xfrm flipH="false" flipV="false" rot="0">
            <a:off x="-1446812" y="7841762"/>
            <a:ext cx="5482705" cy="4884592"/>
          </a:xfrm>
          <a:custGeom>
            <a:avLst/>
            <a:gdLst/>
            <a:ahLst/>
            <a:cxnLst/>
            <a:rect r="r" b="b" t="t" l="l"/>
            <a:pathLst>
              <a:path h="4884592" w="5482705">
                <a:moveTo>
                  <a:pt x="0" y="0"/>
                </a:moveTo>
                <a:lnTo>
                  <a:pt x="5482705" y="0"/>
                </a:lnTo>
                <a:lnTo>
                  <a:pt x="5482705" y="4884591"/>
                </a:lnTo>
                <a:lnTo>
                  <a:pt x="0" y="488459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21" id="21"/>
          <p:cNvSpPr/>
          <p:nvPr/>
        </p:nvSpPr>
        <p:spPr>
          <a:xfrm flipH="false" flipV="false" rot="10452176">
            <a:off x="15012576" y="-2759682"/>
            <a:ext cx="5482705" cy="4884592"/>
          </a:xfrm>
          <a:custGeom>
            <a:avLst/>
            <a:gdLst/>
            <a:ahLst/>
            <a:cxnLst/>
            <a:rect r="r" b="b" t="t" l="l"/>
            <a:pathLst>
              <a:path h="4884592" w="5482705">
                <a:moveTo>
                  <a:pt x="0" y="0"/>
                </a:moveTo>
                <a:lnTo>
                  <a:pt x="5482705" y="0"/>
                </a:lnTo>
                <a:lnTo>
                  <a:pt x="5482705" y="4884591"/>
                </a:lnTo>
                <a:lnTo>
                  <a:pt x="0" y="488459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grpSp>
        <p:nvGrpSpPr>
          <p:cNvPr name="Group 22" id="22"/>
          <p:cNvGrpSpPr/>
          <p:nvPr/>
        </p:nvGrpSpPr>
        <p:grpSpPr>
          <a:xfrm rot="0">
            <a:off x="13574767" y="4620892"/>
            <a:ext cx="3488643" cy="3263579"/>
            <a:chOff x="0" y="0"/>
            <a:chExt cx="997323" cy="932983"/>
          </a:xfrm>
        </p:grpSpPr>
        <p:sp>
          <p:nvSpPr>
            <p:cNvPr name="Freeform 23" id="23"/>
            <p:cNvSpPr/>
            <p:nvPr/>
          </p:nvSpPr>
          <p:spPr>
            <a:xfrm flipH="false" flipV="false" rot="0">
              <a:off x="0" y="0"/>
              <a:ext cx="997323" cy="932983"/>
            </a:xfrm>
            <a:custGeom>
              <a:avLst/>
              <a:gdLst/>
              <a:ahLst/>
              <a:cxnLst/>
              <a:rect r="r" b="b" t="t" l="l"/>
              <a:pathLst>
                <a:path h="932983" w="997323">
                  <a:moveTo>
                    <a:pt x="130932" y="0"/>
                  </a:moveTo>
                  <a:lnTo>
                    <a:pt x="866392" y="0"/>
                  </a:lnTo>
                  <a:cubicBezTo>
                    <a:pt x="901117" y="0"/>
                    <a:pt x="934420" y="13795"/>
                    <a:pt x="958974" y="38349"/>
                  </a:cubicBezTo>
                  <a:cubicBezTo>
                    <a:pt x="983529" y="62903"/>
                    <a:pt x="997323" y="96206"/>
                    <a:pt x="997323" y="130932"/>
                  </a:cubicBezTo>
                  <a:lnTo>
                    <a:pt x="997323" y="802051"/>
                  </a:lnTo>
                  <a:cubicBezTo>
                    <a:pt x="997323" y="836776"/>
                    <a:pt x="983529" y="870079"/>
                    <a:pt x="958974" y="894634"/>
                  </a:cubicBezTo>
                  <a:cubicBezTo>
                    <a:pt x="934420" y="919188"/>
                    <a:pt x="901117" y="932983"/>
                    <a:pt x="866392" y="932983"/>
                  </a:cubicBezTo>
                  <a:lnTo>
                    <a:pt x="130932" y="932983"/>
                  </a:lnTo>
                  <a:cubicBezTo>
                    <a:pt x="96206" y="932983"/>
                    <a:pt x="62903" y="919188"/>
                    <a:pt x="38349" y="894634"/>
                  </a:cubicBezTo>
                  <a:cubicBezTo>
                    <a:pt x="13795" y="870079"/>
                    <a:pt x="0" y="836776"/>
                    <a:pt x="0" y="802051"/>
                  </a:cubicBezTo>
                  <a:lnTo>
                    <a:pt x="0" y="130932"/>
                  </a:lnTo>
                  <a:cubicBezTo>
                    <a:pt x="0" y="96206"/>
                    <a:pt x="13795" y="62903"/>
                    <a:pt x="38349" y="38349"/>
                  </a:cubicBezTo>
                  <a:cubicBezTo>
                    <a:pt x="62903" y="13795"/>
                    <a:pt x="96206" y="0"/>
                    <a:pt x="130932" y="0"/>
                  </a:cubicBezTo>
                  <a:close/>
                </a:path>
              </a:pathLst>
            </a:custGeom>
            <a:solidFill>
              <a:srgbClr val="000000">
                <a:alpha val="0"/>
              </a:srgbClr>
            </a:solidFill>
            <a:ln w="38100" cap="rnd">
              <a:solidFill>
                <a:srgbClr val="E3D8D4"/>
              </a:solidFill>
              <a:prstDash val="solid"/>
              <a:round/>
            </a:ln>
          </p:spPr>
        </p:sp>
        <p:sp>
          <p:nvSpPr>
            <p:cNvPr name="TextBox 24" id="24"/>
            <p:cNvSpPr txBox="true"/>
            <p:nvPr/>
          </p:nvSpPr>
          <p:spPr>
            <a:xfrm>
              <a:off x="0" y="9525"/>
              <a:ext cx="997323" cy="923458"/>
            </a:xfrm>
            <a:prstGeom prst="rect">
              <a:avLst/>
            </a:prstGeom>
          </p:spPr>
          <p:txBody>
            <a:bodyPr anchor="ctr" rtlCol="false" tIns="50800" lIns="50800" bIns="50800" rIns="50800"/>
            <a:lstStyle/>
            <a:p>
              <a:pPr algn="ctr">
                <a:lnSpc>
                  <a:spcPts val="2121"/>
                </a:lnSpc>
              </a:pPr>
            </a:p>
            <a:p>
              <a:pPr algn="ctr">
                <a:lnSpc>
                  <a:spcPts val="2121"/>
                </a:lnSpc>
              </a:pPr>
            </a:p>
          </p:txBody>
        </p:sp>
      </p:grpSp>
      <p:sp>
        <p:nvSpPr>
          <p:cNvPr name="TextBox 25" id="25"/>
          <p:cNvSpPr txBox="true"/>
          <p:nvPr/>
        </p:nvSpPr>
        <p:spPr>
          <a:xfrm rot="0">
            <a:off x="13799365" y="5356227"/>
            <a:ext cx="3039446" cy="1444376"/>
          </a:xfrm>
          <a:prstGeom prst="rect">
            <a:avLst/>
          </a:prstGeom>
        </p:spPr>
        <p:txBody>
          <a:bodyPr anchor="t" rtlCol="false" tIns="0" lIns="0" bIns="0" rIns="0">
            <a:spAutoFit/>
          </a:bodyPr>
          <a:lstStyle/>
          <a:p>
            <a:pPr algn="ctr">
              <a:lnSpc>
                <a:spcPts val="3863"/>
              </a:lnSpc>
            </a:pPr>
            <a:r>
              <a:rPr lang="en-US" sz="2759" spc="60">
                <a:solidFill>
                  <a:srgbClr val="EDE8E4"/>
                </a:solidFill>
                <a:latin typeface="Glacial Indifference"/>
                <a:ea typeface="Glacial Indifference"/>
                <a:cs typeface="Glacial Indifference"/>
                <a:sym typeface="Glacial Indifference"/>
              </a:rPr>
              <a:t>Fighting for Fair Compensation &amp; Working Conditions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253754"/>
        </a:solidFill>
      </p:bgPr>
    </p:bg>
    <p:spTree>
      <p:nvGrpSpPr>
        <p:cNvPr id="1" name=""/>
        <p:cNvGrpSpPr/>
        <p:nvPr/>
      </p:nvGrpSpPr>
      <p:grpSpPr>
        <a:xfrm>
          <a:off x="0" y="0"/>
          <a:ext cx="0" cy="0"/>
          <a:chOff x="0" y="0"/>
          <a:chExt cx="0" cy="0"/>
        </a:xfrm>
      </p:grpSpPr>
      <p:sp>
        <p:nvSpPr>
          <p:cNvPr name="Freeform 2" id="2"/>
          <p:cNvSpPr/>
          <p:nvPr/>
        </p:nvSpPr>
        <p:spPr>
          <a:xfrm flipH="false" flipV="false" rot="-1370283">
            <a:off x="18644069" y="6666911"/>
            <a:ext cx="13578764" cy="10887700"/>
          </a:xfrm>
          <a:custGeom>
            <a:avLst/>
            <a:gdLst/>
            <a:ahLst/>
            <a:cxnLst/>
            <a:rect r="r" b="b" t="t" l="l"/>
            <a:pathLst>
              <a:path h="10887700" w="13578764">
                <a:moveTo>
                  <a:pt x="0" y="0"/>
                </a:moveTo>
                <a:lnTo>
                  <a:pt x="13578764" y="0"/>
                </a:lnTo>
                <a:lnTo>
                  <a:pt x="13578764" y="10887699"/>
                </a:lnTo>
                <a:lnTo>
                  <a:pt x="0" y="108876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3" id="3"/>
          <p:cNvSpPr/>
          <p:nvPr/>
        </p:nvSpPr>
        <p:spPr>
          <a:xfrm flipH="false" flipV="false" rot="-1370283">
            <a:off x="-14375596" y="1890994"/>
            <a:ext cx="13578764" cy="10887700"/>
          </a:xfrm>
          <a:custGeom>
            <a:avLst/>
            <a:gdLst/>
            <a:ahLst/>
            <a:cxnLst/>
            <a:rect r="r" b="b" t="t" l="l"/>
            <a:pathLst>
              <a:path h="10887700" w="13578764">
                <a:moveTo>
                  <a:pt x="0" y="0"/>
                </a:moveTo>
                <a:lnTo>
                  <a:pt x="13578764" y="0"/>
                </a:lnTo>
                <a:lnTo>
                  <a:pt x="13578764" y="10887700"/>
                </a:lnTo>
                <a:lnTo>
                  <a:pt x="0" y="108877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4" id="4"/>
          <p:cNvSpPr/>
          <p:nvPr/>
        </p:nvSpPr>
        <p:spPr>
          <a:xfrm flipH="false" flipV="false" rot="0">
            <a:off x="-1446812" y="7841762"/>
            <a:ext cx="5482705" cy="4884592"/>
          </a:xfrm>
          <a:custGeom>
            <a:avLst/>
            <a:gdLst/>
            <a:ahLst/>
            <a:cxnLst/>
            <a:rect r="r" b="b" t="t" l="l"/>
            <a:pathLst>
              <a:path h="4884592" w="5482705">
                <a:moveTo>
                  <a:pt x="0" y="0"/>
                </a:moveTo>
                <a:lnTo>
                  <a:pt x="5482705" y="0"/>
                </a:lnTo>
                <a:lnTo>
                  <a:pt x="5482705" y="4884591"/>
                </a:lnTo>
                <a:lnTo>
                  <a:pt x="0" y="488459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10452176">
            <a:off x="15012576" y="-2759682"/>
            <a:ext cx="5482705" cy="4884592"/>
          </a:xfrm>
          <a:custGeom>
            <a:avLst/>
            <a:gdLst/>
            <a:ahLst/>
            <a:cxnLst/>
            <a:rect r="r" b="b" t="t" l="l"/>
            <a:pathLst>
              <a:path h="4884592" w="5482705">
                <a:moveTo>
                  <a:pt x="0" y="0"/>
                </a:moveTo>
                <a:lnTo>
                  <a:pt x="5482705" y="0"/>
                </a:lnTo>
                <a:lnTo>
                  <a:pt x="5482705" y="4884591"/>
                </a:lnTo>
                <a:lnTo>
                  <a:pt x="0" y="488459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6" id="6"/>
          <p:cNvSpPr/>
          <p:nvPr/>
        </p:nvSpPr>
        <p:spPr>
          <a:xfrm flipH="false" flipV="false" rot="0">
            <a:off x="1294541" y="521545"/>
            <a:ext cx="15964759" cy="8880397"/>
          </a:xfrm>
          <a:custGeom>
            <a:avLst/>
            <a:gdLst/>
            <a:ahLst/>
            <a:cxnLst/>
            <a:rect r="r" b="b" t="t" l="l"/>
            <a:pathLst>
              <a:path h="8880397" w="15964759">
                <a:moveTo>
                  <a:pt x="0" y="0"/>
                </a:moveTo>
                <a:lnTo>
                  <a:pt x="15964759" y="0"/>
                </a:lnTo>
                <a:lnTo>
                  <a:pt x="15964759" y="8880397"/>
                </a:lnTo>
                <a:lnTo>
                  <a:pt x="0" y="8880397"/>
                </a:lnTo>
                <a:lnTo>
                  <a:pt x="0" y="0"/>
                </a:lnTo>
                <a:close/>
              </a:path>
            </a:pathLst>
          </a:custGeom>
          <a:blipFill>
            <a:blip r:embed="rId7"/>
            <a:stretch>
              <a:fillRect l="0" t="0" r="0" b="0"/>
            </a:stretch>
          </a:blipFill>
        </p:spPr>
      </p:sp>
    </p:spTree>
  </p:cSld>
  <p:clrMapOvr>
    <a:masterClrMapping/>
  </p:clrMapOvr>
  <p:transition spd="fast">
    <p:wipe dir="l"/>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DE8E4"/>
        </a:solidFill>
      </p:bgPr>
    </p:bg>
    <p:spTree>
      <p:nvGrpSpPr>
        <p:cNvPr id="1" name=""/>
        <p:cNvGrpSpPr/>
        <p:nvPr/>
      </p:nvGrpSpPr>
      <p:grpSpPr>
        <a:xfrm>
          <a:off x="0" y="0"/>
          <a:ext cx="0" cy="0"/>
          <a:chOff x="0" y="0"/>
          <a:chExt cx="0" cy="0"/>
        </a:xfrm>
      </p:grpSpPr>
      <p:sp>
        <p:nvSpPr>
          <p:cNvPr name="Freeform 2" id="2"/>
          <p:cNvSpPr/>
          <p:nvPr/>
        </p:nvSpPr>
        <p:spPr>
          <a:xfrm flipH="false" flipV="false" rot="0">
            <a:off x="462617" y="4512284"/>
            <a:ext cx="7641686" cy="6808048"/>
          </a:xfrm>
          <a:custGeom>
            <a:avLst/>
            <a:gdLst/>
            <a:ahLst/>
            <a:cxnLst/>
            <a:rect r="r" b="b" t="t" l="l"/>
            <a:pathLst>
              <a:path h="6808048" w="7641686">
                <a:moveTo>
                  <a:pt x="0" y="0"/>
                </a:moveTo>
                <a:lnTo>
                  <a:pt x="7641687" y="0"/>
                </a:lnTo>
                <a:lnTo>
                  <a:pt x="7641687" y="6808048"/>
                </a:lnTo>
                <a:lnTo>
                  <a:pt x="0" y="68080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11849738" y="-4940726"/>
            <a:ext cx="7641686" cy="6808048"/>
          </a:xfrm>
          <a:custGeom>
            <a:avLst/>
            <a:gdLst/>
            <a:ahLst/>
            <a:cxnLst/>
            <a:rect r="r" b="b" t="t" l="l"/>
            <a:pathLst>
              <a:path h="6808048" w="7641686">
                <a:moveTo>
                  <a:pt x="0" y="0"/>
                </a:moveTo>
                <a:lnTo>
                  <a:pt x="7641686" y="0"/>
                </a:lnTo>
                <a:lnTo>
                  <a:pt x="7641686" y="6808048"/>
                </a:lnTo>
                <a:lnTo>
                  <a:pt x="0" y="68080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8798399">
            <a:off x="13156923" y="1016610"/>
            <a:ext cx="9798172" cy="13143890"/>
          </a:xfrm>
          <a:custGeom>
            <a:avLst/>
            <a:gdLst/>
            <a:ahLst/>
            <a:cxnLst/>
            <a:rect r="r" b="b" t="t" l="l"/>
            <a:pathLst>
              <a:path h="13143890" w="9798172">
                <a:moveTo>
                  <a:pt x="0" y="0"/>
                </a:moveTo>
                <a:lnTo>
                  <a:pt x="9798173" y="0"/>
                </a:lnTo>
                <a:lnTo>
                  <a:pt x="9798173" y="13143890"/>
                </a:lnTo>
                <a:lnTo>
                  <a:pt x="0" y="1314389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8798399">
            <a:off x="-2994864" y="-8645988"/>
            <a:ext cx="9798172" cy="13143890"/>
          </a:xfrm>
          <a:custGeom>
            <a:avLst/>
            <a:gdLst/>
            <a:ahLst/>
            <a:cxnLst/>
            <a:rect r="r" b="b" t="t" l="l"/>
            <a:pathLst>
              <a:path h="13143890" w="9798172">
                <a:moveTo>
                  <a:pt x="0" y="0"/>
                </a:moveTo>
                <a:lnTo>
                  <a:pt x="9798173" y="0"/>
                </a:lnTo>
                <a:lnTo>
                  <a:pt x="9798173" y="13143890"/>
                </a:lnTo>
                <a:lnTo>
                  <a:pt x="0" y="1314389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grpSp>
        <p:nvGrpSpPr>
          <p:cNvPr name="Group 6" id="6"/>
          <p:cNvGrpSpPr/>
          <p:nvPr/>
        </p:nvGrpSpPr>
        <p:grpSpPr>
          <a:xfrm rot="0">
            <a:off x="1635722" y="3856778"/>
            <a:ext cx="6232665" cy="5237851"/>
            <a:chOff x="0" y="0"/>
            <a:chExt cx="2019680" cy="1697313"/>
          </a:xfrm>
        </p:grpSpPr>
        <p:sp>
          <p:nvSpPr>
            <p:cNvPr name="Freeform 7" id="7"/>
            <p:cNvSpPr/>
            <p:nvPr/>
          </p:nvSpPr>
          <p:spPr>
            <a:xfrm flipH="false" flipV="false" rot="0">
              <a:off x="0" y="0"/>
              <a:ext cx="2019680" cy="1697313"/>
            </a:xfrm>
            <a:custGeom>
              <a:avLst/>
              <a:gdLst/>
              <a:ahLst/>
              <a:cxnLst/>
              <a:rect r="r" b="b" t="t" l="l"/>
              <a:pathLst>
                <a:path h="1697313" w="2019680">
                  <a:moveTo>
                    <a:pt x="48444" y="0"/>
                  </a:moveTo>
                  <a:lnTo>
                    <a:pt x="1971236" y="0"/>
                  </a:lnTo>
                  <a:cubicBezTo>
                    <a:pt x="1984084" y="0"/>
                    <a:pt x="1996406" y="5104"/>
                    <a:pt x="2005491" y="14189"/>
                  </a:cubicBezTo>
                  <a:cubicBezTo>
                    <a:pt x="2014576" y="23274"/>
                    <a:pt x="2019680" y="35596"/>
                    <a:pt x="2019680" y="48444"/>
                  </a:cubicBezTo>
                  <a:lnTo>
                    <a:pt x="2019680" y="1648869"/>
                  </a:lnTo>
                  <a:cubicBezTo>
                    <a:pt x="2019680" y="1675624"/>
                    <a:pt x="1997991" y="1697313"/>
                    <a:pt x="1971236" y="1697313"/>
                  </a:cubicBezTo>
                  <a:lnTo>
                    <a:pt x="48444" y="1697313"/>
                  </a:lnTo>
                  <a:cubicBezTo>
                    <a:pt x="21689" y="1697313"/>
                    <a:pt x="0" y="1675624"/>
                    <a:pt x="0" y="1648869"/>
                  </a:cubicBezTo>
                  <a:lnTo>
                    <a:pt x="0" y="48444"/>
                  </a:lnTo>
                  <a:cubicBezTo>
                    <a:pt x="0" y="21689"/>
                    <a:pt x="21689" y="0"/>
                    <a:pt x="48444" y="0"/>
                  </a:cubicBezTo>
                  <a:close/>
                </a:path>
              </a:pathLst>
            </a:custGeom>
            <a:solidFill>
              <a:srgbClr val="253754"/>
            </a:solidFill>
            <a:ln cap="rnd">
              <a:noFill/>
              <a:prstDash val="solid"/>
              <a:round/>
            </a:ln>
          </p:spPr>
        </p:sp>
        <p:sp>
          <p:nvSpPr>
            <p:cNvPr name="TextBox 8" id="8"/>
            <p:cNvSpPr txBox="true"/>
            <p:nvPr/>
          </p:nvSpPr>
          <p:spPr>
            <a:xfrm>
              <a:off x="0" y="9525"/>
              <a:ext cx="2019680" cy="1687788"/>
            </a:xfrm>
            <a:prstGeom prst="rect">
              <a:avLst/>
            </a:prstGeom>
          </p:spPr>
          <p:txBody>
            <a:bodyPr anchor="ctr" rtlCol="false" tIns="50800" lIns="50800" bIns="50800" rIns="50800"/>
            <a:lstStyle/>
            <a:p>
              <a:pPr algn="ctr">
                <a:lnSpc>
                  <a:spcPts val="2121"/>
                </a:lnSpc>
              </a:pPr>
            </a:p>
          </p:txBody>
        </p:sp>
      </p:grpSp>
      <p:grpSp>
        <p:nvGrpSpPr>
          <p:cNvPr name="Group 9" id="9"/>
          <p:cNvGrpSpPr/>
          <p:nvPr/>
        </p:nvGrpSpPr>
        <p:grpSpPr>
          <a:xfrm rot="0">
            <a:off x="9751022" y="3947212"/>
            <a:ext cx="6232665" cy="5147417"/>
            <a:chOff x="0" y="0"/>
            <a:chExt cx="2019680" cy="1668008"/>
          </a:xfrm>
        </p:grpSpPr>
        <p:sp>
          <p:nvSpPr>
            <p:cNvPr name="Freeform 10" id="10"/>
            <p:cNvSpPr/>
            <p:nvPr/>
          </p:nvSpPr>
          <p:spPr>
            <a:xfrm flipH="false" flipV="false" rot="0">
              <a:off x="0" y="0"/>
              <a:ext cx="2019680" cy="1668008"/>
            </a:xfrm>
            <a:custGeom>
              <a:avLst/>
              <a:gdLst/>
              <a:ahLst/>
              <a:cxnLst/>
              <a:rect r="r" b="b" t="t" l="l"/>
              <a:pathLst>
                <a:path h="1668008" w="2019680">
                  <a:moveTo>
                    <a:pt x="48444" y="0"/>
                  </a:moveTo>
                  <a:lnTo>
                    <a:pt x="1971236" y="0"/>
                  </a:lnTo>
                  <a:cubicBezTo>
                    <a:pt x="1984084" y="0"/>
                    <a:pt x="1996406" y="5104"/>
                    <a:pt x="2005491" y="14189"/>
                  </a:cubicBezTo>
                  <a:cubicBezTo>
                    <a:pt x="2014576" y="23274"/>
                    <a:pt x="2019680" y="35596"/>
                    <a:pt x="2019680" y="48444"/>
                  </a:cubicBezTo>
                  <a:lnTo>
                    <a:pt x="2019680" y="1619564"/>
                  </a:lnTo>
                  <a:cubicBezTo>
                    <a:pt x="2019680" y="1646319"/>
                    <a:pt x="1997991" y="1668008"/>
                    <a:pt x="1971236" y="1668008"/>
                  </a:cubicBezTo>
                  <a:lnTo>
                    <a:pt x="48444" y="1668008"/>
                  </a:lnTo>
                  <a:cubicBezTo>
                    <a:pt x="21689" y="1668008"/>
                    <a:pt x="0" y="1646319"/>
                    <a:pt x="0" y="1619564"/>
                  </a:cubicBezTo>
                  <a:lnTo>
                    <a:pt x="0" y="48444"/>
                  </a:lnTo>
                  <a:cubicBezTo>
                    <a:pt x="0" y="21689"/>
                    <a:pt x="21689" y="0"/>
                    <a:pt x="48444" y="0"/>
                  </a:cubicBezTo>
                  <a:close/>
                </a:path>
              </a:pathLst>
            </a:custGeom>
            <a:solidFill>
              <a:srgbClr val="253754"/>
            </a:solidFill>
            <a:ln cap="rnd">
              <a:noFill/>
              <a:prstDash val="solid"/>
              <a:round/>
            </a:ln>
          </p:spPr>
        </p:sp>
        <p:sp>
          <p:nvSpPr>
            <p:cNvPr name="TextBox 11" id="11"/>
            <p:cNvSpPr txBox="true"/>
            <p:nvPr/>
          </p:nvSpPr>
          <p:spPr>
            <a:xfrm>
              <a:off x="0" y="9525"/>
              <a:ext cx="2019680" cy="1658483"/>
            </a:xfrm>
            <a:prstGeom prst="rect">
              <a:avLst/>
            </a:prstGeom>
          </p:spPr>
          <p:txBody>
            <a:bodyPr anchor="ctr" rtlCol="false" tIns="50800" lIns="50800" bIns="50800" rIns="50800"/>
            <a:lstStyle/>
            <a:p>
              <a:pPr algn="ctr">
                <a:lnSpc>
                  <a:spcPts val="2121"/>
                </a:lnSpc>
              </a:pPr>
            </a:p>
          </p:txBody>
        </p:sp>
      </p:grpSp>
      <p:sp>
        <p:nvSpPr>
          <p:cNvPr name="Freeform 12" id="12"/>
          <p:cNvSpPr/>
          <p:nvPr/>
        </p:nvSpPr>
        <p:spPr>
          <a:xfrm flipH="false" flipV="false" rot="9961243">
            <a:off x="12217193" y="-3026777"/>
            <a:ext cx="10084214" cy="8727429"/>
          </a:xfrm>
          <a:custGeom>
            <a:avLst/>
            <a:gdLst/>
            <a:ahLst/>
            <a:cxnLst/>
            <a:rect r="r" b="b" t="t" l="l"/>
            <a:pathLst>
              <a:path h="8727429" w="10084214">
                <a:moveTo>
                  <a:pt x="0" y="0"/>
                </a:moveTo>
                <a:lnTo>
                  <a:pt x="10084214" y="0"/>
                </a:lnTo>
                <a:lnTo>
                  <a:pt x="10084214" y="8727429"/>
                </a:lnTo>
                <a:lnTo>
                  <a:pt x="0" y="872742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13" id="13"/>
          <p:cNvSpPr/>
          <p:nvPr/>
        </p:nvSpPr>
        <p:spPr>
          <a:xfrm flipH="false" flipV="false" rot="-976001">
            <a:off x="-4614341" y="5979010"/>
            <a:ext cx="9228681" cy="7987004"/>
          </a:xfrm>
          <a:custGeom>
            <a:avLst/>
            <a:gdLst/>
            <a:ahLst/>
            <a:cxnLst/>
            <a:rect r="r" b="b" t="t" l="l"/>
            <a:pathLst>
              <a:path h="7987004" w="9228681">
                <a:moveTo>
                  <a:pt x="0" y="0"/>
                </a:moveTo>
                <a:lnTo>
                  <a:pt x="9228682" y="0"/>
                </a:lnTo>
                <a:lnTo>
                  <a:pt x="9228682" y="7987004"/>
                </a:lnTo>
                <a:lnTo>
                  <a:pt x="0" y="798700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14" id="14"/>
          <p:cNvSpPr txBox="true"/>
          <p:nvPr/>
        </p:nvSpPr>
        <p:spPr>
          <a:xfrm rot="0">
            <a:off x="1028700" y="2161477"/>
            <a:ext cx="8324690" cy="1259324"/>
          </a:xfrm>
          <a:prstGeom prst="rect">
            <a:avLst/>
          </a:prstGeom>
        </p:spPr>
        <p:txBody>
          <a:bodyPr anchor="t" rtlCol="false" tIns="0" lIns="0" bIns="0" rIns="0">
            <a:spAutoFit/>
          </a:bodyPr>
          <a:lstStyle/>
          <a:p>
            <a:pPr algn="l">
              <a:lnSpc>
                <a:spcPts val="10258"/>
              </a:lnSpc>
            </a:pPr>
            <a:r>
              <a:rPr lang="en-US" b="true" sz="7327" spc="688">
                <a:solidFill>
                  <a:srgbClr val="152540"/>
                </a:solidFill>
                <a:latin typeface="Glacial Indifference Bold"/>
                <a:ea typeface="Glacial Indifference Bold"/>
                <a:cs typeface="Glacial Indifference Bold"/>
                <a:sym typeface="Glacial Indifference Bold"/>
              </a:rPr>
              <a:t>FACTS</a:t>
            </a:r>
          </a:p>
        </p:txBody>
      </p:sp>
      <p:sp>
        <p:nvSpPr>
          <p:cNvPr name="TextBox 15" id="15"/>
          <p:cNvSpPr txBox="true"/>
          <p:nvPr/>
        </p:nvSpPr>
        <p:spPr>
          <a:xfrm rot="0">
            <a:off x="1028700" y="1331740"/>
            <a:ext cx="10084555" cy="966389"/>
          </a:xfrm>
          <a:prstGeom prst="rect">
            <a:avLst/>
          </a:prstGeom>
        </p:spPr>
        <p:txBody>
          <a:bodyPr anchor="t" rtlCol="false" tIns="0" lIns="0" bIns="0" rIns="0">
            <a:spAutoFit/>
          </a:bodyPr>
          <a:lstStyle/>
          <a:p>
            <a:pPr algn="l">
              <a:lnSpc>
                <a:spcPts val="7961"/>
              </a:lnSpc>
            </a:pPr>
            <a:r>
              <a:rPr lang="en-US" sz="5686" spc="534">
                <a:solidFill>
                  <a:srgbClr val="152540"/>
                </a:solidFill>
                <a:latin typeface="Glacial Indifference"/>
                <a:ea typeface="Glacial Indifference"/>
                <a:cs typeface="Glacial Indifference"/>
                <a:sym typeface="Glacial Indifference"/>
              </a:rPr>
              <a:t>PAID STUDENT TEACHING</a:t>
            </a:r>
          </a:p>
        </p:txBody>
      </p:sp>
      <p:sp>
        <p:nvSpPr>
          <p:cNvPr name="TextBox 16" id="16"/>
          <p:cNvSpPr txBox="true"/>
          <p:nvPr/>
        </p:nvSpPr>
        <p:spPr>
          <a:xfrm rot="0">
            <a:off x="9801073" y="4244809"/>
            <a:ext cx="6132565" cy="5032111"/>
          </a:xfrm>
          <a:prstGeom prst="rect">
            <a:avLst/>
          </a:prstGeom>
        </p:spPr>
        <p:txBody>
          <a:bodyPr anchor="t" rtlCol="false" tIns="0" lIns="0" bIns="0" rIns="0">
            <a:spAutoFit/>
          </a:bodyPr>
          <a:lstStyle/>
          <a:p>
            <a:pPr algn="ctr">
              <a:lnSpc>
                <a:spcPts val="4039"/>
              </a:lnSpc>
            </a:pPr>
            <a:r>
              <a:rPr lang="en-US" sz="2885" spc="63">
                <a:solidFill>
                  <a:srgbClr val="EDE8E4"/>
                </a:solidFill>
                <a:latin typeface="Glacial Indifference"/>
                <a:ea typeface="Glacial Indifference"/>
                <a:cs typeface="Glacial Indifference"/>
                <a:sym typeface="Glacial Indifference"/>
              </a:rPr>
              <a:t>Michigan - $4,800/sem, $9,600/year</a:t>
            </a:r>
          </a:p>
          <a:p>
            <a:pPr algn="ctr">
              <a:lnSpc>
                <a:spcPts val="4039"/>
              </a:lnSpc>
            </a:pPr>
          </a:p>
          <a:p>
            <a:pPr algn="ctr">
              <a:lnSpc>
                <a:spcPts val="4039"/>
              </a:lnSpc>
            </a:pPr>
            <a:r>
              <a:rPr lang="en-US" sz="2885" spc="63">
                <a:solidFill>
                  <a:srgbClr val="EDE8E4"/>
                </a:solidFill>
                <a:latin typeface="Glacial Indifference"/>
                <a:ea typeface="Glacial Indifference"/>
                <a:cs typeface="Glacial Indifference"/>
                <a:sym typeface="Glacial Indifference"/>
              </a:rPr>
              <a:t>Colorado - $11,000/sem, $22,000/year</a:t>
            </a:r>
          </a:p>
          <a:p>
            <a:pPr algn="ctr">
              <a:lnSpc>
                <a:spcPts val="4039"/>
              </a:lnSpc>
            </a:pPr>
          </a:p>
          <a:p>
            <a:pPr algn="ctr">
              <a:lnSpc>
                <a:spcPts val="4039"/>
              </a:lnSpc>
            </a:pPr>
            <a:r>
              <a:rPr lang="en-US" sz="2885" spc="63">
                <a:solidFill>
                  <a:srgbClr val="EDE8E4"/>
                </a:solidFill>
                <a:latin typeface="Glacial Indifference"/>
                <a:ea typeface="Glacial Indifference"/>
                <a:cs typeface="Glacial Indifference"/>
                <a:sym typeface="Glacial Indifference"/>
              </a:rPr>
              <a:t>Maryland - $20,000/year</a:t>
            </a:r>
          </a:p>
          <a:p>
            <a:pPr algn="ctr">
              <a:lnSpc>
                <a:spcPts val="4039"/>
              </a:lnSpc>
            </a:pPr>
          </a:p>
          <a:p>
            <a:pPr algn="ctr">
              <a:lnSpc>
                <a:spcPts val="4039"/>
              </a:lnSpc>
            </a:pPr>
            <a:r>
              <a:rPr lang="en-US" sz="2885" spc="63">
                <a:solidFill>
                  <a:srgbClr val="EDE8E4"/>
                </a:solidFill>
                <a:latin typeface="Glacial Indifference"/>
                <a:ea typeface="Glacial Indifference"/>
                <a:cs typeface="Glacial Indifference"/>
                <a:sym typeface="Glacial Indifference"/>
              </a:rPr>
              <a:t>Kentucky - $5,000/sem</a:t>
            </a:r>
          </a:p>
          <a:p>
            <a:pPr algn="ctr">
              <a:lnSpc>
                <a:spcPts val="4039"/>
              </a:lnSpc>
            </a:pPr>
          </a:p>
        </p:txBody>
      </p:sp>
      <p:sp>
        <p:nvSpPr>
          <p:cNvPr name="TextBox 17" id="17"/>
          <p:cNvSpPr txBox="true"/>
          <p:nvPr/>
        </p:nvSpPr>
        <p:spPr>
          <a:xfrm rot="0">
            <a:off x="1666723" y="4701117"/>
            <a:ext cx="6201665" cy="3854630"/>
          </a:xfrm>
          <a:prstGeom prst="rect">
            <a:avLst/>
          </a:prstGeom>
        </p:spPr>
        <p:txBody>
          <a:bodyPr anchor="t" rtlCol="false" tIns="0" lIns="0" bIns="0" rIns="0">
            <a:spAutoFit/>
          </a:bodyPr>
          <a:lstStyle/>
          <a:p>
            <a:pPr algn="ctr">
              <a:lnSpc>
                <a:spcPts val="4365"/>
              </a:lnSpc>
            </a:pPr>
            <a:r>
              <a:rPr lang="en-US" sz="3117" spc="68">
                <a:solidFill>
                  <a:srgbClr val="EDE8E4"/>
                </a:solidFill>
                <a:latin typeface="Glacial Indifference"/>
                <a:ea typeface="Glacial Indifference"/>
                <a:cs typeface="Glacial Indifference"/>
                <a:sym typeface="Glacial Indifference"/>
              </a:rPr>
              <a:t>North Kansas City - $1,000/month</a:t>
            </a:r>
          </a:p>
          <a:p>
            <a:pPr algn="ctr">
              <a:lnSpc>
                <a:spcPts val="4365"/>
              </a:lnSpc>
            </a:pPr>
          </a:p>
          <a:p>
            <a:pPr algn="ctr">
              <a:lnSpc>
                <a:spcPts val="4365"/>
              </a:lnSpc>
            </a:pPr>
            <a:r>
              <a:rPr lang="en-US" sz="3117" spc="68">
                <a:solidFill>
                  <a:srgbClr val="EDE8E4"/>
                </a:solidFill>
                <a:latin typeface="Glacial Indifference"/>
                <a:ea typeface="Glacial Indifference"/>
                <a:cs typeface="Glacial Indifference"/>
                <a:sym typeface="Glacial Indifference"/>
              </a:rPr>
              <a:t>STL Public Schools - $132/day &amp; 100% medical, dental and vision</a:t>
            </a:r>
          </a:p>
          <a:p>
            <a:pPr algn="ctr">
              <a:lnSpc>
                <a:spcPts val="4365"/>
              </a:lnSpc>
            </a:pPr>
          </a:p>
          <a:p>
            <a:pPr algn="ctr">
              <a:lnSpc>
                <a:spcPts val="4365"/>
              </a:lnSpc>
            </a:pPr>
            <a:r>
              <a:rPr lang="en-US" sz="3117" spc="68">
                <a:solidFill>
                  <a:srgbClr val="EDE8E4"/>
                </a:solidFill>
                <a:latin typeface="Glacial Indifference"/>
                <a:ea typeface="Glacial Indifference"/>
                <a:cs typeface="Glacial Indifference"/>
                <a:sym typeface="Glacial Indifference"/>
              </a:rPr>
              <a:t>MSU - Pathways for Paraprofessionals program</a:t>
            </a:r>
          </a:p>
        </p:txBody>
      </p:sp>
    </p:spTree>
  </p:cSld>
  <p:clrMapOvr>
    <a:masterClrMapping/>
  </p:clrMapOvr>
  <p:transition spd="fast">
    <p:wipe dir="l"/>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DE8E4"/>
        </a:solidFill>
      </p:bgPr>
    </p:bg>
    <p:spTree>
      <p:nvGrpSpPr>
        <p:cNvPr id="1" name=""/>
        <p:cNvGrpSpPr/>
        <p:nvPr/>
      </p:nvGrpSpPr>
      <p:grpSpPr>
        <a:xfrm>
          <a:off x="0" y="0"/>
          <a:ext cx="0" cy="0"/>
          <a:chOff x="0" y="0"/>
          <a:chExt cx="0" cy="0"/>
        </a:xfrm>
      </p:grpSpPr>
      <p:sp>
        <p:nvSpPr>
          <p:cNvPr name="TextBox 2" id="2"/>
          <p:cNvSpPr txBox="true"/>
          <p:nvPr/>
        </p:nvSpPr>
        <p:spPr>
          <a:xfrm rot="0">
            <a:off x="3889302" y="1559064"/>
            <a:ext cx="11360877" cy="1252164"/>
          </a:xfrm>
          <a:prstGeom prst="rect">
            <a:avLst/>
          </a:prstGeom>
        </p:spPr>
        <p:txBody>
          <a:bodyPr anchor="t" rtlCol="false" tIns="0" lIns="0" bIns="0" rIns="0">
            <a:spAutoFit/>
          </a:bodyPr>
          <a:lstStyle/>
          <a:p>
            <a:pPr algn="ctr" marL="0" indent="0" lvl="0">
              <a:lnSpc>
                <a:spcPts val="10258"/>
              </a:lnSpc>
              <a:spcBef>
                <a:spcPct val="0"/>
              </a:spcBef>
            </a:pPr>
            <a:r>
              <a:rPr lang="en-US" b="true" sz="7327" spc="688">
                <a:solidFill>
                  <a:srgbClr val="152540"/>
                </a:solidFill>
                <a:latin typeface="Glacial Indifference Bold"/>
                <a:ea typeface="Glacial Indifference Bold"/>
                <a:cs typeface="Glacial Indifference Bold"/>
                <a:sym typeface="Glacial Indifference Bold"/>
              </a:rPr>
              <a:t>TEACHER SHORTAGES</a:t>
            </a:r>
          </a:p>
        </p:txBody>
      </p:sp>
      <p:sp>
        <p:nvSpPr>
          <p:cNvPr name="Freeform 3" id="3"/>
          <p:cNvSpPr/>
          <p:nvPr/>
        </p:nvSpPr>
        <p:spPr>
          <a:xfrm flipH="false" flipV="false" rot="0">
            <a:off x="-290950" y="-2033784"/>
            <a:ext cx="5544196" cy="5181303"/>
          </a:xfrm>
          <a:custGeom>
            <a:avLst/>
            <a:gdLst/>
            <a:ahLst/>
            <a:cxnLst/>
            <a:rect r="r" b="b" t="t" l="l"/>
            <a:pathLst>
              <a:path h="5181303" w="5544196">
                <a:moveTo>
                  <a:pt x="0" y="0"/>
                </a:moveTo>
                <a:lnTo>
                  <a:pt x="5544196" y="0"/>
                </a:lnTo>
                <a:lnTo>
                  <a:pt x="5544196" y="5181303"/>
                </a:lnTo>
                <a:lnTo>
                  <a:pt x="0" y="51813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2240828">
            <a:off x="13820906" y="-5477286"/>
            <a:ext cx="10737221" cy="8609299"/>
          </a:xfrm>
          <a:custGeom>
            <a:avLst/>
            <a:gdLst/>
            <a:ahLst/>
            <a:cxnLst/>
            <a:rect r="r" b="b" t="t" l="l"/>
            <a:pathLst>
              <a:path h="8609299" w="10737221">
                <a:moveTo>
                  <a:pt x="0" y="0"/>
                </a:moveTo>
                <a:lnTo>
                  <a:pt x="10737221" y="0"/>
                </a:lnTo>
                <a:lnTo>
                  <a:pt x="10737221" y="8609299"/>
                </a:lnTo>
                <a:lnTo>
                  <a:pt x="0" y="86092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251778">
            <a:off x="-9009071" y="7694964"/>
            <a:ext cx="11450908" cy="9181546"/>
          </a:xfrm>
          <a:custGeom>
            <a:avLst/>
            <a:gdLst/>
            <a:ahLst/>
            <a:cxnLst/>
            <a:rect r="r" b="b" t="t" l="l"/>
            <a:pathLst>
              <a:path h="9181546" w="11450908">
                <a:moveTo>
                  <a:pt x="0" y="0"/>
                </a:moveTo>
                <a:lnTo>
                  <a:pt x="11450908" y="0"/>
                </a:lnTo>
                <a:lnTo>
                  <a:pt x="11450908" y="9181546"/>
                </a:lnTo>
                <a:lnTo>
                  <a:pt x="0" y="91815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TextBox 6" id="6"/>
          <p:cNvSpPr txBox="true"/>
          <p:nvPr/>
        </p:nvSpPr>
        <p:spPr>
          <a:xfrm rot="0">
            <a:off x="3437152" y="2744553"/>
            <a:ext cx="11413697" cy="577131"/>
          </a:xfrm>
          <a:prstGeom prst="rect">
            <a:avLst/>
          </a:prstGeom>
        </p:spPr>
        <p:txBody>
          <a:bodyPr anchor="t" rtlCol="false" tIns="0" lIns="0" bIns="0" rIns="0">
            <a:spAutoFit/>
          </a:bodyPr>
          <a:lstStyle/>
          <a:p>
            <a:pPr algn="ctr">
              <a:lnSpc>
                <a:spcPts val="4734"/>
              </a:lnSpc>
            </a:pPr>
            <a:r>
              <a:rPr lang="en-US" sz="3382" spc="74">
                <a:solidFill>
                  <a:srgbClr val="152540"/>
                </a:solidFill>
                <a:latin typeface="Glacial Indifference"/>
                <a:ea typeface="Glacial Indifference"/>
                <a:cs typeface="Glacial Indifference"/>
                <a:sym typeface="Glacial Indifference"/>
              </a:rPr>
              <a:t>National Statistics</a:t>
            </a:r>
          </a:p>
        </p:txBody>
      </p:sp>
      <p:sp>
        <p:nvSpPr>
          <p:cNvPr name="TextBox 7" id="7"/>
          <p:cNvSpPr txBox="true"/>
          <p:nvPr/>
        </p:nvSpPr>
        <p:spPr>
          <a:xfrm rot="0">
            <a:off x="2481148" y="3691810"/>
            <a:ext cx="13911225" cy="5380990"/>
          </a:xfrm>
          <a:prstGeom prst="rect">
            <a:avLst/>
          </a:prstGeom>
        </p:spPr>
        <p:txBody>
          <a:bodyPr anchor="t" rtlCol="false" tIns="0" lIns="0" bIns="0" rIns="0">
            <a:spAutoFit/>
          </a:bodyPr>
          <a:lstStyle/>
          <a:p>
            <a:pPr algn="l" marL="734059" indent="-367030" lvl="1">
              <a:lnSpc>
                <a:spcPts val="4759"/>
              </a:lnSpc>
              <a:buFont typeface="Arial"/>
              <a:buChar char="•"/>
            </a:pPr>
            <a:r>
              <a:rPr lang="en-US" sz="3399" i="true">
                <a:solidFill>
                  <a:srgbClr val="FF3131"/>
                </a:solidFill>
                <a:latin typeface="Canva Sans Italics"/>
                <a:ea typeface="Canva Sans Italics"/>
                <a:cs typeface="Canva Sans Italics"/>
                <a:sym typeface="Canva Sans Italics"/>
              </a:rPr>
              <a:t>Current national teacher shortage</a:t>
            </a:r>
            <a:r>
              <a:rPr lang="en-US" sz="3399" i="true">
                <a:solidFill>
                  <a:srgbClr val="152540"/>
                </a:solidFill>
                <a:latin typeface="Canva Sans Italics"/>
                <a:ea typeface="Canva Sans Italics"/>
                <a:cs typeface="Canva Sans Italics"/>
                <a:sym typeface="Canva Sans Italics"/>
              </a:rPr>
              <a:t>: </a:t>
            </a:r>
            <a:r>
              <a:rPr lang="en-US" sz="3399">
                <a:solidFill>
                  <a:srgbClr val="152540"/>
                </a:solidFill>
                <a:latin typeface="Canva Sans"/>
                <a:ea typeface="Canva Sans"/>
                <a:cs typeface="Canva Sans"/>
                <a:sym typeface="Canva Sans"/>
              </a:rPr>
              <a:t>Approximately 300,000 teachers were needed for the 2021-2022 school year in the U.S. (Source: Learning Policy Institute).</a:t>
            </a:r>
          </a:p>
          <a:p>
            <a:pPr algn="l" marL="734059" indent="-367030" lvl="1">
              <a:lnSpc>
                <a:spcPts val="4759"/>
              </a:lnSpc>
              <a:buFont typeface="Arial"/>
              <a:buChar char="•"/>
            </a:pPr>
            <a:r>
              <a:rPr lang="en-US" sz="3399" i="true">
                <a:solidFill>
                  <a:srgbClr val="FF3131"/>
                </a:solidFill>
                <a:latin typeface="Canva Sans Italics"/>
                <a:ea typeface="Canva Sans Italics"/>
                <a:cs typeface="Canva Sans Italics"/>
                <a:sym typeface="Canva Sans Italics"/>
              </a:rPr>
              <a:t>Teacher attrition rates</a:t>
            </a:r>
            <a:r>
              <a:rPr lang="en-US" sz="3399">
                <a:solidFill>
                  <a:srgbClr val="152540"/>
                </a:solidFill>
                <a:latin typeface="Canva Sans"/>
                <a:ea typeface="Canva Sans"/>
                <a:cs typeface="Canva Sans"/>
                <a:sym typeface="Canva Sans"/>
              </a:rPr>
              <a:t>: Nearly 50% of teachers leave the profession within the first 5 years (Source: National Center for Education Statistics).</a:t>
            </a:r>
          </a:p>
          <a:p>
            <a:pPr algn="l" marL="734059" indent="-367030" lvl="1">
              <a:lnSpc>
                <a:spcPts val="4759"/>
              </a:lnSpc>
              <a:buFont typeface="Arial"/>
              <a:buChar char="•"/>
            </a:pPr>
            <a:r>
              <a:rPr lang="en-US" sz="3399">
                <a:solidFill>
                  <a:srgbClr val="FF3131"/>
                </a:solidFill>
                <a:latin typeface="Canva Sans"/>
                <a:ea typeface="Canva Sans"/>
                <a:cs typeface="Canva Sans"/>
                <a:sym typeface="Canva Sans"/>
              </a:rPr>
              <a:t>Missouri is facing significant teacher shortages</a:t>
            </a:r>
            <a:r>
              <a:rPr lang="en-US" sz="3399">
                <a:solidFill>
                  <a:srgbClr val="152540"/>
                </a:solidFill>
                <a:latin typeface="Canva Sans"/>
                <a:ea typeface="Canva Sans"/>
                <a:cs typeface="Canva Sans"/>
                <a:sym typeface="Canva Sans"/>
              </a:rPr>
              <a:t>, particularly in special education, math, and science (Source: Missouri DESE).</a:t>
            </a:r>
          </a:p>
          <a:p>
            <a:pPr algn="l">
              <a:lnSpc>
                <a:spcPts val="4759"/>
              </a:lnSpc>
            </a:pPr>
          </a:p>
        </p:txBody>
      </p:sp>
    </p:spTree>
  </p:cSld>
  <p:clrMapOvr>
    <a:masterClrMapping/>
  </p:clrMapOvr>
  <p:transition spd="fast">
    <p:wipe dir="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B248D5949BD04E967AFA62604467DB" ma:contentTypeVersion="4" ma:contentTypeDescription="Create a new document." ma:contentTypeScope="" ma:versionID="ffa126756cbb24af480c68499cb96a11">
  <xsd:schema xmlns:xsd="http://www.w3.org/2001/XMLSchema" xmlns:xs="http://www.w3.org/2001/XMLSchema" xmlns:p="http://schemas.microsoft.com/office/2006/metadata/properties" xmlns:ns2="28e7bd5c-f973-4c5f-ab60-c9ba5762630c" targetNamespace="http://schemas.microsoft.com/office/2006/metadata/properties" ma:root="true" ma:fieldsID="779238fdfb8d1e6bb83e1d120f2bbd00" ns2:_="">
    <xsd:import namespace="28e7bd5c-f973-4c5f-ab60-c9ba5762630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e7bd5c-f973-4c5f-ab60-c9ba576263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1DB1F7C-8DE3-4EF4-9FE5-4402CDA815AF}"/>
</file>

<file path=customXml/itemProps2.xml><?xml version="1.0" encoding="utf-8"?>
<ds:datastoreItem xmlns:ds="http://schemas.openxmlformats.org/officeDocument/2006/customXml" ds:itemID="{93D27743-66C4-4C4D-8392-A88E92F7E4D7}"/>
</file>

<file path=customXml/itemProps3.xml><?xml version="1.0" encoding="utf-8"?>
<ds:datastoreItem xmlns:ds="http://schemas.openxmlformats.org/officeDocument/2006/customXml" ds:itemID="{C4A979EB-2C67-4839-AD2E-1D7715932DBA}"/>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Bridging Generations - Supporting Aspiring Educators in Advocacy </dc:title>
  <cp:revision>1</cp:revision>
  <dcterms:created xsi:type="dcterms:W3CDTF">2006-08-16T00:00:00Z</dcterms:created>
  <dcterms:modified xsi:type="dcterms:W3CDTF">2011-08-01T06:04:30Z</dcterms:modified>
  <dc:identifier>DAGd5C3Bgc0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0x010100FFB248D5949BD04E967AFA62604467DB</vt:lpwstr>
  </property>
</Properties>
</file>