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Arimo" panose="020B0604020202020204" charset="0"/>
      <p:regular r:id="rId32"/>
    </p:embeddedFont>
    <p:embeddedFont>
      <p:font typeface="Canva Sans" panose="020B0604020202020204" charset="0"/>
      <p:regular r:id="rId33"/>
    </p:embeddedFont>
    <p:embeddedFont>
      <p:font typeface="Canva Sans Bold" panose="020B0604020202020204" charset="0"/>
      <p:regular r:id="rId34"/>
    </p:embeddedFont>
    <p:embeddedFont>
      <p:font typeface="IBM Plex Serif" panose="02060503050406000203" pitchFamily="18" charset="0"/>
      <p:regular r:id="rId35"/>
    </p:embeddedFont>
    <p:embeddedFont>
      <p:font typeface="IBM Plex Serif Italics"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www.google.com/search?q=Doris+ennis&amp;rlz=1C1RXQR_enUS1083US1083&amp;oq=Doris+ennis&amp;gs_lcrp=EgZjaHJvbWUyBggAEEUYOTIICAEQABgWGB4yCAgCEAAYFhgeMgcIAxAAGO8FMgoIBBAAGIAEGKIE0gEIMjc0M2owajeoAgCwAgA&amp;sourceid=chrome&amp;ie=UTF-8#fpstate=ive&amp;vld=cid:e3b9d6af,vid:vL5hh96OhJ8,st: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TextBox 2"/>
          <p:cNvSpPr txBox="1"/>
          <p:nvPr/>
        </p:nvSpPr>
        <p:spPr>
          <a:xfrm>
            <a:off x="2106659" y="483654"/>
            <a:ext cx="14074681" cy="4740987"/>
          </a:xfrm>
          <a:prstGeom prst="rect">
            <a:avLst/>
          </a:prstGeom>
        </p:spPr>
        <p:txBody>
          <a:bodyPr lIns="0" tIns="0" rIns="0" bIns="0" rtlCol="0" anchor="t">
            <a:spAutoFit/>
          </a:bodyPr>
          <a:lstStyle/>
          <a:p>
            <a:pPr algn="ctr">
              <a:lnSpc>
                <a:spcPts val="9278"/>
              </a:lnSpc>
            </a:pPr>
            <a:r>
              <a:rPr lang="en-US" sz="9278" spc="-371">
                <a:solidFill>
                  <a:srgbClr val="36211B"/>
                </a:solidFill>
                <a:latin typeface="IBM Plex Serif"/>
                <a:ea typeface="IBM Plex Serif"/>
                <a:cs typeface="IBM Plex Serif"/>
                <a:sym typeface="IBM Plex Serif"/>
              </a:rPr>
              <a:t>HONORING OUR ASSOCIATION’S LEGACY TO GUIDE OUR UNION’S JUSTICE WORK</a:t>
            </a:r>
          </a:p>
        </p:txBody>
      </p:sp>
      <p:sp>
        <p:nvSpPr>
          <p:cNvPr id="3" name="Freeform 3"/>
          <p:cNvSpPr/>
          <p:nvPr/>
        </p:nvSpPr>
        <p:spPr>
          <a:xfrm>
            <a:off x="0" y="9910777"/>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4" name="TextBox 4"/>
          <p:cNvSpPr txBox="1"/>
          <p:nvPr/>
        </p:nvSpPr>
        <p:spPr>
          <a:xfrm>
            <a:off x="6430503" y="7706474"/>
            <a:ext cx="5608885" cy="1298575"/>
          </a:xfrm>
          <a:prstGeom prst="rect">
            <a:avLst/>
          </a:prstGeom>
        </p:spPr>
        <p:txBody>
          <a:bodyPr wrap="square" lIns="0" tIns="0" rIns="0" bIns="0" rtlCol="0" anchor="t">
            <a:spAutoFit/>
          </a:bodyPr>
          <a:lstStyle/>
          <a:p>
            <a:pPr algn="ctr">
              <a:lnSpc>
                <a:spcPts val="3499"/>
              </a:lnSpc>
            </a:pPr>
            <a:r>
              <a:rPr lang="en-US" sz="2499" spc="-49" dirty="0">
                <a:solidFill>
                  <a:srgbClr val="36211B"/>
                </a:solidFill>
                <a:latin typeface="IBM Plex Serif"/>
                <a:ea typeface="IBM Plex Serif"/>
                <a:cs typeface="IBM Plex Serif"/>
                <a:sym typeface="IBM Plex Serif"/>
              </a:rPr>
              <a:t>Taisha C. Steele, Ed.S.</a:t>
            </a:r>
          </a:p>
          <a:p>
            <a:pPr algn="ctr">
              <a:lnSpc>
                <a:spcPts val="3499"/>
              </a:lnSpc>
            </a:pPr>
            <a:r>
              <a:rPr lang="en-US" sz="2499" spc="-49" dirty="0">
                <a:solidFill>
                  <a:srgbClr val="36211B"/>
                </a:solidFill>
                <a:latin typeface="IBM Plex Serif"/>
                <a:ea typeface="IBM Plex Serif"/>
                <a:cs typeface="IBM Plex Serif"/>
                <a:sym typeface="IBM Plex Serif"/>
              </a:rPr>
              <a:t>Director, Human and Civil Rights</a:t>
            </a:r>
          </a:p>
          <a:p>
            <a:pPr algn="ctr">
              <a:lnSpc>
                <a:spcPts val="3499"/>
              </a:lnSpc>
              <a:spcBef>
                <a:spcPct val="0"/>
              </a:spcBef>
            </a:pPr>
            <a:r>
              <a:rPr lang="en-US" sz="2499" spc="-49" dirty="0">
                <a:solidFill>
                  <a:srgbClr val="36211B"/>
                </a:solidFill>
                <a:latin typeface="IBM Plex Serif"/>
                <a:ea typeface="IBM Plex Serif"/>
                <a:cs typeface="IBM Plex Serif"/>
                <a:sym typeface="IBM Plex Serif"/>
              </a:rPr>
              <a:t>Virginia Education Association</a:t>
            </a:r>
          </a:p>
        </p:txBody>
      </p:sp>
      <p:sp>
        <p:nvSpPr>
          <p:cNvPr id="5" name="TextBox 5"/>
          <p:cNvSpPr txBox="1"/>
          <p:nvPr/>
        </p:nvSpPr>
        <p:spPr>
          <a:xfrm>
            <a:off x="6463159" y="5677046"/>
            <a:ext cx="5608886" cy="1102610"/>
          </a:xfrm>
          <a:prstGeom prst="rect">
            <a:avLst/>
          </a:prstGeom>
        </p:spPr>
        <p:txBody>
          <a:bodyPr lIns="0" tIns="0" rIns="0" bIns="0" rtlCol="0" anchor="t">
            <a:spAutoFit/>
          </a:bodyPr>
          <a:lstStyle/>
          <a:p>
            <a:pPr algn="ctr">
              <a:lnSpc>
                <a:spcPts val="4479"/>
              </a:lnSpc>
            </a:pPr>
            <a:r>
              <a:rPr lang="en-US" sz="2800" spc="-63" dirty="0">
                <a:solidFill>
                  <a:srgbClr val="36211B"/>
                </a:solidFill>
                <a:latin typeface="Canva Sans"/>
                <a:ea typeface="Canva Sans"/>
                <a:cs typeface="Canva Sans"/>
                <a:sym typeface="Canva Sans"/>
              </a:rPr>
              <a:t>2025 NEA Retired Conference</a:t>
            </a:r>
          </a:p>
          <a:p>
            <a:pPr algn="ctr">
              <a:lnSpc>
                <a:spcPts val="4479"/>
              </a:lnSpc>
              <a:spcBef>
                <a:spcPct val="0"/>
              </a:spcBef>
            </a:pPr>
            <a:r>
              <a:rPr lang="en-US" sz="2800" spc="-63" dirty="0">
                <a:solidFill>
                  <a:srgbClr val="36211B"/>
                </a:solidFill>
                <a:latin typeface="Canva Sans"/>
                <a:ea typeface="Canva Sans"/>
                <a:cs typeface="Canva Sans"/>
                <a:sym typeface="Canva Sans"/>
              </a:rPr>
              <a:t>Detroit, Michigan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7806186" y="3262061"/>
            <a:ext cx="9166013" cy="6702644"/>
          </a:xfrm>
          <a:custGeom>
            <a:avLst/>
            <a:gdLst/>
            <a:ahLst/>
            <a:cxnLst/>
            <a:rect l="l" t="t" r="r" b="b"/>
            <a:pathLst>
              <a:path w="9166013" h="6702644">
                <a:moveTo>
                  <a:pt x="0" y="0"/>
                </a:moveTo>
                <a:lnTo>
                  <a:pt x="9166013" y="0"/>
                </a:lnTo>
                <a:lnTo>
                  <a:pt x="9166013" y="6702644"/>
                </a:lnTo>
                <a:lnTo>
                  <a:pt x="0" y="6702644"/>
                </a:lnTo>
                <a:lnTo>
                  <a:pt x="0" y="0"/>
                </a:lnTo>
                <a:close/>
              </a:path>
            </a:pathLst>
          </a:custGeom>
          <a:blipFill>
            <a:blip r:embed="rId3"/>
            <a:stretch>
              <a:fillRect t="-11111"/>
            </a:stretch>
          </a:blipFill>
        </p:spPr>
        <p:txBody>
          <a:bodyPr/>
          <a:lstStyle/>
          <a:p>
            <a:endParaRPr lang="en-US"/>
          </a:p>
        </p:txBody>
      </p:sp>
      <p:sp>
        <p:nvSpPr>
          <p:cNvPr id="4" name="TextBox 4"/>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8</a:t>
            </a:r>
          </a:p>
        </p:txBody>
      </p:sp>
      <p:sp>
        <p:nvSpPr>
          <p:cNvPr id="5" name="TextBox 5"/>
          <p:cNvSpPr txBox="1"/>
          <p:nvPr/>
        </p:nvSpPr>
        <p:spPr>
          <a:xfrm>
            <a:off x="611136" y="3654628"/>
            <a:ext cx="6740508" cy="4427221"/>
          </a:xfrm>
          <a:prstGeom prst="rect">
            <a:avLst/>
          </a:prstGeom>
        </p:spPr>
        <p:txBody>
          <a:bodyPr lIns="0" tIns="0" rIns="0" bIns="0" rtlCol="0" anchor="t">
            <a:spAutoFit/>
          </a:bodyPr>
          <a:lstStyle/>
          <a:p>
            <a:pPr algn="ctr">
              <a:lnSpc>
                <a:spcPts val="5879"/>
              </a:lnSpc>
              <a:spcBef>
                <a:spcPct val="0"/>
              </a:spcBef>
            </a:pPr>
            <a:r>
              <a:rPr lang="en-US" sz="4199" spc="-83">
                <a:solidFill>
                  <a:srgbClr val="000000"/>
                </a:solidFill>
                <a:latin typeface="Canva Sans"/>
                <a:ea typeface="Canva Sans"/>
                <a:cs typeface="Canva Sans"/>
                <a:sym typeface="Canva Sans"/>
              </a:rPr>
              <a:t>The NEA was founded as the National Teachers Association in 1857, excluding women from membership. Women were admitted starting in 1866.</a:t>
            </a:r>
          </a:p>
        </p:txBody>
      </p:sp>
      <p:sp>
        <p:nvSpPr>
          <p:cNvPr id="6" name="TextBox 6"/>
          <p:cNvSpPr txBox="1"/>
          <p:nvPr/>
        </p:nvSpPr>
        <p:spPr>
          <a:xfrm>
            <a:off x="2926496" y="9041130"/>
            <a:ext cx="1054894" cy="396240"/>
          </a:xfrm>
          <a:prstGeom prst="rect">
            <a:avLst/>
          </a:prstGeom>
        </p:spPr>
        <p:txBody>
          <a:bodyPr lIns="0" tIns="0" rIns="0" bIns="0" rtlCol="0" anchor="t">
            <a:spAutoFit/>
          </a:bodyPr>
          <a:lstStyle/>
          <a:p>
            <a:pPr algn="ctr">
              <a:lnSpc>
                <a:spcPts val="3359"/>
              </a:lnSpc>
              <a:spcBef>
                <a:spcPct val="0"/>
              </a:spcBef>
            </a:pPr>
            <a:r>
              <a:rPr lang="en-US" sz="2400" spc="-48">
                <a:solidFill>
                  <a:srgbClr val="000000"/>
                </a:solidFill>
                <a:latin typeface="Canva Sans"/>
                <a:ea typeface="Canva Sans"/>
                <a:cs typeface="Canva Sans"/>
                <a:sym typeface="Canva Sans"/>
              </a:rPr>
              <a:t>nea.org</a:t>
            </a:r>
          </a:p>
        </p:txBody>
      </p:sp>
      <p:sp>
        <p:nvSpPr>
          <p:cNvPr id="7" name="TextBox 7"/>
          <p:cNvSpPr txBox="1"/>
          <p:nvPr/>
        </p:nvSpPr>
        <p:spPr>
          <a:xfrm>
            <a:off x="2316870" y="1314951"/>
            <a:ext cx="13080057" cy="903607"/>
          </a:xfrm>
          <a:prstGeom prst="rect">
            <a:avLst/>
          </a:prstGeom>
        </p:spPr>
        <p:txBody>
          <a:bodyPr lIns="0" tIns="0" rIns="0" bIns="0" rtlCol="0" anchor="t">
            <a:spAutoFit/>
          </a:bodyPr>
          <a:lstStyle/>
          <a:p>
            <a:pPr algn="ctr">
              <a:lnSpc>
                <a:spcPts val="7419"/>
              </a:lnSpc>
              <a:spcBef>
                <a:spcPct val="0"/>
              </a:spcBef>
            </a:pPr>
            <a:r>
              <a:rPr lang="en-US" sz="5299" spc="-105">
                <a:solidFill>
                  <a:srgbClr val="000000"/>
                </a:solidFill>
                <a:latin typeface="Canva Sans"/>
                <a:ea typeface="Canva Sans"/>
                <a:cs typeface="Canva Sans"/>
                <a:sym typeface="Canva Sans"/>
              </a:rPr>
              <a:t>Birth of the National Teachers Association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11455532" y="567436"/>
            <a:ext cx="3705332" cy="4814753"/>
          </a:xfrm>
          <a:custGeom>
            <a:avLst/>
            <a:gdLst/>
            <a:ahLst/>
            <a:cxnLst/>
            <a:rect l="l" t="t" r="r" b="b"/>
            <a:pathLst>
              <a:path w="3705332" h="4814753">
                <a:moveTo>
                  <a:pt x="0" y="0"/>
                </a:moveTo>
                <a:lnTo>
                  <a:pt x="3705332" y="0"/>
                </a:lnTo>
                <a:lnTo>
                  <a:pt x="3705332" y="4814753"/>
                </a:lnTo>
                <a:lnTo>
                  <a:pt x="0" y="4814753"/>
                </a:lnTo>
                <a:lnTo>
                  <a:pt x="0" y="0"/>
                </a:lnTo>
                <a:close/>
              </a:path>
            </a:pathLst>
          </a:custGeom>
          <a:blipFill>
            <a:blip r:embed="rId3"/>
            <a:stretch>
              <a:fillRect l="-13576" r="-13576"/>
            </a:stretch>
          </a:blipFill>
        </p:spPr>
        <p:txBody>
          <a:bodyPr/>
          <a:lstStyle/>
          <a:p>
            <a:endParaRPr lang="en-US"/>
          </a:p>
        </p:txBody>
      </p:sp>
      <p:sp>
        <p:nvSpPr>
          <p:cNvPr id="4" name="Freeform 4"/>
          <p:cNvSpPr/>
          <p:nvPr/>
        </p:nvSpPr>
        <p:spPr>
          <a:xfrm>
            <a:off x="9416764" y="5143500"/>
            <a:ext cx="7842536" cy="4176151"/>
          </a:xfrm>
          <a:custGeom>
            <a:avLst/>
            <a:gdLst/>
            <a:ahLst/>
            <a:cxnLst/>
            <a:rect l="l" t="t" r="r" b="b"/>
            <a:pathLst>
              <a:path w="7842536" h="4176151">
                <a:moveTo>
                  <a:pt x="0" y="0"/>
                </a:moveTo>
                <a:lnTo>
                  <a:pt x="7842536" y="0"/>
                </a:lnTo>
                <a:lnTo>
                  <a:pt x="7842536" y="4176151"/>
                </a:lnTo>
                <a:lnTo>
                  <a:pt x="0" y="4176151"/>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8</a:t>
            </a:r>
          </a:p>
        </p:txBody>
      </p:sp>
      <p:sp>
        <p:nvSpPr>
          <p:cNvPr id="6" name="TextBox 6"/>
          <p:cNvSpPr txBox="1"/>
          <p:nvPr/>
        </p:nvSpPr>
        <p:spPr>
          <a:xfrm>
            <a:off x="1560145" y="1116329"/>
            <a:ext cx="6740508" cy="7399021"/>
          </a:xfrm>
          <a:prstGeom prst="rect">
            <a:avLst/>
          </a:prstGeom>
        </p:spPr>
        <p:txBody>
          <a:bodyPr lIns="0" tIns="0" rIns="0" bIns="0" rtlCol="0" anchor="t">
            <a:spAutoFit/>
          </a:bodyPr>
          <a:lstStyle/>
          <a:p>
            <a:pPr algn="ctr">
              <a:lnSpc>
                <a:spcPts val="5879"/>
              </a:lnSpc>
              <a:spcBef>
                <a:spcPct val="0"/>
              </a:spcBef>
            </a:pPr>
            <a:r>
              <a:rPr lang="en-US" sz="4199" spc="-83">
                <a:solidFill>
                  <a:srgbClr val="000000"/>
                </a:solidFill>
                <a:latin typeface="Canva Sans"/>
                <a:ea typeface="Canva Sans"/>
                <a:cs typeface="Canva Sans"/>
                <a:sym typeface="Canva Sans"/>
              </a:rPr>
              <a:t>At its summer convention in 1865, NEA President J.P. Wilkersham denounced slavery and recommended that no seceded states be readmitted to the Union until they agreed to provide free public schooling for both Black and white children.</a:t>
            </a:r>
          </a:p>
        </p:txBody>
      </p:sp>
      <p:sp>
        <p:nvSpPr>
          <p:cNvPr id="7" name="TextBox 7"/>
          <p:cNvSpPr txBox="1"/>
          <p:nvPr/>
        </p:nvSpPr>
        <p:spPr>
          <a:xfrm>
            <a:off x="4402952" y="9572575"/>
            <a:ext cx="1054894" cy="396240"/>
          </a:xfrm>
          <a:prstGeom prst="rect">
            <a:avLst/>
          </a:prstGeom>
        </p:spPr>
        <p:txBody>
          <a:bodyPr lIns="0" tIns="0" rIns="0" bIns="0" rtlCol="0" anchor="t">
            <a:spAutoFit/>
          </a:bodyPr>
          <a:lstStyle/>
          <a:p>
            <a:pPr algn="ctr">
              <a:lnSpc>
                <a:spcPts val="3359"/>
              </a:lnSpc>
              <a:spcBef>
                <a:spcPct val="0"/>
              </a:spcBef>
            </a:pPr>
            <a:r>
              <a:rPr lang="en-US" sz="2400" spc="-48">
                <a:solidFill>
                  <a:srgbClr val="000000"/>
                </a:solidFill>
                <a:latin typeface="Canva Sans"/>
                <a:ea typeface="Canva Sans"/>
                <a:cs typeface="Canva Sans"/>
                <a:sym typeface="Canva Sans"/>
              </a:rPr>
              <a:t>nea.org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9144000" y="2927039"/>
            <a:ext cx="8383776" cy="4432922"/>
          </a:xfrm>
          <a:custGeom>
            <a:avLst/>
            <a:gdLst/>
            <a:ahLst/>
            <a:cxnLst/>
            <a:rect l="l" t="t" r="r" b="b"/>
            <a:pathLst>
              <a:path w="8383776" h="4432922">
                <a:moveTo>
                  <a:pt x="0" y="0"/>
                </a:moveTo>
                <a:lnTo>
                  <a:pt x="8383776" y="0"/>
                </a:lnTo>
                <a:lnTo>
                  <a:pt x="8383776" y="4432922"/>
                </a:lnTo>
                <a:lnTo>
                  <a:pt x="0" y="443292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8</a:t>
            </a:r>
          </a:p>
        </p:txBody>
      </p:sp>
      <p:sp>
        <p:nvSpPr>
          <p:cNvPr id="5" name="TextBox 5"/>
          <p:cNvSpPr txBox="1"/>
          <p:nvPr/>
        </p:nvSpPr>
        <p:spPr>
          <a:xfrm>
            <a:off x="762977" y="1405889"/>
            <a:ext cx="6740508" cy="7399021"/>
          </a:xfrm>
          <a:prstGeom prst="rect">
            <a:avLst/>
          </a:prstGeom>
        </p:spPr>
        <p:txBody>
          <a:bodyPr lIns="0" tIns="0" rIns="0" bIns="0" rtlCol="0" anchor="t">
            <a:spAutoFit/>
          </a:bodyPr>
          <a:lstStyle/>
          <a:p>
            <a:pPr algn="ctr">
              <a:lnSpc>
                <a:spcPts val="5879"/>
              </a:lnSpc>
              <a:spcBef>
                <a:spcPct val="0"/>
              </a:spcBef>
            </a:pPr>
            <a:r>
              <a:rPr lang="en-US" sz="4199" spc="-83">
                <a:solidFill>
                  <a:srgbClr val="000000"/>
                </a:solidFill>
                <a:latin typeface="Canva Sans"/>
                <a:ea typeface="Canva Sans"/>
                <a:cs typeface="Canva Sans"/>
                <a:sym typeface="Canva Sans"/>
              </a:rPr>
              <a:t>Just three years after membership is opened to women, the NTA elects Emily Rice as Vice President of the Association. In 1910, the NTA elects a woman as president — a decade before Congress grants women the right to vote.</a:t>
            </a:r>
          </a:p>
        </p:txBody>
      </p:sp>
      <p:sp>
        <p:nvSpPr>
          <p:cNvPr id="6" name="TextBox 6"/>
          <p:cNvSpPr txBox="1"/>
          <p:nvPr/>
        </p:nvSpPr>
        <p:spPr>
          <a:xfrm>
            <a:off x="4402952" y="9572575"/>
            <a:ext cx="1054894" cy="396240"/>
          </a:xfrm>
          <a:prstGeom prst="rect">
            <a:avLst/>
          </a:prstGeom>
        </p:spPr>
        <p:txBody>
          <a:bodyPr lIns="0" tIns="0" rIns="0" bIns="0" rtlCol="0" anchor="t">
            <a:spAutoFit/>
          </a:bodyPr>
          <a:lstStyle/>
          <a:p>
            <a:pPr algn="ctr">
              <a:lnSpc>
                <a:spcPts val="3359"/>
              </a:lnSpc>
              <a:spcBef>
                <a:spcPct val="0"/>
              </a:spcBef>
            </a:pPr>
            <a:r>
              <a:rPr lang="en-US" sz="2400" spc="-48">
                <a:solidFill>
                  <a:srgbClr val="000000"/>
                </a:solidFill>
                <a:latin typeface="Canva Sans"/>
                <a:ea typeface="Canva Sans"/>
                <a:cs typeface="Canva Sans"/>
                <a:sym typeface="Canva Sans"/>
              </a:rPr>
              <a:t>nea.org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4402952" y="1028700"/>
            <a:ext cx="9626455" cy="3686163"/>
          </a:xfrm>
          <a:custGeom>
            <a:avLst/>
            <a:gdLst/>
            <a:ahLst/>
            <a:cxnLst/>
            <a:rect l="l" t="t" r="r" b="b"/>
            <a:pathLst>
              <a:path w="9626455" h="3686163">
                <a:moveTo>
                  <a:pt x="0" y="0"/>
                </a:moveTo>
                <a:lnTo>
                  <a:pt x="9626456" y="0"/>
                </a:lnTo>
                <a:lnTo>
                  <a:pt x="9626456" y="3686163"/>
                </a:lnTo>
                <a:lnTo>
                  <a:pt x="0" y="368616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8</a:t>
            </a:r>
          </a:p>
        </p:txBody>
      </p:sp>
      <p:sp>
        <p:nvSpPr>
          <p:cNvPr id="5" name="TextBox 5"/>
          <p:cNvSpPr txBox="1"/>
          <p:nvPr/>
        </p:nvSpPr>
        <p:spPr>
          <a:xfrm>
            <a:off x="5773746" y="5394959"/>
            <a:ext cx="6740508" cy="4427221"/>
          </a:xfrm>
          <a:prstGeom prst="rect">
            <a:avLst/>
          </a:prstGeom>
        </p:spPr>
        <p:txBody>
          <a:bodyPr lIns="0" tIns="0" rIns="0" bIns="0" rtlCol="0" anchor="t">
            <a:spAutoFit/>
          </a:bodyPr>
          <a:lstStyle/>
          <a:p>
            <a:pPr algn="ctr">
              <a:lnSpc>
                <a:spcPts val="5879"/>
              </a:lnSpc>
              <a:spcBef>
                <a:spcPct val="0"/>
              </a:spcBef>
            </a:pPr>
            <a:r>
              <a:rPr lang="en-US" sz="4199" spc="-83">
                <a:solidFill>
                  <a:srgbClr val="000000"/>
                </a:solidFill>
                <a:latin typeface="Canva Sans"/>
                <a:ea typeface="Canva Sans"/>
                <a:cs typeface="Canva Sans"/>
                <a:sym typeface="Canva Sans"/>
              </a:rPr>
              <a:t>In 1870, The NTA absorbed three smaller organizations, and gets its modern name: the National Education Association.</a:t>
            </a:r>
          </a:p>
        </p:txBody>
      </p:sp>
      <p:sp>
        <p:nvSpPr>
          <p:cNvPr id="6" name="TextBox 6"/>
          <p:cNvSpPr txBox="1"/>
          <p:nvPr/>
        </p:nvSpPr>
        <p:spPr>
          <a:xfrm>
            <a:off x="2367146" y="9041130"/>
            <a:ext cx="1054894" cy="396240"/>
          </a:xfrm>
          <a:prstGeom prst="rect">
            <a:avLst/>
          </a:prstGeom>
        </p:spPr>
        <p:txBody>
          <a:bodyPr lIns="0" tIns="0" rIns="0" bIns="0" rtlCol="0" anchor="t">
            <a:spAutoFit/>
          </a:bodyPr>
          <a:lstStyle/>
          <a:p>
            <a:pPr algn="ctr">
              <a:lnSpc>
                <a:spcPts val="3359"/>
              </a:lnSpc>
              <a:spcBef>
                <a:spcPct val="0"/>
              </a:spcBef>
            </a:pPr>
            <a:r>
              <a:rPr lang="en-US" sz="2400" spc="-48">
                <a:solidFill>
                  <a:srgbClr val="000000"/>
                </a:solidFill>
                <a:latin typeface="Canva Sans"/>
                <a:ea typeface="Canva Sans"/>
                <a:cs typeface="Canva Sans"/>
                <a:sym typeface="Canva Sans"/>
              </a:rPr>
              <a:t>nea.org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4502573" y="5562600"/>
            <a:ext cx="9282855" cy="4560202"/>
          </a:xfrm>
          <a:custGeom>
            <a:avLst/>
            <a:gdLst/>
            <a:ahLst/>
            <a:cxnLst/>
            <a:rect l="l" t="t" r="r" b="b"/>
            <a:pathLst>
              <a:path w="9282855" h="4560202">
                <a:moveTo>
                  <a:pt x="0" y="0"/>
                </a:moveTo>
                <a:lnTo>
                  <a:pt x="9282854" y="0"/>
                </a:lnTo>
                <a:lnTo>
                  <a:pt x="9282854" y="4560202"/>
                </a:lnTo>
                <a:lnTo>
                  <a:pt x="0" y="456020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8</a:t>
            </a:r>
          </a:p>
        </p:txBody>
      </p:sp>
      <p:sp>
        <p:nvSpPr>
          <p:cNvPr id="5" name="TextBox 5"/>
          <p:cNvSpPr txBox="1"/>
          <p:nvPr/>
        </p:nvSpPr>
        <p:spPr>
          <a:xfrm>
            <a:off x="478275" y="716279"/>
            <a:ext cx="17331451" cy="4427221"/>
          </a:xfrm>
          <a:prstGeom prst="rect">
            <a:avLst/>
          </a:prstGeom>
        </p:spPr>
        <p:txBody>
          <a:bodyPr lIns="0" tIns="0" rIns="0" bIns="0" rtlCol="0" anchor="t">
            <a:spAutoFit/>
          </a:bodyPr>
          <a:lstStyle/>
          <a:p>
            <a:pPr algn="ctr">
              <a:lnSpc>
                <a:spcPts val="5879"/>
              </a:lnSpc>
              <a:spcBef>
                <a:spcPct val="0"/>
              </a:spcBef>
            </a:pPr>
            <a:r>
              <a:rPr lang="en-US" sz="4199" spc="-83">
                <a:solidFill>
                  <a:srgbClr val="000000"/>
                </a:solidFill>
                <a:latin typeface="Canva Sans"/>
                <a:ea typeface="Canva Sans"/>
                <a:cs typeface="Canva Sans"/>
                <a:sym typeface="Canva Sans"/>
              </a:rPr>
              <a:t>In the 1920s, the Southern Association of Schools and Colleges (SASC) didn’t accredit schools for African American students, preventing them from attending many colleges and universities. The NEA joined with the American Teachers Association (ATA), whose members were primarily Black, to pressure SASC to change. The Joint Committee for Justice was the first of several successful NEA-ATA partnerships.</a:t>
            </a:r>
          </a:p>
        </p:txBody>
      </p:sp>
      <p:sp>
        <p:nvSpPr>
          <p:cNvPr id="6" name="TextBox 6"/>
          <p:cNvSpPr txBox="1"/>
          <p:nvPr/>
        </p:nvSpPr>
        <p:spPr>
          <a:xfrm>
            <a:off x="2049410" y="9393505"/>
            <a:ext cx="1054894" cy="396240"/>
          </a:xfrm>
          <a:prstGeom prst="rect">
            <a:avLst/>
          </a:prstGeom>
        </p:spPr>
        <p:txBody>
          <a:bodyPr lIns="0" tIns="0" rIns="0" bIns="0" rtlCol="0" anchor="t">
            <a:spAutoFit/>
          </a:bodyPr>
          <a:lstStyle/>
          <a:p>
            <a:pPr algn="ctr">
              <a:lnSpc>
                <a:spcPts val="3359"/>
              </a:lnSpc>
              <a:spcBef>
                <a:spcPct val="0"/>
              </a:spcBef>
            </a:pPr>
            <a:r>
              <a:rPr lang="en-US" sz="2400" spc="-48">
                <a:solidFill>
                  <a:srgbClr val="000000"/>
                </a:solidFill>
                <a:latin typeface="Canva Sans"/>
                <a:ea typeface="Canva Sans"/>
                <a:cs typeface="Canva Sans"/>
                <a:sym typeface="Canva Sans"/>
              </a:rPr>
              <a:t>nea.org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5231435" y="4229937"/>
            <a:ext cx="7825130" cy="5380738"/>
          </a:xfrm>
          <a:custGeom>
            <a:avLst/>
            <a:gdLst/>
            <a:ahLst/>
            <a:cxnLst/>
            <a:rect l="l" t="t" r="r" b="b"/>
            <a:pathLst>
              <a:path w="7825130" h="5380738">
                <a:moveTo>
                  <a:pt x="0" y="0"/>
                </a:moveTo>
                <a:lnTo>
                  <a:pt x="7825130" y="0"/>
                </a:lnTo>
                <a:lnTo>
                  <a:pt x="7825130" y="5380738"/>
                </a:lnTo>
                <a:lnTo>
                  <a:pt x="0" y="538073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8</a:t>
            </a:r>
          </a:p>
        </p:txBody>
      </p:sp>
      <p:sp>
        <p:nvSpPr>
          <p:cNvPr id="5" name="TextBox 5"/>
          <p:cNvSpPr txBox="1"/>
          <p:nvPr/>
        </p:nvSpPr>
        <p:spPr>
          <a:xfrm>
            <a:off x="478275" y="794320"/>
            <a:ext cx="17331451" cy="2941321"/>
          </a:xfrm>
          <a:prstGeom prst="rect">
            <a:avLst/>
          </a:prstGeom>
        </p:spPr>
        <p:txBody>
          <a:bodyPr lIns="0" tIns="0" rIns="0" bIns="0" rtlCol="0" anchor="t">
            <a:spAutoFit/>
          </a:bodyPr>
          <a:lstStyle/>
          <a:p>
            <a:pPr algn="ctr">
              <a:lnSpc>
                <a:spcPts val="5879"/>
              </a:lnSpc>
              <a:spcBef>
                <a:spcPct val="0"/>
              </a:spcBef>
            </a:pPr>
            <a:r>
              <a:rPr lang="en-US" sz="4199" spc="-83">
                <a:solidFill>
                  <a:srgbClr val="000000"/>
                </a:solidFill>
                <a:latin typeface="Canva Sans"/>
                <a:ea typeface="Canva Sans"/>
                <a:cs typeface="Canva Sans"/>
                <a:sym typeface="Canva Sans"/>
              </a:rPr>
              <a:t>In the 1940s, NEA responded to affiliate discrimination. The national association focuses on equal treatment of members by affiliate leadership. It refuses to hold Representative Assemblies in cities that discriminate against delegates based on race.</a:t>
            </a:r>
          </a:p>
        </p:txBody>
      </p:sp>
      <p:sp>
        <p:nvSpPr>
          <p:cNvPr id="6" name="TextBox 6"/>
          <p:cNvSpPr txBox="1"/>
          <p:nvPr/>
        </p:nvSpPr>
        <p:spPr>
          <a:xfrm>
            <a:off x="2049410" y="9393505"/>
            <a:ext cx="1054894" cy="396240"/>
          </a:xfrm>
          <a:prstGeom prst="rect">
            <a:avLst/>
          </a:prstGeom>
        </p:spPr>
        <p:txBody>
          <a:bodyPr lIns="0" tIns="0" rIns="0" bIns="0" rtlCol="0" anchor="t">
            <a:spAutoFit/>
          </a:bodyPr>
          <a:lstStyle/>
          <a:p>
            <a:pPr algn="ctr">
              <a:lnSpc>
                <a:spcPts val="3359"/>
              </a:lnSpc>
              <a:spcBef>
                <a:spcPct val="0"/>
              </a:spcBef>
            </a:pPr>
            <a:r>
              <a:rPr lang="en-US" sz="2400" spc="-48">
                <a:solidFill>
                  <a:srgbClr val="000000"/>
                </a:solidFill>
                <a:latin typeface="Canva Sans"/>
                <a:ea typeface="Canva Sans"/>
                <a:cs typeface="Canva Sans"/>
                <a:sym typeface="Canva Sans"/>
              </a:rPr>
              <a:t>nea.org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3518917" y="4157434"/>
            <a:ext cx="11250167" cy="5767234"/>
          </a:xfrm>
          <a:custGeom>
            <a:avLst/>
            <a:gdLst/>
            <a:ahLst/>
            <a:cxnLst/>
            <a:rect l="l" t="t" r="r" b="b"/>
            <a:pathLst>
              <a:path w="11250167" h="5767234">
                <a:moveTo>
                  <a:pt x="0" y="0"/>
                </a:moveTo>
                <a:lnTo>
                  <a:pt x="11250166" y="0"/>
                </a:lnTo>
                <a:lnTo>
                  <a:pt x="11250166" y="5767233"/>
                </a:lnTo>
                <a:lnTo>
                  <a:pt x="0" y="576723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8</a:t>
            </a:r>
          </a:p>
        </p:txBody>
      </p:sp>
      <p:sp>
        <p:nvSpPr>
          <p:cNvPr id="5" name="TextBox 5"/>
          <p:cNvSpPr txBox="1"/>
          <p:nvPr/>
        </p:nvSpPr>
        <p:spPr>
          <a:xfrm>
            <a:off x="744143" y="759551"/>
            <a:ext cx="16515157" cy="2785746"/>
          </a:xfrm>
          <a:prstGeom prst="rect">
            <a:avLst/>
          </a:prstGeom>
        </p:spPr>
        <p:txBody>
          <a:bodyPr lIns="0" tIns="0" rIns="0" bIns="0" rtlCol="0" anchor="t">
            <a:spAutoFit/>
          </a:bodyPr>
          <a:lstStyle/>
          <a:p>
            <a:pPr algn="ctr">
              <a:lnSpc>
                <a:spcPts val="4479"/>
              </a:lnSpc>
              <a:spcBef>
                <a:spcPct val="0"/>
              </a:spcBef>
            </a:pPr>
            <a:r>
              <a:rPr lang="en-US" sz="3199" spc="-63">
                <a:solidFill>
                  <a:srgbClr val="000000"/>
                </a:solidFill>
                <a:latin typeface="Canva Sans"/>
                <a:ea typeface="Canva Sans"/>
                <a:cs typeface="Canva Sans"/>
                <a:sym typeface="Canva Sans"/>
              </a:rPr>
              <a:t>In 1954, NEA Protected targets of school segregation. Despite the promise of Brown v. Board of Education, Black educators were targeted or fired by schools trying to avoid desegregation orders. In response, NEA established a $1 million fund to “protect and promote the professional, civil, and human rights of educators,” and worked with the ATA to support those teachers.</a:t>
            </a:r>
          </a:p>
        </p:txBody>
      </p:sp>
      <p:sp>
        <p:nvSpPr>
          <p:cNvPr id="6" name="TextBox 6"/>
          <p:cNvSpPr txBox="1"/>
          <p:nvPr/>
        </p:nvSpPr>
        <p:spPr>
          <a:xfrm>
            <a:off x="1541815" y="9528427"/>
            <a:ext cx="1054894" cy="396240"/>
          </a:xfrm>
          <a:prstGeom prst="rect">
            <a:avLst/>
          </a:prstGeom>
        </p:spPr>
        <p:txBody>
          <a:bodyPr lIns="0" tIns="0" rIns="0" bIns="0" rtlCol="0" anchor="t">
            <a:spAutoFit/>
          </a:bodyPr>
          <a:lstStyle/>
          <a:p>
            <a:pPr algn="ctr">
              <a:lnSpc>
                <a:spcPts val="3359"/>
              </a:lnSpc>
              <a:spcBef>
                <a:spcPct val="0"/>
              </a:spcBef>
            </a:pPr>
            <a:r>
              <a:rPr lang="en-US" sz="2400" spc="-48">
                <a:solidFill>
                  <a:srgbClr val="000000"/>
                </a:solidFill>
                <a:latin typeface="Canva Sans"/>
                <a:ea typeface="Canva Sans"/>
                <a:cs typeface="Canva Sans"/>
                <a:sym typeface="Canva Sans"/>
              </a:rPr>
              <a:t>nea.org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3924564" y="4754880"/>
            <a:ext cx="10438872" cy="5426706"/>
          </a:xfrm>
          <a:custGeom>
            <a:avLst/>
            <a:gdLst/>
            <a:ahLst/>
            <a:cxnLst/>
            <a:rect l="l" t="t" r="r" b="b"/>
            <a:pathLst>
              <a:path w="10438872" h="5426706">
                <a:moveTo>
                  <a:pt x="0" y="0"/>
                </a:moveTo>
                <a:lnTo>
                  <a:pt x="10438872" y="0"/>
                </a:lnTo>
                <a:lnTo>
                  <a:pt x="10438872" y="5426706"/>
                </a:lnTo>
                <a:lnTo>
                  <a:pt x="0" y="5426706"/>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8</a:t>
            </a:r>
          </a:p>
        </p:txBody>
      </p:sp>
      <p:sp>
        <p:nvSpPr>
          <p:cNvPr id="5" name="TextBox 5"/>
          <p:cNvSpPr txBox="1"/>
          <p:nvPr/>
        </p:nvSpPr>
        <p:spPr>
          <a:xfrm>
            <a:off x="2628473" y="902804"/>
            <a:ext cx="13031053" cy="3258821"/>
          </a:xfrm>
          <a:prstGeom prst="rect">
            <a:avLst/>
          </a:prstGeom>
        </p:spPr>
        <p:txBody>
          <a:bodyPr lIns="0" tIns="0" rIns="0" bIns="0" rtlCol="0" anchor="t">
            <a:spAutoFit/>
          </a:bodyPr>
          <a:lstStyle/>
          <a:p>
            <a:pPr algn="ctr">
              <a:lnSpc>
                <a:spcPts val="5179"/>
              </a:lnSpc>
              <a:spcBef>
                <a:spcPct val="0"/>
              </a:spcBef>
            </a:pPr>
            <a:r>
              <a:rPr lang="en-US" sz="3699" spc="-73">
                <a:solidFill>
                  <a:srgbClr val="000000"/>
                </a:solidFill>
                <a:latin typeface="Canva Sans"/>
                <a:ea typeface="Canva Sans"/>
                <a:cs typeface="Canva Sans"/>
                <a:sym typeface="Canva Sans"/>
              </a:rPr>
              <a:t>NEA and ATA merge. In 1964, the Representative Assembly passed a resolution requiring racially segregated affiliates to merge. Two years later, NEA becomes fully integrated, when the NEA and ATA agree to merge at the 1966 Representative Assembly.</a:t>
            </a:r>
          </a:p>
        </p:txBody>
      </p:sp>
      <p:sp>
        <p:nvSpPr>
          <p:cNvPr id="6" name="TextBox 6"/>
          <p:cNvSpPr txBox="1"/>
          <p:nvPr/>
        </p:nvSpPr>
        <p:spPr>
          <a:xfrm>
            <a:off x="1573580" y="9551459"/>
            <a:ext cx="1054894" cy="396240"/>
          </a:xfrm>
          <a:prstGeom prst="rect">
            <a:avLst/>
          </a:prstGeom>
        </p:spPr>
        <p:txBody>
          <a:bodyPr lIns="0" tIns="0" rIns="0" bIns="0" rtlCol="0" anchor="t">
            <a:spAutoFit/>
          </a:bodyPr>
          <a:lstStyle/>
          <a:p>
            <a:pPr algn="ctr">
              <a:lnSpc>
                <a:spcPts val="3359"/>
              </a:lnSpc>
              <a:spcBef>
                <a:spcPct val="0"/>
              </a:spcBef>
            </a:pPr>
            <a:r>
              <a:rPr lang="en-US" sz="2400" spc="-48">
                <a:solidFill>
                  <a:srgbClr val="000000"/>
                </a:solidFill>
                <a:latin typeface="Canva Sans"/>
                <a:ea typeface="Canva Sans"/>
                <a:cs typeface="Canva Sans"/>
                <a:sym typeface="Canva Sans"/>
              </a:rPr>
              <a:t>nea.org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4783428" y="4826736"/>
            <a:ext cx="9347545" cy="5281194"/>
          </a:xfrm>
          <a:custGeom>
            <a:avLst/>
            <a:gdLst/>
            <a:ahLst/>
            <a:cxnLst/>
            <a:rect l="l" t="t" r="r" b="b"/>
            <a:pathLst>
              <a:path w="9347545" h="5281194">
                <a:moveTo>
                  <a:pt x="0" y="0"/>
                </a:moveTo>
                <a:lnTo>
                  <a:pt x="9347546" y="0"/>
                </a:lnTo>
                <a:lnTo>
                  <a:pt x="9347546" y="5281194"/>
                </a:lnTo>
                <a:lnTo>
                  <a:pt x="0" y="528119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rg8</a:t>
            </a:r>
          </a:p>
        </p:txBody>
      </p:sp>
      <p:sp>
        <p:nvSpPr>
          <p:cNvPr id="5" name="TextBox 5"/>
          <p:cNvSpPr txBox="1"/>
          <p:nvPr/>
        </p:nvSpPr>
        <p:spPr>
          <a:xfrm>
            <a:off x="1802816" y="667984"/>
            <a:ext cx="14900751" cy="5312411"/>
          </a:xfrm>
          <a:prstGeom prst="rect">
            <a:avLst/>
          </a:prstGeom>
        </p:spPr>
        <p:txBody>
          <a:bodyPr lIns="0" tIns="0" rIns="0" bIns="0" rtlCol="0" anchor="t">
            <a:spAutoFit/>
          </a:bodyPr>
          <a:lstStyle/>
          <a:p>
            <a:pPr algn="ctr">
              <a:lnSpc>
                <a:spcPts val="6054"/>
              </a:lnSpc>
            </a:pPr>
            <a:r>
              <a:rPr lang="en-US" sz="4324" spc="-86">
                <a:solidFill>
                  <a:srgbClr val="000000"/>
                </a:solidFill>
                <a:latin typeface="Canva Sans"/>
                <a:ea typeface="Canva Sans"/>
                <a:cs typeface="Canva Sans"/>
                <a:sym typeface="Canva Sans"/>
              </a:rPr>
              <a:t>NEA elected their first Hispanic president. NEA continues the fight for culturally responsive education. Work at the 1967 conference leads directly to the passage of the 1968 Bilingual Education Act—a great legacy for Braulio Alonso, NEA’s first Hispanic president.</a:t>
            </a:r>
          </a:p>
          <a:p>
            <a:pPr algn="ctr">
              <a:lnSpc>
                <a:spcPts val="6054"/>
              </a:lnSpc>
            </a:pPr>
            <a:endParaRPr lang="en-US" sz="4324" spc="-86">
              <a:solidFill>
                <a:srgbClr val="000000"/>
              </a:solidFill>
              <a:latin typeface="Canva Sans"/>
              <a:ea typeface="Canva Sans"/>
              <a:cs typeface="Canva Sans"/>
              <a:sym typeface="Canva Sans"/>
            </a:endParaRPr>
          </a:p>
          <a:p>
            <a:pPr algn="ctr">
              <a:lnSpc>
                <a:spcPts val="6054"/>
              </a:lnSpc>
              <a:spcBef>
                <a:spcPct val="0"/>
              </a:spcBef>
            </a:pPr>
            <a:endParaRPr lang="en-US" sz="4324" spc="-86">
              <a:solidFill>
                <a:srgbClr val="000000"/>
              </a:solidFill>
              <a:latin typeface="Canva Sans"/>
              <a:ea typeface="Canva Sans"/>
              <a:cs typeface="Canva Sans"/>
              <a:sym typeface="Canva Sans"/>
            </a:endParaRPr>
          </a:p>
        </p:txBody>
      </p:sp>
      <p:sp>
        <p:nvSpPr>
          <p:cNvPr id="6" name="TextBox 6"/>
          <p:cNvSpPr txBox="1"/>
          <p:nvPr/>
        </p:nvSpPr>
        <p:spPr>
          <a:xfrm>
            <a:off x="1802816" y="9890760"/>
            <a:ext cx="1054894" cy="396240"/>
          </a:xfrm>
          <a:prstGeom prst="rect">
            <a:avLst/>
          </a:prstGeom>
        </p:spPr>
        <p:txBody>
          <a:bodyPr lIns="0" tIns="0" rIns="0" bIns="0" rtlCol="0" anchor="t">
            <a:spAutoFit/>
          </a:bodyPr>
          <a:lstStyle/>
          <a:p>
            <a:pPr algn="ctr">
              <a:lnSpc>
                <a:spcPts val="3359"/>
              </a:lnSpc>
              <a:spcBef>
                <a:spcPct val="0"/>
              </a:spcBef>
            </a:pPr>
            <a:r>
              <a:rPr lang="en-US" sz="2400" spc="-48">
                <a:solidFill>
                  <a:srgbClr val="000000"/>
                </a:solidFill>
                <a:latin typeface="Canva Sans"/>
                <a:ea typeface="Canva Sans"/>
                <a:cs typeface="Canva Sans"/>
                <a:sym typeface="Canva Sans"/>
              </a:rPr>
              <a:t>nea.org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5179277" y="4679438"/>
            <a:ext cx="8147830" cy="5428492"/>
          </a:xfrm>
          <a:custGeom>
            <a:avLst/>
            <a:gdLst/>
            <a:ahLst/>
            <a:cxnLst/>
            <a:rect l="l" t="t" r="r" b="b"/>
            <a:pathLst>
              <a:path w="8147830" h="5428492">
                <a:moveTo>
                  <a:pt x="0" y="0"/>
                </a:moveTo>
                <a:lnTo>
                  <a:pt x="8147829" y="0"/>
                </a:lnTo>
                <a:lnTo>
                  <a:pt x="8147829" y="5428492"/>
                </a:lnTo>
                <a:lnTo>
                  <a:pt x="0" y="542849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rg8</a:t>
            </a:r>
          </a:p>
        </p:txBody>
      </p:sp>
      <p:sp>
        <p:nvSpPr>
          <p:cNvPr id="5" name="TextBox 5"/>
          <p:cNvSpPr txBox="1"/>
          <p:nvPr/>
        </p:nvSpPr>
        <p:spPr>
          <a:xfrm>
            <a:off x="1802816" y="594810"/>
            <a:ext cx="14900751" cy="4548690"/>
          </a:xfrm>
          <a:prstGeom prst="rect">
            <a:avLst/>
          </a:prstGeom>
        </p:spPr>
        <p:txBody>
          <a:bodyPr lIns="0" tIns="0" rIns="0" bIns="0" rtlCol="0" anchor="t">
            <a:spAutoFit/>
          </a:bodyPr>
          <a:lstStyle/>
          <a:p>
            <a:pPr algn="ctr">
              <a:lnSpc>
                <a:spcPts val="6054"/>
              </a:lnSpc>
            </a:pPr>
            <a:r>
              <a:rPr lang="en-US" sz="4324" spc="-86">
                <a:solidFill>
                  <a:srgbClr val="000000"/>
                </a:solidFill>
                <a:latin typeface="Canva Sans"/>
                <a:ea typeface="Canva Sans"/>
                <a:cs typeface="Canva Sans"/>
                <a:sym typeface="Canva Sans"/>
              </a:rPr>
              <a:t>NEA elected first Black president in 1968. Elizabeth Duncan Koontz becomes NEA’s first Black president. Under her tenure, NEA establishes the Center for Human Relations, today known as Human &amp; Civil Rights.</a:t>
            </a:r>
          </a:p>
          <a:p>
            <a:pPr algn="ctr">
              <a:lnSpc>
                <a:spcPts val="6054"/>
              </a:lnSpc>
            </a:pPr>
            <a:endParaRPr lang="en-US" sz="4324" spc="-86">
              <a:solidFill>
                <a:srgbClr val="000000"/>
              </a:solidFill>
              <a:latin typeface="Canva Sans"/>
              <a:ea typeface="Canva Sans"/>
              <a:cs typeface="Canva Sans"/>
              <a:sym typeface="Canva Sans"/>
            </a:endParaRPr>
          </a:p>
          <a:p>
            <a:pPr algn="ctr">
              <a:lnSpc>
                <a:spcPts val="6054"/>
              </a:lnSpc>
              <a:spcBef>
                <a:spcPct val="0"/>
              </a:spcBef>
            </a:pPr>
            <a:endParaRPr lang="en-US" sz="4324" spc="-86">
              <a:solidFill>
                <a:srgbClr val="000000"/>
              </a:solidFill>
              <a:latin typeface="Canva Sans"/>
              <a:ea typeface="Canva Sans"/>
              <a:cs typeface="Canva Sans"/>
              <a:sym typeface="Canva Sans"/>
            </a:endParaRPr>
          </a:p>
        </p:txBody>
      </p:sp>
      <p:sp>
        <p:nvSpPr>
          <p:cNvPr id="6" name="TextBox 6"/>
          <p:cNvSpPr txBox="1"/>
          <p:nvPr/>
        </p:nvSpPr>
        <p:spPr>
          <a:xfrm>
            <a:off x="1802816" y="9711690"/>
            <a:ext cx="1054894" cy="396240"/>
          </a:xfrm>
          <a:prstGeom prst="rect">
            <a:avLst/>
          </a:prstGeom>
        </p:spPr>
        <p:txBody>
          <a:bodyPr lIns="0" tIns="0" rIns="0" bIns="0" rtlCol="0" anchor="t">
            <a:spAutoFit/>
          </a:bodyPr>
          <a:lstStyle/>
          <a:p>
            <a:pPr algn="ctr">
              <a:lnSpc>
                <a:spcPts val="3359"/>
              </a:lnSpc>
              <a:spcBef>
                <a:spcPct val="0"/>
              </a:spcBef>
            </a:pPr>
            <a:r>
              <a:rPr lang="en-US" sz="2400" spc="-48">
                <a:solidFill>
                  <a:srgbClr val="000000"/>
                </a:solidFill>
                <a:latin typeface="Canva Sans"/>
                <a:ea typeface="Canva Sans"/>
                <a:cs typeface="Canva Sans"/>
                <a:sym typeface="Canva Sans"/>
              </a:rPr>
              <a:t>nea.org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76310" y="9079230"/>
            <a:ext cx="5588773" cy="0"/>
          </a:xfrm>
          <a:prstGeom prst="line">
            <a:avLst/>
          </a:prstGeom>
          <a:ln w="9525" cap="flat">
            <a:solidFill>
              <a:srgbClr val="36211B"/>
            </a:solidFill>
            <a:prstDash val="solid"/>
            <a:headEnd type="none" w="sm" len="sm"/>
            <a:tailEnd type="none" w="sm" len="sm"/>
          </a:ln>
        </p:spPr>
        <p:txBody>
          <a:bodyPr/>
          <a:lstStyle/>
          <a:p>
            <a:endParaRPr lang="en-US"/>
          </a:p>
        </p:txBody>
      </p:sp>
      <p:sp>
        <p:nvSpPr>
          <p:cNvPr id="3" name="Freeform 3"/>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4" name="TextBox 4"/>
          <p:cNvSpPr txBox="1"/>
          <p:nvPr/>
        </p:nvSpPr>
        <p:spPr>
          <a:xfrm>
            <a:off x="1465423" y="2712145"/>
            <a:ext cx="15399321" cy="7254414"/>
          </a:xfrm>
          <a:prstGeom prst="rect">
            <a:avLst/>
          </a:prstGeom>
        </p:spPr>
        <p:txBody>
          <a:bodyPr lIns="0" tIns="0" rIns="0" bIns="0" rtlCol="0" anchor="t">
            <a:spAutoFit/>
          </a:bodyPr>
          <a:lstStyle/>
          <a:p>
            <a:pPr algn="l">
              <a:lnSpc>
                <a:spcPts val="7044"/>
              </a:lnSpc>
            </a:pPr>
            <a:r>
              <a:rPr lang="en-US" sz="5031" i="1" spc="-201">
                <a:solidFill>
                  <a:srgbClr val="36211B"/>
                </a:solidFill>
                <a:latin typeface="IBM Plex Serif Italics"/>
                <a:ea typeface="IBM Plex Serif Italics"/>
                <a:cs typeface="IBM Plex Serif Italics"/>
                <a:sym typeface="IBM Plex Serif Italics"/>
              </a:rPr>
              <a:t>This presentation and its contents are confidential and may not be further distributed or passed on to any other person or published or reproduced, in whole or in part, by any medium or in any form for any purpose. Audio/video recording, copying of slides, and the use of AI note-taking tools are prohibited without written consent. Violation of these terms may result in legal action.</a:t>
            </a:r>
          </a:p>
          <a:p>
            <a:pPr algn="l">
              <a:lnSpc>
                <a:spcPts val="8386"/>
              </a:lnSpc>
            </a:pPr>
            <a:endParaRPr lang="en-US" sz="5031" i="1" spc="-201">
              <a:solidFill>
                <a:srgbClr val="36211B"/>
              </a:solidFill>
              <a:latin typeface="IBM Plex Serif Italics"/>
              <a:ea typeface="IBM Plex Serif Italics"/>
              <a:cs typeface="IBM Plex Serif Italics"/>
              <a:sym typeface="IBM Plex Serif Italics"/>
            </a:endParaRPr>
          </a:p>
        </p:txBody>
      </p:sp>
      <p:sp>
        <p:nvSpPr>
          <p:cNvPr id="5" name="TextBox 5"/>
          <p:cNvSpPr txBox="1"/>
          <p:nvPr/>
        </p:nvSpPr>
        <p:spPr>
          <a:xfrm>
            <a:off x="2159347" y="1029803"/>
            <a:ext cx="13969305" cy="1184278"/>
          </a:xfrm>
          <a:prstGeom prst="rect">
            <a:avLst/>
          </a:prstGeom>
        </p:spPr>
        <p:txBody>
          <a:bodyPr lIns="0" tIns="0" rIns="0" bIns="0" rtlCol="0" anchor="t">
            <a:spAutoFit/>
          </a:bodyPr>
          <a:lstStyle/>
          <a:p>
            <a:pPr algn="ctr">
              <a:lnSpc>
                <a:spcPts val="9799"/>
              </a:lnSpc>
              <a:spcBef>
                <a:spcPct val="0"/>
              </a:spcBef>
            </a:pPr>
            <a:r>
              <a:rPr lang="en-US" sz="6999" i="1" spc="-139">
                <a:solidFill>
                  <a:srgbClr val="36211B"/>
                </a:solidFill>
                <a:latin typeface="IBM Plex Serif Italics"/>
                <a:ea typeface="IBM Plex Serif Italics"/>
                <a:cs typeface="IBM Plex Serif Italics"/>
                <a:sym typeface="IBM Plex Serif Italics"/>
              </a:rPr>
              <a:t>NEA Members and External Audiences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8933368" y="2230798"/>
            <a:ext cx="8743570" cy="5825403"/>
          </a:xfrm>
          <a:custGeom>
            <a:avLst/>
            <a:gdLst/>
            <a:ahLst/>
            <a:cxnLst/>
            <a:rect l="l" t="t" r="r" b="b"/>
            <a:pathLst>
              <a:path w="8743570" h="5825403">
                <a:moveTo>
                  <a:pt x="0" y="0"/>
                </a:moveTo>
                <a:lnTo>
                  <a:pt x="8743570" y="0"/>
                </a:lnTo>
                <a:lnTo>
                  <a:pt x="8743570" y="5825404"/>
                </a:lnTo>
                <a:lnTo>
                  <a:pt x="0" y="582540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rg8</a:t>
            </a:r>
          </a:p>
        </p:txBody>
      </p:sp>
      <p:sp>
        <p:nvSpPr>
          <p:cNvPr id="5" name="TextBox 5"/>
          <p:cNvSpPr txBox="1"/>
          <p:nvPr/>
        </p:nvSpPr>
        <p:spPr>
          <a:xfrm>
            <a:off x="660853" y="1338712"/>
            <a:ext cx="7824624" cy="7740518"/>
          </a:xfrm>
          <a:prstGeom prst="rect">
            <a:avLst/>
          </a:prstGeom>
        </p:spPr>
        <p:txBody>
          <a:bodyPr lIns="0" tIns="0" rIns="0" bIns="0" rtlCol="0" anchor="t">
            <a:spAutoFit/>
          </a:bodyPr>
          <a:lstStyle/>
          <a:p>
            <a:pPr algn="ctr">
              <a:lnSpc>
                <a:spcPts val="5148"/>
              </a:lnSpc>
            </a:pPr>
            <a:r>
              <a:rPr lang="en-US" sz="3677" spc="-73">
                <a:solidFill>
                  <a:srgbClr val="000000"/>
                </a:solidFill>
                <a:latin typeface="Canva Sans"/>
                <a:ea typeface="Canva Sans"/>
                <a:cs typeface="Canva Sans"/>
                <a:sym typeface="Canva Sans"/>
              </a:rPr>
              <a:t>NEA recognized the need for diversity and inclusion in the 1970s. </a:t>
            </a:r>
          </a:p>
          <a:p>
            <a:pPr algn="ctr">
              <a:lnSpc>
                <a:spcPts val="5148"/>
              </a:lnSpc>
              <a:spcBef>
                <a:spcPct val="0"/>
              </a:spcBef>
            </a:pPr>
            <a:r>
              <a:rPr lang="en-US" sz="3677" spc="-73">
                <a:solidFill>
                  <a:srgbClr val="000000"/>
                </a:solidFill>
                <a:latin typeface="Canva Sans"/>
                <a:ea typeface="Canva Sans"/>
                <a:cs typeface="Canva Sans"/>
                <a:sym typeface="Canva Sans"/>
              </a:rPr>
              <a:t>NEA’s commitment to lifting all voices continues with the formation of ethnic-minority caucuses, including the Ethnic Minority Affairs Committee. NEA also adopts new governing documents and Bylaw 3-1(g) to ensure ethnic minority representation in NEA governing bodies and the NEA Representative Assembly is guaranteed.</a:t>
            </a:r>
          </a:p>
        </p:txBody>
      </p:sp>
      <p:sp>
        <p:nvSpPr>
          <p:cNvPr id="6" name="TextBox 6"/>
          <p:cNvSpPr txBox="1"/>
          <p:nvPr/>
        </p:nvSpPr>
        <p:spPr>
          <a:xfrm>
            <a:off x="15348758" y="9560121"/>
            <a:ext cx="1054894" cy="396240"/>
          </a:xfrm>
          <a:prstGeom prst="rect">
            <a:avLst/>
          </a:prstGeom>
        </p:spPr>
        <p:txBody>
          <a:bodyPr lIns="0" tIns="0" rIns="0" bIns="0" rtlCol="0" anchor="t">
            <a:spAutoFit/>
          </a:bodyPr>
          <a:lstStyle/>
          <a:p>
            <a:pPr algn="ctr">
              <a:lnSpc>
                <a:spcPts val="3359"/>
              </a:lnSpc>
              <a:spcBef>
                <a:spcPct val="0"/>
              </a:spcBef>
            </a:pPr>
            <a:r>
              <a:rPr lang="en-US" sz="2400" spc="-48">
                <a:solidFill>
                  <a:srgbClr val="000000"/>
                </a:solidFill>
                <a:latin typeface="Canva Sans"/>
                <a:ea typeface="Canva Sans"/>
                <a:cs typeface="Canva Sans"/>
                <a:sym typeface="Canva Sans"/>
              </a:rPr>
              <a:t>nea.org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9144000" y="2994155"/>
            <a:ext cx="8257615" cy="4087520"/>
          </a:xfrm>
          <a:custGeom>
            <a:avLst/>
            <a:gdLst/>
            <a:ahLst/>
            <a:cxnLst/>
            <a:rect l="l" t="t" r="r" b="b"/>
            <a:pathLst>
              <a:path w="8257615" h="4087520">
                <a:moveTo>
                  <a:pt x="0" y="0"/>
                </a:moveTo>
                <a:lnTo>
                  <a:pt x="8257615" y="0"/>
                </a:lnTo>
                <a:lnTo>
                  <a:pt x="8257615" y="4087520"/>
                </a:lnTo>
                <a:lnTo>
                  <a:pt x="0" y="408752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rg8</a:t>
            </a:r>
          </a:p>
        </p:txBody>
      </p:sp>
      <p:sp>
        <p:nvSpPr>
          <p:cNvPr id="5" name="TextBox 5"/>
          <p:cNvSpPr txBox="1"/>
          <p:nvPr/>
        </p:nvSpPr>
        <p:spPr>
          <a:xfrm>
            <a:off x="1028700" y="2681038"/>
            <a:ext cx="6908659" cy="6571694"/>
          </a:xfrm>
          <a:prstGeom prst="rect">
            <a:avLst/>
          </a:prstGeom>
        </p:spPr>
        <p:txBody>
          <a:bodyPr lIns="0" tIns="0" rIns="0" bIns="0" rtlCol="0" anchor="t">
            <a:spAutoFit/>
          </a:bodyPr>
          <a:lstStyle/>
          <a:p>
            <a:pPr algn="ctr">
              <a:lnSpc>
                <a:spcPts val="5805"/>
              </a:lnSpc>
              <a:spcBef>
                <a:spcPct val="0"/>
              </a:spcBef>
            </a:pPr>
            <a:r>
              <a:rPr lang="en-US" sz="4146" spc="-82">
                <a:solidFill>
                  <a:srgbClr val="000000"/>
                </a:solidFill>
                <a:latin typeface="Canva Sans"/>
                <a:ea typeface="Canva Sans"/>
                <a:cs typeface="Canva Sans"/>
                <a:sym typeface="Canva Sans"/>
              </a:rPr>
              <a:t>In the 1980s, NEA welcomed all educators. Education support professionals gain full membership rights in NEA at the beginning of the decade, followed two years later by the creation of the NEA-Retired program.</a:t>
            </a:r>
          </a:p>
        </p:txBody>
      </p:sp>
      <p:sp>
        <p:nvSpPr>
          <p:cNvPr id="6" name="TextBox 6"/>
          <p:cNvSpPr txBox="1"/>
          <p:nvPr/>
        </p:nvSpPr>
        <p:spPr>
          <a:xfrm>
            <a:off x="1802816" y="9711690"/>
            <a:ext cx="1054894" cy="396240"/>
          </a:xfrm>
          <a:prstGeom prst="rect">
            <a:avLst/>
          </a:prstGeom>
        </p:spPr>
        <p:txBody>
          <a:bodyPr lIns="0" tIns="0" rIns="0" bIns="0" rtlCol="0" anchor="t">
            <a:spAutoFit/>
          </a:bodyPr>
          <a:lstStyle/>
          <a:p>
            <a:pPr algn="ctr">
              <a:lnSpc>
                <a:spcPts val="3359"/>
              </a:lnSpc>
              <a:spcBef>
                <a:spcPct val="0"/>
              </a:spcBef>
            </a:pPr>
            <a:r>
              <a:rPr lang="en-US" sz="2400" spc="-48">
                <a:solidFill>
                  <a:srgbClr val="000000"/>
                </a:solidFill>
                <a:latin typeface="Canva Sans"/>
                <a:ea typeface="Canva Sans"/>
                <a:cs typeface="Canva Sans"/>
                <a:sym typeface="Canva Sans"/>
              </a:rPr>
              <a:t>nea.org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8328877" y="3362289"/>
            <a:ext cx="9374161" cy="5042875"/>
          </a:xfrm>
          <a:custGeom>
            <a:avLst/>
            <a:gdLst/>
            <a:ahLst/>
            <a:cxnLst/>
            <a:rect l="l" t="t" r="r" b="b"/>
            <a:pathLst>
              <a:path w="9374161" h="5042875">
                <a:moveTo>
                  <a:pt x="0" y="0"/>
                </a:moveTo>
                <a:lnTo>
                  <a:pt x="9374161" y="0"/>
                </a:lnTo>
                <a:lnTo>
                  <a:pt x="9374161" y="5042876"/>
                </a:lnTo>
                <a:lnTo>
                  <a:pt x="0" y="5042876"/>
                </a:lnTo>
                <a:lnTo>
                  <a:pt x="0" y="0"/>
                </a:lnTo>
                <a:close/>
              </a:path>
            </a:pathLst>
          </a:custGeom>
          <a:blipFill>
            <a:blip r:embed="rId3"/>
            <a:stretch>
              <a:fillRect l="-1155" r="-1155"/>
            </a:stretch>
          </a:blipFill>
        </p:spPr>
        <p:txBody>
          <a:bodyPr/>
          <a:lstStyle/>
          <a:p>
            <a:endParaRPr lang="en-US"/>
          </a:p>
        </p:txBody>
      </p:sp>
      <p:sp>
        <p:nvSpPr>
          <p:cNvPr id="4" name="Freeform 4"/>
          <p:cNvSpPr/>
          <p:nvPr/>
        </p:nvSpPr>
        <p:spPr>
          <a:xfrm>
            <a:off x="8644173" y="2295982"/>
            <a:ext cx="8743570" cy="5825403"/>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rg8</a:t>
            </a:r>
          </a:p>
        </p:txBody>
      </p:sp>
      <p:sp>
        <p:nvSpPr>
          <p:cNvPr id="6" name="TextBox 6"/>
          <p:cNvSpPr txBox="1"/>
          <p:nvPr/>
        </p:nvSpPr>
        <p:spPr>
          <a:xfrm>
            <a:off x="1028700" y="2229307"/>
            <a:ext cx="6908659" cy="6459638"/>
          </a:xfrm>
          <a:prstGeom prst="rect">
            <a:avLst/>
          </a:prstGeom>
        </p:spPr>
        <p:txBody>
          <a:bodyPr lIns="0" tIns="0" rIns="0" bIns="0" rtlCol="0" anchor="t">
            <a:spAutoFit/>
          </a:bodyPr>
          <a:lstStyle/>
          <a:p>
            <a:pPr algn="ctr">
              <a:lnSpc>
                <a:spcPts val="4685"/>
              </a:lnSpc>
              <a:spcBef>
                <a:spcPct val="0"/>
              </a:spcBef>
            </a:pPr>
            <a:r>
              <a:rPr lang="en-US" sz="3346" spc="-66">
                <a:solidFill>
                  <a:srgbClr val="000000"/>
                </a:solidFill>
                <a:latin typeface="Canva Sans"/>
                <a:ea typeface="Canva Sans"/>
                <a:cs typeface="Canva Sans"/>
                <a:sym typeface="Canva Sans"/>
              </a:rPr>
              <a:t>In 2014 NEA elected an all-female leadership team. For the first time in its history, the three top leadership positions at NEA are held by women and by persons of color, as Lily Eskelsen García, Becky Pringle, and Princess Moss are elected, respectively, President, Vice President, and Secretary-Treasurer by delegates at the Representative Assembly.</a:t>
            </a:r>
          </a:p>
        </p:txBody>
      </p:sp>
      <p:sp>
        <p:nvSpPr>
          <p:cNvPr id="7" name="TextBox 7"/>
          <p:cNvSpPr txBox="1"/>
          <p:nvPr/>
        </p:nvSpPr>
        <p:spPr>
          <a:xfrm>
            <a:off x="1802816" y="9711690"/>
            <a:ext cx="1054894" cy="396240"/>
          </a:xfrm>
          <a:prstGeom prst="rect">
            <a:avLst/>
          </a:prstGeom>
        </p:spPr>
        <p:txBody>
          <a:bodyPr lIns="0" tIns="0" rIns="0" bIns="0" rtlCol="0" anchor="t">
            <a:spAutoFit/>
          </a:bodyPr>
          <a:lstStyle/>
          <a:p>
            <a:pPr algn="ctr">
              <a:lnSpc>
                <a:spcPts val="3359"/>
              </a:lnSpc>
              <a:spcBef>
                <a:spcPct val="0"/>
              </a:spcBef>
            </a:pPr>
            <a:r>
              <a:rPr lang="en-US" sz="2400" spc="-48">
                <a:solidFill>
                  <a:srgbClr val="000000"/>
                </a:solidFill>
                <a:latin typeface="Canva Sans"/>
                <a:ea typeface="Canva Sans"/>
                <a:cs typeface="Canva Sans"/>
                <a:sym typeface="Canva Sans"/>
              </a:rPr>
              <a:t>nea.org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8328877" y="3362289"/>
            <a:ext cx="9374161" cy="5042875"/>
          </a:xfrm>
          <a:custGeom>
            <a:avLst/>
            <a:gdLst/>
            <a:ahLst/>
            <a:cxnLst/>
            <a:rect l="l" t="t" r="r" b="b"/>
            <a:pathLst>
              <a:path w="9374161" h="5042875">
                <a:moveTo>
                  <a:pt x="0" y="0"/>
                </a:moveTo>
                <a:lnTo>
                  <a:pt x="9374161" y="0"/>
                </a:lnTo>
                <a:lnTo>
                  <a:pt x="9374161" y="5042876"/>
                </a:lnTo>
                <a:lnTo>
                  <a:pt x="0" y="5042876"/>
                </a:lnTo>
                <a:lnTo>
                  <a:pt x="0" y="0"/>
                </a:lnTo>
                <a:close/>
              </a:path>
            </a:pathLst>
          </a:custGeom>
          <a:blipFill>
            <a:blip r:embed="rId3"/>
            <a:stretch>
              <a:fillRect l="-1155" r="-1155"/>
            </a:stretch>
          </a:blipFill>
        </p:spPr>
        <p:txBody>
          <a:bodyPr/>
          <a:lstStyle/>
          <a:p>
            <a:endParaRPr lang="en-US"/>
          </a:p>
        </p:txBody>
      </p:sp>
      <p:sp>
        <p:nvSpPr>
          <p:cNvPr id="4" name="Freeform 4"/>
          <p:cNvSpPr/>
          <p:nvPr/>
        </p:nvSpPr>
        <p:spPr>
          <a:xfrm>
            <a:off x="8644173" y="2579762"/>
            <a:ext cx="8743570" cy="5825403"/>
          </a:xfrm>
          <a:custGeom>
            <a:avLst/>
            <a:gdLst/>
            <a:ahLst/>
            <a:cxnLst/>
            <a:rect l="l" t="t" r="r" b="b"/>
            <a:pathLst>
              <a:path w="8743570" h="5825403">
                <a:moveTo>
                  <a:pt x="0" y="0"/>
                </a:moveTo>
                <a:lnTo>
                  <a:pt x="8743569" y="0"/>
                </a:lnTo>
                <a:lnTo>
                  <a:pt x="8743569" y="5825403"/>
                </a:lnTo>
                <a:lnTo>
                  <a:pt x="0" y="5825403"/>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rg8</a:t>
            </a:r>
          </a:p>
        </p:txBody>
      </p:sp>
      <p:sp>
        <p:nvSpPr>
          <p:cNvPr id="6" name="TextBox 6"/>
          <p:cNvSpPr txBox="1"/>
          <p:nvPr/>
        </p:nvSpPr>
        <p:spPr>
          <a:xfrm>
            <a:off x="1028700" y="1620848"/>
            <a:ext cx="6908659" cy="8226359"/>
          </a:xfrm>
          <a:prstGeom prst="rect">
            <a:avLst/>
          </a:prstGeom>
        </p:spPr>
        <p:txBody>
          <a:bodyPr lIns="0" tIns="0" rIns="0" bIns="0" rtlCol="0" anchor="t">
            <a:spAutoFit/>
          </a:bodyPr>
          <a:lstStyle/>
          <a:p>
            <a:pPr algn="ctr">
              <a:lnSpc>
                <a:spcPts val="4685"/>
              </a:lnSpc>
              <a:spcBef>
                <a:spcPct val="0"/>
              </a:spcBef>
            </a:pPr>
            <a:r>
              <a:rPr lang="en-US" sz="3346" spc="-66">
                <a:solidFill>
                  <a:srgbClr val="000000"/>
                </a:solidFill>
                <a:latin typeface="Canva Sans"/>
                <a:ea typeface="Canva Sans"/>
                <a:cs typeface="Canva Sans"/>
                <a:sym typeface="Canva Sans"/>
              </a:rPr>
              <a:t>In 2015, NEA commited to eradicating institutional racism. Delegates to NEA Representative Assembly adopt New Business Item B which acknowledges the existence of institutional racism in the United States—the societal patterns and practices that have the net effect of imposing oppressive conditions and denying rights, opportunity, and equality based on race—and sets forth actions and strategies for its elimination.</a:t>
            </a:r>
          </a:p>
        </p:txBody>
      </p:sp>
      <p:sp>
        <p:nvSpPr>
          <p:cNvPr id="7" name="TextBox 7"/>
          <p:cNvSpPr txBox="1"/>
          <p:nvPr/>
        </p:nvSpPr>
        <p:spPr>
          <a:xfrm>
            <a:off x="16648144" y="9630037"/>
            <a:ext cx="1054894" cy="396240"/>
          </a:xfrm>
          <a:prstGeom prst="rect">
            <a:avLst/>
          </a:prstGeom>
        </p:spPr>
        <p:txBody>
          <a:bodyPr lIns="0" tIns="0" rIns="0" bIns="0" rtlCol="0" anchor="t">
            <a:spAutoFit/>
          </a:bodyPr>
          <a:lstStyle/>
          <a:p>
            <a:pPr algn="ctr">
              <a:lnSpc>
                <a:spcPts val="3359"/>
              </a:lnSpc>
              <a:spcBef>
                <a:spcPct val="0"/>
              </a:spcBef>
            </a:pPr>
            <a:r>
              <a:rPr lang="en-US" sz="2400" spc="-48">
                <a:solidFill>
                  <a:srgbClr val="000000"/>
                </a:solidFill>
                <a:latin typeface="Canva Sans"/>
                <a:ea typeface="Canva Sans"/>
                <a:cs typeface="Canva Sans"/>
                <a:sym typeface="Canva Sans"/>
              </a:rPr>
              <a:t>nea.org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8515730" y="1984170"/>
            <a:ext cx="8743570" cy="5825403"/>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rg8</a:t>
            </a:r>
          </a:p>
        </p:txBody>
      </p:sp>
      <p:sp>
        <p:nvSpPr>
          <p:cNvPr id="5" name="TextBox 5"/>
          <p:cNvSpPr txBox="1"/>
          <p:nvPr/>
        </p:nvSpPr>
        <p:spPr>
          <a:xfrm>
            <a:off x="1256462" y="1907970"/>
            <a:ext cx="6908659" cy="6233874"/>
          </a:xfrm>
          <a:prstGeom prst="rect">
            <a:avLst/>
          </a:prstGeom>
        </p:spPr>
        <p:txBody>
          <a:bodyPr lIns="0" tIns="0" rIns="0" bIns="0" rtlCol="0" anchor="t">
            <a:spAutoFit/>
          </a:bodyPr>
          <a:lstStyle/>
          <a:p>
            <a:pPr algn="ctr">
              <a:lnSpc>
                <a:spcPts val="5525"/>
              </a:lnSpc>
              <a:spcBef>
                <a:spcPct val="0"/>
              </a:spcBef>
            </a:pPr>
            <a:r>
              <a:rPr lang="en-US" sz="3946" spc="-78">
                <a:solidFill>
                  <a:srgbClr val="000000"/>
                </a:solidFill>
                <a:latin typeface="Canva Sans"/>
                <a:ea typeface="Canva Sans"/>
                <a:cs typeface="Canva Sans"/>
                <a:sym typeface="Canva Sans"/>
              </a:rPr>
              <a:t>In 2018, the Representative Assembly adopts NEA Resolution I-52 which acknowledges the existence of White supremacy culture as a primary root cause of institutional racism, structural racism, and White privilege.</a:t>
            </a:r>
          </a:p>
        </p:txBody>
      </p:sp>
      <p:sp>
        <p:nvSpPr>
          <p:cNvPr id="6" name="TextBox 6"/>
          <p:cNvSpPr txBox="1"/>
          <p:nvPr/>
        </p:nvSpPr>
        <p:spPr>
          <a:xfrm>
            <a:off x="1802816" y="9711690"/>
            <a:ext cx="1054894" cy="396240"/>
          </a:xfrm>
          <a:prstGeom prst="rect">
            <a:avLst/>
          </a:prstGeom>
        </p:spPr>
        <p:txBody>
          <a:bodyPr lIns="0" tIns="0" rIns="0" bIns="0" rtlCol="0" anchor="t">
            <a:spAutoFit/>
          </a:bodyPr>
          <a:lstStyle/>
          <a:p>
            <a:pPr algn="ctr">
              <a:lnSpc>
                <a:spcPts val="3359"/>
              </a:lnSpc>
              <a:spcBef>
                <a:spcPct val="0"/>
              </a:spcBef>
            </a:pPr>
            <a:r>
              <a:rPr lang="en-US" sz="2400" spc="-48">
                <a:solidFill>
                  <a:srgbClr val="000000"/>
                </a:solidFill>
                <a:latin typeface="Canva Sans"/>
                <a:ea typeface="Canva Sans"/>
                <a:cs typeface="Canva Sans"/>
                <a:sym typeface="Canva Sans"/>
              </a:rPr>
              <a:t>nea.org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11050644" y="761920"/>
            <a:ext cx="6208656" cy="4207331"/>
          </a:xfrm>
          <a:custGeom>
            <a:avLst/>
            <a:gdLst/>
            <a:ahLst/>
            <a:cxnLst/>
            <a:rect l="l" t="t" r="r" b="b"/>
            <a:pathLst>
              <a:path w="6208656" h="4207331">
                <a:moveTo>
                  <a:pt x="0" y="0"/>
                </a:moveTo>
                <a:lnTo>
                  <a:pt x="6208656" y="0"/>
                </a:lnTo>
                <a:lnTo>
                  <a:pt x="6208656" y="4207331"/>
                </a:lnTo>
                <a:lnTo>
                  <a:pt x="0" y="4207331"/>
                </a:lnTo>
                <a:lnTo>
                  <a:pt x="0" y="0"/>
                </a:lnTo>
                <a:close/>
              </a:path>
            </a:pathLst>
          </a:custGeom>
          <a:blipFill>
            <a:blip r:embed="rId3"/>
            <a:stretch>
              <a:fillRect/>
            </a:stretch>
          </a:blipFill>
        </p:spPr>
        <p:txBody>
          <a:bodyPr/>
          <a:lstStyle/>
          <a:p>
            <a:endParaRPr lang="en-US"/>
          </a:p>
        </p:txBody>
      </p:sp>
      <p:sp>
        <p:nvSpPr>
          <p:cNvPr id="4" name="Freeform 4"/>
          <p:cNvSpPr/>
          <p:nvPr/>
        </p:nvSpPr>
        <p:spPr>
          <a:xfrm>
            <a:off x="11446798" y="5481977"/>
            <a:ext cx="5516578" cy="4267813"/>
          </a:xfrm>
          <a:custGeom>
            <a:avLst/>
            <a:gdLst/>
            <a:ahLst/>
            <a:cxnLst/>
            <a:rect l="l" t="t" r="r" b="b"/>
            <a:pathLst>
              <a:path w="5516578" h="4267813">
                <a:moveTo>
                  <a:pt x="0" y="0"/>
                </a:moveTo>
                <a:lnTo>
                  <a:pt x="5516578" y="0"/>
                </a:lnTo>
                <a:lnTo>
                  <a:pt x="5516578" y="4267813"/>
                </a:lnTo>
                <a:lnTo>
                  <a:pt x="0" y="4267813"/>
                </a:lnTo>
                <a:lnTo>
                  <a:pt x="0" y="0"/>
                </a:lnTo>
                <a:close/>
              </a:path>
            </a:pathLst>
          </a:custGeom>
          <a:blipFill>
            <a:blip r:embed="rId4"/>
            <a:stretch>
              <a:fillRect t="-2902" b="-2902"/>
            </a:stretch>
          </a:blipFill>
        </p:spPr>
        <p:txBody>
          <a:bodyPr/>
          <a:lstStyle/>
          <a:p>
            <a:endParaRPr lang="en-US"/>
          </a:p>
        </p:txBody>
      </p:sp>
      <p:sp>
        <p:nvSpPr>
          <p:cNvPr id="5" name="TextBox 5"/>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rg8</a:t>
            </a:r>
          </a:p>
        </p:txBody>
      </p:sp>
      <p:sp>
        <p:nvSpPr>
          <p:cNvPr id="6" name="TextBox 6"/>
          <p:cNvSpPr txBox="1"/>
          <p:nvPr/>
        </p:nvSpPr>
        <p:spPr>
          <a:xfrm>
            <a:off x="1028700" y="1026121"/>
            <a:ext cx="6908659" cy="9051369"/>
          </a:xfrm>
          <a:prstGeom prst="rect">
            <a:avLst/>
          </a:prstGeom>
        </p:spPr>
        <p:txBody>
          <a:bodyPr lIns="0" tIns="0" rIns="0" bIns="0" rtlCol="0" anchor="t">
            <a:spAutoFit/>
          </a:bodyPr>
          <a:lstStyle/>
          <a:p>
            <a:pPr algn="ctr">
              <a:lnSpc>
                <a:spcPts val="5105"/>
              </a:lnSpc>
            </a:pPr>
            <a:r>
              <a:rPr lang="en-US" sz="3646" spc="-72">
                <a:solidFill>
                  <a:srgbClr val="000000"/>
                </a:solidFill>
                <a:latin typeface="Canva Sans"/>
                <a:ea typeface="Canva Sans"/>
                <a:cs typeface="Canva Sans"/>
                <a:sym typeface="Canva Sans"/>
              </a:rPr>
              <a:t>Educators Continue to push for racial and social justice and equity. </a:t>
            </a:r>
          </a:p>
          <a:p>
            <a:pPr algn="ctr">
              <a:lnSpc>
                <a:spcPts val="5105"/>
              </a:lnSpc>
            </a:pPr>
            <a:endParaRPr lang="en-US" sz="3646" spc="-72">
              <a:solidFill>
                <a:srgbClr val="000000"/>
              </a:solidFill>
              <a:latin typeface="Canva Sans"/>
              <a:ea typeface="Canva Sans"/>
              <a:cs typeface="Canva Sans"/>
              <a:sym typeface="Canva Sans"/>
            </a:endParaRPr>
          </a:p>
          <a:p>
            <a:pPr algn="ctr">
              <a:lnSpc>
                <a:spcPts val="5105"/>
              </a:lnSpc>
              <a:spcBef>
                <a:spcPct val="0"/>
              </a:spcBef>
            </a:pPr>
            <a:r>
              <a:rPr lang="en-US" sz="3646" spc="-72">
                <a:solidFill>
                  <a:srgbClr val="000000"/>
                </a:solidFill>
                <a:latin typeface="Canva Sans"/>
                <a:ea typeface="Canva Sans"/>
                <a:cs typeface="Canva Sans"/>
                <a:sym typeface="Canva Sans"/>
              </a:rPr>
              <a:t>In the summer of 2025, NEA plans to host its Conference on Racial and Social Justice in Portland, Oregon, continuing its commitment to providing a platform for educators, students, and community leaders to unite for the advancement of justice in education.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TextBox 3"/>
          <p:cNvSpPr txBox="1"/>
          <p:nvPr/>
        </p:nvSpPr>
        <p:spPr>
          <a:xfrm>
            <a:off x="6839545" y="1776867"/>
            <a:ext cx="4608909" cy="812227"/>
          </a:xfrm>
          <a:prstGeom prst="rect">
            <a:avLst/>
          </a:prstGeom>
        </p:spPr>
        <p:txBody>
          <a:bodyPr lIns="0" tIns="0" rIns="0" bIns="0" rtlCol="0" anchor="t">
            <a:spAutoFit/>
          </a:bodyPr>
          <a:lstStyle/>
          <a:p>
            <a:pPr algn="ctr">
              <a:lnSpc>
                <a:spcPts val="6681"/>
              </a:lnSpc>
              <a:spcBef>
                <a:spcPct val="0"/>
              </a:spcBef>
            </a:pPr>
            <a:r>
              <a:rPr lang="en-US" sz="4772" spc="-95">
                <a:solidFill>
                  <a:srgbClr val="36211B"/>
                </a:solidFill>
                <a:latin typeface="Canva Sans"/>
                <a:ea typeface="Canva Sans"/>
                <a:cs typeface="Canva Sans"/>
                <a:sym typeface="Canva Sans"/>
              </a:rPr>
              <a:t>Legacy In Action</a:t>
            </a:r>
          </a:p>
        </p:txBody>
      </p:sp>
      <p:sp>
        <p:nvSpPr>
          <p:cNvPr id="4" name="TextBox 4"/>
          <p:cNvSpPr txBox="1"/>
          <p:nvPr/>
        </p:nvSpPr>
        <p:spPr>
          <a:xfrm>
            <a:off x="1700125" y="3492917"/>
            <a:ext cx="14953659" cy="3684270"/>
          </a:xfrm>
          <a:prstGeom prst="rect">
            <a:avLst/>
          </a:prstGeom>
        </p:spPr>
        <p:txBody>
          <a:bodyPr lIns="0" tIns="0" rIns="0" bIns="0" rtlCol="0" anchor="t">
            <a:spAutoFit/>
          </a:bodyPr>
          <a:lstStyle/>
          <a:p>
            <a:pPr marL="906780" lvl="1" indent="-453390" algn="l">
              <a:lnSpc>
                <a:spcPts val="5880"/>
              </a:lnSpc>
              <a:buAutoNum type="arabicPeriod"/>
            </a:pPr>
            <a:r>
              <a:rPr lang="en-US" sz="4200" spc="-84">
                <a:solidFill>
                  <a:srgbClr val="36211B"/>
                </a:solidFill>
                <a:latin typeface="Canva Sans"/>
                <a:ea typeface="Canva Sans"/>
                <a:cs typeface="Canva Sans"/>
                <a:sym typeface="Canva Sans"/>
              </a:rPr>
              <a:t>  Break into small groups. </a:t>
            </a:r>
          </a:p>
          <a:p>
            <a:pPr marL="906780" lvl="1" indent="-453390" algn="l">
              <a:lnSpc>
                <a:spcPts val="5880"/>
              </a:lnSpc>
              <a:buAutoNum type="arabicPeriod"/>
            </a:pPr>
            <a:r>
              <a:rPr lang="en-US" sz="4200" spc="-84">
                <a:solidFill>
                  <a:srgbClr val="36211B"/>
                </a:solidFill>
                <a:latin typeface="Canva Sans"/>
                <a:ea typeface="Canva Sans"/>
                <a:cs typeface="Canva Sans"/>
                <a:sym typeface="Canva Sans"/>
              </a:rPr>
              <a:t> What lessons from our union’s history can help us advocate today?       </a:t>
            </a:r>
          </a:p>
          <a:p>
            <a:pPr marL="906780" lvl="1" indent="-453390" algn="l">
              <a:lnSpc>
                <a:spcPts val="5880"/>
              </a:lnSpc>
              <a:spcBef>
                <a:spcPct val="0"/>
              </a:spcBef>
              <a:buAutoNum type="arabicPeriod"/>
            </a:pPr>
            <a:r>
              <a:rPr lang="en-US" sz="4200" spc="-84">
                <a:solidFill>
                  <a:srgbClr val="36211B"/>
                </a:solidFill>
                <a:latin typeface="Canva Sans"/>
                <a:ea typeface="Canva Sans"/>
                <a:cs typeface="Canva Sans"/>
                <a:sym typeface="Canva Sans"/>
              </a:rPr>
              <a:t> Each group will then share a key takeaway, creating a collective understanding of legacy and continuity.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TextBox 3"/>
          <p:cNvSpPr txBox="1"/>
          <p:nvPr/>
        </p:nvSpPr>
        <p:spPr>
          <a:xfrm>
            <a:off x="1667171" y="1781040"/>
            <a:ext cx="14953659" cy="4091940"/>
          </a:xfrm>
          <a:prstGeom prst="rect">
            <a:avLst/>
          </a:prstGeom>
        </p:spPr>
        <p:txBody>
          <a:bodyPr lIns="0" tIns="0" rIns="0" bIns="0" rtlCol="0" anchor="t">
            <a:spAutoFit/>
          </a:bodyPr>
          <a:lstStyle/>
          <a:p>
            <a:pPr marL="842012" lvl="1" indent="-421006" algn="l">
              <a:lnSpc>
                <a:spcPts val="5460"/>
              </a:lnSpc>
              <a:buAutoNum type="arabicPeriod"/>
            </a:pPr>
            <a:r>
              <a:rPr lang="en-US" sz="3900" spc="-78">
                <a:solidFill>
                  <a:srgbClr val="36211B"/>
                </a:solidFill>
                <a:latin typeface="Canva Sans"/>
                <a:ea typeface="Canva Sans"/>
                <a:cs typeface="Canva Sans"/>
                <a:sym typeface="Canva Sans"/>
              </a:rPr>
              <a:t>Each group will be given a scenario based on current union equity initiatives.</a:t>
            </a:r>
          </a:p>
          <a:p>
            <a:pPr marL="842012" lvl="1" indent="-421006" algn="l">
              <a:lnSpc>
                <a:spcPts val="5460"/>
              </a:lnSpc>
              <a:spcBef>
                <a:spcPct val="0"/>
              </a:spcBef>
              <a:buAutoNum type="arabicPeriod"/>
            </a:pPr>
            <a:r>
              <a:rPr lang="en-US" sz="3900" spc="-78">
                <a:solidFill>
                  <a:srgbClr val="36211B"/>
                </a:solidFill>
                <a:latin typeface="Canva Sans"/>
                <a:ea typeface="Canva Sans"/>
                <a:cs typeface="Canva Sans"/>
                <a:sym typeface="Canva Sans"/>
              </a:rPr>
              <a:t>Within your groups, brainstorm how the insights from your past experiences can be applied to these scenarios, sparking ideas on how retirees can contribute actively and meaningfully. </a:t>
            </a:r>
          </a:p>
        </p:txBody>
      </p:sp>
      <p:sp>
        <p:nvSpPr>
          <p:cNvPr id="4" name="Freeform 4"/>
          <p:cNvSpPr/>
          <p:nvPr/>
        </p:nvSpPr>
        <p:spPr>
          <a:xfrm>
            <a:off x="6467395" y="5659682"/>
            <a:ext cx="6169080" cy="4406486"/>
          </a:xfrm>
          <a:custGeom>
            <a:avLst/>
            <a:gdLst/>
            <a:ahLst/>
            <a:cxnLst/>
            <a:rect l="l" t="t" r="r" b="b"/>
            <a:pathLst>
              <a:path w="6169080" h="4406486">
                <a:moveTo>
                  <a:pt x="0" y="0"/>
                </a:moveTo>
                <a:lnTo>
                  <a:pt x="6169080" y="0"/>
                </a:lnTo>
                <a:lnTo>
                  <a:pt x="6169080" y="4406486"/>
                </a:lnTo>
                <a:lnTo>
                  <a:pt x="0" y="4406486"/>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358929" y="570199"/>
            <a:ext cx="7570143" cy="878268"/>
          </a:xfrm>
          <a:prstGeom prst="rect">
            <a:avLst/>
          </a:prstGeom>
        </p:spPr>
        <p:txBody>
          <a:bodyPr lIns="0" tIns="0" rIns="0" bIns="0" rtlCol="0" anchor="t">
            <a:spAutoFit/>
          </a:bodyPr>
          <a:lstStyle/>
          <a:p>
            <a:pPr algn="ctr">
              <a:lnSpc>
                <a:spcPts val="7241"/>
              </a:lnSpc>
              <a:spcBef>
                <a:spcPct val="0"/>
              </a:spcBef>
            </a:pPr>
            <a:r>
              <a:rPr lang="en-US" sz="5172" spc="-103">
                <a:solidFill>
                  <a:srgbClr val="36211B"/>
                </a:solidFill>
                <a:latin typeface="Canva Sans"/>
                <a:ea typeface="Canva Sans"/>
                <a:cs typeface="Canva Sans"/>
                <a:sym typeface="Canva Sans"/>
              </a:rPr>
              <a:t>Bringing History Forward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TextBox 3"/>
          <p:cNvSpPr txBox="1"/>
          <p:nvPr/>
        </p:nvSpPr>
        <p:spPr>
          <a:xfrm>
            <a:off x="1667171" y="2032544"/>
            <a:ext cx="14953659" cy="4427220"/>
          </a:xfrm>
          <a:prstGeom prst="rect">
            <a:avLst/>
          </a:prstGeom>
        </p:spPr>
        <p:txBody>
          <a:bodyPr lIns="0" tIns="0" rIns="0" bIns="0" rtlCol="0" anchor="t">
            <a:spAutoFit/>
          </a:bodyPr>
          <a:lstStyle/>
          <a:p>
            <a:pPr marL="906780" lvl="1" indent="-453390" algn="l">
              <a:lnSpc>
                <a:spcPts val="5880"/>
              </a:lnSpc>
              <a:buFont typeface="Arial"/>
              <a:buChar char="•"/>
            </a:pPr>
            <a:r>
              <a:rPr lang="en-US" sz="4200" spc="-84">
                <a:solidFill>
                  <a:srgbClr val="36211B"/>
                </a:solidFill>
                <a:latin typeface="Canva Sans"/>
                <a:ea typeface="Canva Sans"/>
                <a:cs typeface="Canva Sans"/>
                <a:sym typeface="Canva Sans"/>
              </a:rPr>
              <a:t>Create individual action plans, guided by prompts on a </a:t>
            </a:r>
            <a:r>
              <a:rPr lang="en-US" sz="4200" b="1" spc="-84">
                <a:solidFill>
                  <a:srgbClr val="36211B"/>
                </a:solidFill>
                <a:latin typeface="Canva Sans Bold"/>
                <a:ea typeface="Canva Sans Bold"/>
                <a:cs typeface="Canva Sans Bold"/>
                <a:sym typeface="Canva Sans Bold"/>
              </a:rPr>
              <a:t>worksheet</a:t>
            </a:r>
            <a:r>
              <a:rPr lang="en-US" sz="4200" spc="-84">
                <a:solidFill>
                  <a:srgbClr val="36211B"/>
                </a:solidFill>
                <a:latin typeface="Canva Sans"/>
                <a:ea typeface="Canva Sans"/>
                <a:cs typeface="Canva Sans"/>
                <a:sym typeface="Canva Sans"/>
              </a:rPr>
              <a:t>. Outline one or two specific steps you can take within the next three months to support your union’s justice efforts.</a:t>
            </a:r>
          </a:p>
          <a:p>
            <a:pPr marL="906780" lvl="1" indent="-453390" algn="l">
              <a:lnSpc>
                <a:spcPts val="5880"/>
              </a:lnSpc>
              <a:buFont typeface="Arial"/>
              <a:buChar char="•"/>
            </a:pPr>
            <a:r>
              <a:rPr lang="en-US" sz="4200" spc="-84">
                <a:solidFill>
                  <a:srgbClr val="36211B"/>
                </a:solidFill>
                <a:latin typeface="Canva Sans"/>
                <a:ea typeface="Canva Sans"/>
                <a:cs typeface="Canva Sans"/>
                <a:sym typeface="Canva Sans"/>
              </a:rPr>
              <a:t>You will have time to share their plans with a partner for accountability. </a:t>
            </a:r>
          </a:p>
        </p:txBody>
      </p:sp>
      <p:sp>
        <p:nvSpPr>
          <p:cNvPr id="4" name="Freeform 4"/>
          <p:cNvSpPr/>
          <p:nvPr/>
        </p:nvSpPr>
        <p:spPr>
          <a:xfrm>
            <a:off x="6569791" y="6459764"/>
            <a:ext cx="6184335" cy="3474811"/>
          </a:xfrm>
          <a:custGeom>
            <a:avLst/>
            <a:gdLst/>
            <a:ahLst/>
            <a:cxnLst/>
            <a:rect l="l" t="t" r="r" b="b"/>
            <a:pathLst>
              <a:path w="6184335" h="3474811">
                <a:moveTo>
                  <a:pt x="0" y="0"/>
                </a:moveTo>
                <a:lnTo>
                  <a:pt x="6184335" y="0"/>
                </a:lnTo>
                <a:lnTo>
                  <a:pt x="6184335" y="3474811"/>
                </a:lnTo>
                <a:lnTo>
                  <a:pt x="0" y="3474811"/>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942558" y="793508"/>
            <a:ext cx="6402884" cy="812227"/>
          </a:xfrm>
          <a:prstGeom prst="rect">
            <a:avLst/>
          </a:prstGeom>
        </p:spPr>
        <p:txBody>
          <a:bodyPr lIns="0" tIns="0" rIns="0" bIns="0" rtlCol="0" anchor="t">
            <a:spAutoFit/>
          </a:bodyPr>
          <a:lstStyle/>
          <a:p>
            <a:pPr algn="ctr">
              <a:lnSpc>
                <a:spcPts val="6681"/>
              </a:lnSpc>
              <a:spcBef>
                <a:spcPct val="0"/>
              </a:spcBef>
            </a:pPr>
            <a:r>
              <a:rPr lang="en-US" sz="4772" spc="-95">
                <a:solidFill>
                  <a:srgbClr val="36211B"/>
                </a:solidFill>
                <a:latin typeface="Canva Sans"/>
                <a:ea typeface="Canva Sans"/>
                <a:cs typeface="Canva Sans"/>
                <a:sym typeface="Canva Sans"/>
              </a:rPr>
              <a:t>Individual Action Plans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4192889" y="3548684"/>
            <a:ext cx="9432421" cy="4599037"/>
          </a:xfrm>
          <a:custGeom>
            <a:avLst/>
            <a:gdLst/>
            <a:ahLst/>
            <a:cxnLst/>
            <a:rect l="l" t="t" r="r" b="b"/>
            <a:pathLst>
              <a:path w="9432421" h="4599037">
                <a:moveTo>
                  <a:pt x="0" y="0"/>
                </a:moveTo>
                <a:lnTo>
                  <a:pt x="9432421" y="0"/>
                </a:lnTo>
                <a:lnTo>
                  <a:pt x="9432421" y="4599037"/>
                </a:lnTo>
                <a:lnTo>
                  <a:pt x="0" y="459903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606228" y="1776867"/>
            <a:ext cx="15075545" cy="812227"/>
          </a:xfrm>
          <a:prstGeom prst="rect">
            <a:avLst/>
          </a:prstGeom>
        </p:spPr>
        <p:txBody>
          <a:bodyPr lIns="0" tIns="0" rIns="0" bIns="0" rtlCol="0" anchor="t">
            <a:spAutoFit/>
          </a:bodyPr>
          <a:lstStyle/>
          <a:p>
            <a:pPr algn="ctr">
              <a:lnSpc>
                <a:spcPts val="6681"/>
              </a:lnSpc>
              <a:spcBef>
                <a:spcPct val="0"/>
              </a:spcBef>
            </a:pPr>
            <a:r>
              <a:rPr lang="en-US" sz="4772" spc="-95">
                <a:solidFill>
                  <a:srgbClr val="36211B"/>
                </a:solidFill>
                <a:latin typeface="Canva Sans"/>
                <a:ea typeface="Canva Sans"/>
                <a:cs typeface="Canva Sans"/>
                <a:sym typeface="Canva Sans"/>
              </a:rPr>
              <a:t>What reflections do you have from our time together?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2042270" y="2426623"/>
            <a:ext cx="1119914" cy="1246101"/>
          </a:xfrm>
          <a:custGeom>
            <a:avLst/>
            <a:gdLst/>
            <a:ahLst/>
            <a:cxnLst/>
            <a:rect l="l" t="t" r="r" b="b"/>
            <a:pathLst>
              <a:path w="1119914" h="1246101">
                <a:moveTo>
                  <a:pt x="0" y="0"/>
                </a:moveTo>
                <a:lnTo>
                  <a:pt x="1119914" y="0"/>
                </a:lnTo>
                <a:lnTo>
                  <a:pt x="1119914" y="1246101"/>
                </a:lnTo>
                <a:lnTo>
                  <a:pt x="0" y="124610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5793607" y="699535"/>
            <a:ext cx="7747397" cy="1184278"/>
          </a:xfrm>
          <a:prstGeom prst="rect">
            <a:avLst/>
          </a:prstGeom>
        </p:spPr>
        <p:txBody>
          <a:bodyPr lIns="0" tIns="0" rIns="0" bIns="0" rtlCol="0" anchor="t">
            <a:spAutoFit/>
          </a:bodyPr>
          <a:lstStyle/>
          <a:p>
            <a:pPr algn="ctr">
              <a:lnSpc>
                <a:spcPts val="9799"/>
              </a:lnSpc>
              <a:spcBef>
                <a:spcPct val="0"/>
              </a:spcBef>
            </a:pPr>
            <a:r>
              <a:rPr lang="en-US" sz="6999" spc="-139">
                <a:solidFill>
                  <a:srgbClr val="36211B"/>
                </a:solidFill>
                <a:latin typeface="IBM Plex Serif"/>
                <a:ea typeface="IBM Plex Serif"/>
                <a:cs typeface="IBM Plex Serif"/>
                <a:sym typeface="IBM Plex Serif"/>
              </a:rPr>
              <a:t>NEA Competencies</a:t>
            </a:r>
          </a:p>
        </p:txBody>
      </p:sp>
      <p:sp>
        <p:nvSpPr>
          <p:cNvPr id="5" name="Freeform 5"/>
          <p:cNvSpPr/>
          <p:nvPr/>
        </p:nvSpPr>
        <p:spPr>
          <a:xfrm>
            <a:off x="2042270" y="3897399"/>
            <a:ext cx="1119914" cy="1246101"/>
          </a:xfrm>
          <a:custGeom>
            <a:avLst/>
            <a:gdLst/>
            <a:ahLst/>
            <a:cxnLst/>
            <a:rect l="l" t="t" r="r" b="b"/>
            <a:pathLst>
              <a:path w="1119914" h="1246101">
                <a:moveTo>
                  <a:pt x="0" y="0"/>
                </a:moveTo>
                <a:lnTo>
                  <a:pt x="1119914" y="0"/>
                </a:lnTo>
                <a:lnTo>
                  <a:pt x="1119914" y="1246101"/>
                </a:lnTo>
                <a:lnTo>
                  <a:pt x="0" y="1246101"/>
                </a:lnTo>
                <a:lnTo>
                  <a:pt x="0" y="0"/>
                </a:lnTo>
                <a:close/>
              </a:path>
            </a:pathLst>
          </a:custGeom>
          <a:blipFill>
            <a:blip r:embed="rId3"/>
            <a:stretch>
              <a:fillRect/>
            </a:stretch>
          </a:blipFill>
        </p:spPr>
        <p:txBody>
          <a:bodyPr/>
          <a:lstStyle/>
          <a:p>
            <a:endParaRPr lang="en-US"/>
          </a:p>
        </p:txBody>
      </p:sp>
      <p:sp>
        <p:nvSpPr>
          <p:cNvPr id="6" name="Freeform 6"/>
          <p:cNvSpPr/>
          <p:nvPr/>
        </p:nvSpPr>
        <p:spPr>
          <a:xfrm>
            <a:off x="2042270" y="5441401"/>
            <a:ext cx="1119914" cy="1246101"/>
          </a:xfrm>
          <a:custGeom>
            <a:avLst/>
            <a:gdLst/>
            <a:ahLst/>
            <a:cxnLst/>
            <a:rect l="l" t="t" r="r" b="b"/>
            <a:pathLst>
              <a:path w="1119914" h="1246101">
                <a:moveTo>
                  <a:pt x="0" y="0"/>
                </a:moveTo>
                <a:lnTo>
                  <a:pt x="1119914" y="0"/>
                </a:lnTo>
                <a:lnTo>
                  <a:pt x="1119914" y="1246101"/>
                </a:lnTo>
                <a:lnTo>
                  <a:pt x="0" y="1246101"/>
                </a:lnTo>
                <a:lnTo>
                  <a:pt x="0" y="0"/>
                </a:lnTo>
                <a:close/>
              </a:path>
            </a:pathLst>
          </a:custGeom>
          <a:blipFill>
            <a:blip r:embed="rId3"/>
            <a:stretch>
              <a:fillRect/>
            </a:stretch>
          </a:blipFill>
        </p:spPr>
        <p:txBody>
          <a:bodyPr/>
          <a:lstStyle/>
          <a:p>
            <a:endParaRPr lang="en-US"/>
          </a:p>
        </p:txBody>
      </p:sp>
      <p:sp>
        <p:nvSpPr>
          <p:cNvPr id="7" name="Freeform 7"/>
          <p:cNvSpPr/>
          <p:nvPr/>
        </p:nvSpPr>
        <p:spPr>
          <a:xfrm>
            <a:off x="2042270" y="6982777"/>
            <a:ext cx="1119914" cy="1246101"/>
          </a:xfrm>
          <a:custGeom>
            <a:avLst/>
            <a:gdLst/>
            <a:ahLst/>
            <a:cxnLst/>
            <a:rect l="l" t="t" r="r" b="b"/>
            <a:pathLst>
              <a:path w="1119914" h="1246101">
                <a:moveTo>
                  <a:pt x="0" y="0"/>
                </a:moveTo>
                <a:lnTo>
                  <a:pt x="1119914" y="0"/>
                </a:lnTo>
                <a:lnTo>
                  <a:pt x="1119914" y="1246102"/>
                </a:lnTo>
                <a:lnTo>
                  <a:pt x="0" y="1246102"/>
                </a:lnTo>
                <a:lnTo>
                  <a:pt x="0" y="0"/>
                </a:lnTo>
                <a:close/>
              </a:path>
            </a:pathLst>
          </a:custGeom>
          <a:blipFill>
            <a:blip r:embed="rId3"/>
            <a:stretch>
              <a:fillRect/>
            </a:stretch>
          </a:blipFill>
        </p:spPr>
        <p:txBody>
          <a:bodyPr/>
          <a:lstStyle/>
          <a:p>
            <a:endParaRPr lang="en-US"/>
          </a:p>
        </p:txBody>
      </p:sp>
      <p:sp>
        <p:nvSpPr>
          <p:cNvPr id="8" name="Freeform 8"/>
          <p:cNvSpPr/>
          <p:nvPr/>
        </p:nvSpPr>
        <p:spPr>
          <a:xfrm>
            <a:off x="2042270" y="8524154"/>
            <a:ext cx="1119914" cy="1246101"/>
          </a:xfrm>
          <a:custGeom>
            <a:avLst/>
            <a:gdLst/>
            <a:ahLst/>
            <a:cxnLst/>
            <a:rect l="l" t="t" r="r" b="b"/>
            <a:pathLst>
              <a:path w="1119914" h="1246101">
                <a:moveTo>
                  <a:pt x="0" y="0"/>
                </a:moveTo>
                <a:lnTo>
                  <a:pt x="1119914" y="0"/>
                </a:lnTo>
                <a:lnTo>
                  <a:pt x="1119914" y="1246101"/>
                </a:lnTo>
                <a:lnTo>
                  <a:pt x="0" y="1246101"/>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3337473" y="2531513"/>
            <a:ext cx="4499603" cy="844552"/>
          </a:xfrm>
          <a:prstGeom prst="rect">
            <a:avLst/>
          </a:prstGeom>
        </p:spPr>
        <p:txBody>
          <a:bodyPr lIns="0" tIns="0" rIns="0" bIns="0" rtlCol="0" anchor="t">
            <a:spAutoFit/>
          </a:bodyPr>
          <a:lstStyle/>
          <a:p>
            <a:pPr algn="ctr">
              <a:lnSpc>
                <a:spcPts val="6999"/>
              </a:lnSpc>
              <a:spcBef>
                <a:spcPct val="0"/>
              </a:spcBef>
            </a:pPr>
            <a:r>
              <a:rPr lang="en-US" sz="4999" spc="-99">
                <a:solidFill>
                  <a:srgbClr val="36211B"/>
                </a:solidFill>
                <a:latin typeface="IBM Plex Serif"/>
                <a:ea typeface="IBM Plex Serif"/>
                <a:cs typeface="IBM Plex Serif"/>
                <a:sym typeface="IBM Plex Serif"/>
              </a:rPr>
              <a:t>Advocacy</a:t>
            </a:r>
          </a:p>
        </p:txBody>
      </p:sp>
      <p:sp>
        <p:nvSpPr>
          <p:cNvPr id="10" name="TextBox 10"/>
          <p:cNvSpPr txBox="1"/>
          <p:nvPr/>
        </p:nvSpPr>
        <p:spPr>
          <a:xfrm>
            <a:off x="3337473" y="3955934"/>
            <a:ext cx="7781394" cy="844552"/>
          </a:xfrm>
          <a:prstGeom prst="rect">
            <a:avLst/>
          </a:prstGeom>
        </p:spPr>
        <p:txBody>
          <a:bodyPr lIns="0" tIns="0" rIns="0" bIns="0" rtlCol="0" anchor="t">
            <a:spAutoFit/>
          </a:bodyPr>
          <a:lstStyle/>
          <a:p>
            <a:pPr algn="ctr">
              <a:lnSpc>
                <a:spcPts val="6999"/>
              </a:lnSpc>
              <a:spcBef>
                <a:spcPct val="0"/>
              </a:spcBef>
            </a:pPr>
            <a:r>
              <a:rPr lang="en-US" sz="4999" spc="-99">
                <a:solidFill>
                  <a:srgbClr val="36211B"/>
                </a:solidFill>
                <a:latin typeface="IBM Plex Serif"/>
                <a:ea typeface="IBM Plex Serif"/>
                <a:cs typeface="IBM Plex Serif"/>
                <a:sym typeface="IBM Plex Serif"/>
              </a:rPr>
              <a:t>Cultural Competence</a:t>
            </a:r>
          </a:p>
        </p:txBody>
      </p:sp>
      <p:sp>
        <p:nvSpPr>
          <p:cNvPr id="11" name="TextBox 11"/>
          <p:cNvSpPr txBox="1"/>
          <p:nvPr/>
        </p:nvSpPr>
        <p:spPr>
          <a:xfrm>
            <a:off x="3725489" y="5488406"/>
            <a:ext cx="7781394" cy="844552"/>
          </a:xfrm>
          <a:prstGeom prst="rect">
            <a:avLst/>
          </a:prstGeom>
        </p:spPr>
        <p:txBody>
          <a:bodyPr lIns="0" tIns="0" rIns="0" bIns="0" rtlCol="0" anchor="t">
            <a:spAutoFit/>
          </a:bodyPr>
          <a:lstStyle/>
          <a:p>
            <a:pPr algn="ctr">
              <a:lnSpc>
                <a:spcPts val="6999"/>
              </a:lnSpc>
              <a:spcBef>
                <a:spcPct val="0"/>
              </a:spcBef>
            </a:pPr>
            <a:r>
              <a:rPr lang="en-US" sz="4999" spc="-99">
                <a:solidFill>
                  <a:srgbClr val="36211B"/>
                </a:solidFill>
                <a:latin typeface="IBM Plex Serif"/>
                <a:ea typeface="IBM Plex Serif"/>
                <a:cs typeface="IBM Plex Serif"/>
                <a:sym typeface="IBM Plex Serif"/>
              </a:rPr>
              <a:t>Leading Our Profession</a:t>
            </a:r>
          </a:p>
        </p:txBody>
      </p:sp>
      <p:sp>
        <p:nvSpPr>
          <p:cNvPr id="12" name="TextBox 12"/>
          <p:cNvSpPr txBox="1"/>
          <p:nvPr/>
        </p:nvSpPr>
        <p:spPr>
          <a:xfrm>
            <a:off x="2602227" y="7020877"/>
            <a:ext cx="7781394" cy="844552"/>
          </a:xfrm>
          <a:prstGeom prst="rect">
            <a:avLst/>
          </a:prstGeom>
        </p:spPr>
        <p:txBody>
          <a:bodyPr lIns="0" tIns="0" rIns="0" bIns="0" rtlCol="0" anchor="t">
            <a:spAutoFit/>
          </a:bodyPr>
          <a:lstStyle/>
          <a:p>
            <a:pPr algn="ctr">
              <a:lnSpc>
                <a:spcPts val="6999"/>
              </a:lnSpc>
              <a:spcBef>
                <a:spcPct val="0"/>
              </a:spcBef>
            </a:pPr>
            <a:r>
              <a:rPr lang="en-US" sz="4999" spc="-99">
                <a:solidFill>
                  <a:srgbClr val="36211B"/>
                </a:solidFill>
                <a:latin typeface="IBM Plex Serif"/>
                <a:ea typeface="IBM Plex Serif"/>
                <a:cs typeface="IBM Plex Serif"/>
                <a:sym typeface="IBM Plex Serif"/>
              </a:rPr>
              <a:t>  Communication</a:t>
            </a:r>
          </a:p>
        </p:txBody>
      </p:sp>
      <p:sp>
        <p:nvSpPr>
          <p:cNvPr id="13" name="TextBox 13"/>
          <p:cNvSpPr txBox="1"/>
          <p:nvPr/>
        </p:nvSpPr>
        <p:spPr>
          <a:xfrm>
            <a:off x="1696577" y="8614092"/>
            <a:ext cx="7781394" cy="844552"/>
          </a:xfrm>
          <a:prstGeom prst="rect">
            <a:avLst/>
          </a:prstGeom>
        </p:spPr>
        <p:txBody>
          <a:bodyPr lIns="0" tIns="0" rIns="0" bIns="0" rtlCol="0" anchor="t">
            <a:spAutoFit/>
          </a:bodyPr>
          <a:lstStyle/>
          <a:p>
            <a:pPr algn="ctr">
              <a:lnSpc>
                <a:spcPts val="6999"/>
              </a:lnSpc>
              <a:spcBef>
                <a:spcPct val="0"/>
              </a:spcBef>
            </a:pPr>
            <a:r>
              <a:rPr lang="en-US" sz="4999" spc="-99">
                <a:solidFill>
                  <a:srgbClr val="36211B"/>
                </a:solidFill>
                <a:latin typeface="IBM Plex Serif"/>
                <a:ea typeface="IBM Plex Serif"/>
                <a:cs typeface="IBM Plex Serif"/>
                <a:sym typeface="IBM Plex Serif"/>
              </a:rPr>
              <a:t>    Organizing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TextBox 2"/>
          <p:cNvSpPr txBox="1"/>
          <p:nvPr/>
        </p:nvSpPr>
        <p:spPr>
          <a:xfrm>
            <a:off x="2870204" y="3533775"/>
            <a:ext cx="12547592" cy="1609725"/>
          </a:xfrm>
          <a:prstGeom prst="rect">
            <a:avLst/>
          </a:prstGeom>
        </p:spPr>
        <p:txBody>
          <a:bodyPr lIns="0" tIns="0" rIns="0" bIns="0" rtlCol="0" anchor="t">
            <a:spAutoFit/>
          </a:bodyPr>
          <a:lstStyle/>
          <a:p>
            <a:pPr algn="ctr">
              <a:lnSpc>
                <a:spcPts val="12000"/>
              </a:lnSpc>
            </a:pPr>
            <a:r>
              <a:rPr lang="en-US" sz="12000" spc="-480">
                <a:solidFill>
                  <a:srgbClr val="36211B"/>
                </a:solidFill>
                <a:latin typeface="IBM Plex Serif"/>
                <a:ea typeface="IBM Plex Serif"/>
                <a:cs typeface="IBM Plex Serif"/>
                <a:sym typeface="IBM Plex Serif"/>
              </a:rPr>
              <a:t>THANK YOU! </a:t>
            </a:r>
          </a:p>
        </p:txBody>
      </p:sp>
      <p:sp>
        <p:nvSpPr>
          <p:cNvPr id="3" name="TextBox 3"/>
          <p:cNvSpPr txBox="1"/>
          <p:nvPr/>
        </p:nvSpPr>
        <p:spPr>
          <a:xfrm>
            <a:off x="3662490" y="5429648"/>
            <a:ext cx="10963021" cy="2537460"/>
          </a:xfrm>
          <a:prstGeom prst="rect">
            <a:avLst/>
          </a:prstGeom>
        </p:spPr>
        <p:txBody>
          <a:bodyPr lIns="0" tIns="0" rIns="0" bIns="0" rtlCol="0" anchor="t">
            <a:spAutoFit/>
          </a:bodyPr>
          <a:lstStyle/>
          <a:p>
            <a:pPr algn="ctr">
              <a:lnSpc>
                <a:spcPts val="5040"/>
              </a:lnSpc>
            </a:pPr>
            <a:r>
              <a:rPr lang="en-US" sz="3600" i="1" spc="-144">
                <a:solidFill>
                  <a:srgbClr val="36211B"/>
                </a:solidFill>
                <a:latin typeface="IBM Plex Serif Italics"/>
                <a:ea typeface="IBM Plex Serif Italics"/>
                <a:cs typeface="IBM Plex Serif Italics"/>
                <a:sym typeface="IBM Plex Serif Italics"/>
              </a:rPr>
              <a:t>Taisha C. Steele, Ed.S.</a:t>
            </a:r>
          </a:p>
          <a:p>
            <a:pPr algn="ctr">
              <a:lnSpc>
                <a:spcPts val="5040"/>
              </a:lnSpc>
            </a:pPr>
            <a:r>
              <a:rPr lang="en-US" sz="3600" i="1" spc="-144">
                <a:solidFill>
                  <a:srgbClr val="36211B"/>
                </a:solidFill>
                <a:latin typeface="IBM Plex Serif Italics"/>
                <a:ea typeface="IBM Plex Serif Italics"/>
                <a:cs typeface="IBM Plex Serif Italics"/>
                <a:sym typeface="IBM Plex Serif Italics"/>
              </a:rPr>
              <a:t>Director, Human and Civil Rights</a:t>
            </a:r>
          </a:p>
          <a:p>
            <a:pPr algn="ctr">
              <a:lnSpc>
                <a:spcPts val="5040"/>
              </a:lnSpc>
            </a:pPr>
            <a:r>
              <a:rPr lang="en-US" sz="3600" i="1" spc="-144">
                <a:solidFill>
                  <a:srgbClr val="36211B"/>
                </a:solidFill>
                <a:latin typeface="IBM Plex Serif Italics"/>
                <a:ea typeface="IBM Plex Serif Italics"/>
                <a:cs typeface="IBM Plex Serif Italics"/>
                <a:sym typeface="IBM Plex Serif Italics"/>
              </a:rPr>
              <a:t>Virginia Education Association</a:t>
            </a:r>
          </a:p>
          <a:p>
            <a:pPr algn="ctr">
              <a:lnSpc>
                <a:spcPts val="5040"/>
              </a:lnSpc>
            </a:pPr>
            <a:r>
              <a:rPr lang="en-US" sz="3600" i="1" spc="-144">
                <a:solidFill>
                  <a:srgbClr val="36211B"/>
                </a:solidFill>
                <a:latin typeface="IBM Plex Serif Italics"/>
                <a:ea typeface="IBM Plex Serif Italics"/>
                <a:cs typeface="IBM Plex Serif Italics"/>
                <a:sym typeface="IBM Plex Serif Italics"/>
              </a:rPr>
              <a:t>tsteele@veanea.org</a:t>
            </a:r>
          </a:p>
        </p:txBody>
      </p:sp>
      <p:sp>
        <p:nvSpPr>
          <p:cNvPr id="4" name="Freeform 4"/>
          <p:cNvSpPr/>
          <p:nvPr/>
        </p:nvSpPr>
        <p:spPr>
          <a:xfrm>
            <a:off x="0" y="9910777"/>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TextBox 3"/>
          <p:cNvSpPr txBox="1"/>
          <p:nvPr/>
        </p:nvSpPr>
        <p:spPr>
          <a:xfrm>
            <a:off x="807810" y="662789"/>
            <a:ext cx="16672380" cy="9707880"/>
          </a:xfrm>
          <a:prstGeom prst="rect">
            <a:avLst/>
          </a:prstGeom>
        </p:spPr>
        <p:txBody>
          <a:bodyPr lIns="0" tIns="0" rIns="0" bIns="0" rtlCol="0" anchor="t">
            <a:spAutoFit/>
          </a:bodyPr>
          <a:lstStyle/>
          <a:p>
            <a:pPr algn="ctr">
              <a:lnSpc>
                <a:spcPts val="6860"/>
              </a:lnSpc>
            </a:pPr>
            <a:r>
              <a:rPr lang="en-US" sz="4900" spc="-196">
                <a:solidFill>
                  <a:srgbClr val="36211B"/>
                </a:solidFill>
                <a:latin typeface="IBM Plex Serif"/>
                <a:ea typeface="IBM Plex Serif"/>
                <a:cs typeface="IBM Plex Serif"/>
                <a:sym typeface="IBM Plex Serif"/>
              </a:rPr>
              <a:t>Session Objectives:</a:t>
            </a:r>
          </a:p>
          <a:p>
            <a:pPr algn="ctr">
              <a:lnSpc>
                <a:spcPts val="6860"/>
              </a:lnSpc>
            </a:pPr>
            <a:endParaRPr lang="en-US" sz="4900" spc="-196">
              <a:solidFill>
                <a:srgbClr val="36211B"/>
              </a:solidFill>
              <a:latin typeface="IBM Plex Serif"/>
              <a:ea typeface="IBM Plex Serif"/>
              <a:cs typeface="IBM Plex Serif"/>
              <a:sym typeface="IBM Plex Serif"/>
            </a:endParaRPr>
          </a:p>
          <a:p>
            <a:pPr marL="1057914" lvl="1" indent="-528957" algn="l">
              <a:lnSpc>
                <a:spcPts val="6860"/>
              </a:lnSpc>
              <a:buAutoNum type="arabicPeriod"/>
            </a:pPr>
            <a:r>
              <a:rPr lang="en-US" sz="4900" spc="-196">
                <a:solidFill>
                  <a:srgbClr val="36211B"/>
                </a:solidFill>
                <a:latin typeface="IBM Plex Serif"/>
                <a:ea typeface="IBM Plex Serif"/>
                <a:cs typeface="IBM Plex Serif"/>
                <a:sym typeface="IBM Plex Serif"/>
              </a:rPr>
              <a:t>Understand the union’s historical efforts and achievements in racial and social justice.</a:t>
            </a:r>
          </a:p>
          <a:p>
            <a:pPr marL="1057914" lvl="1" indent="-528957" algn="l">
              <a:lnSpc>
                <a:spcPts val="6860"/>
              </a:lnSpc>
              <a:buAutoNum type="arabicPeriod"/>
            </a:pPr>
            <a:r>
              <a:rPr lang="en-US" sz="4900" spc="-196">
                <a:solidFill>
                  <a:srgbClr val="36211B"/>
                </a:solidFill>
                <a:latin typeface="IBM Plex Serif"/>
                <a:ea typeface="IBM Plex Serif"/>
                <a:cs typeface="IBM Plex Serif"/>
                <a:sym typeface="IBM Plex Serif"/>
              </a:rPr>
              <a:t>Reflect on the personal and collective roles retirees played in this history.</a:t>
            </a:r>
          </a:p>
          <a:p>
            <a:pPr marL="1057914" lvl="1" indent="-528957" algn="l">
              <a:lnSpc>
                <a:spcPts val="6860"/>
              </a:lnSpc>
              <a:buAutoNum type="arabicPeriod"/>
            </a:pPr>
            <a:r>
              <a:rPr lang="en-US" sz="4900" spc="-196">
                <a:solidFill>
                  <a:srgbClr val="36211B"/>
                </a:solidFill>
                <a:latin typeface="IBM Plex Serif"/>
                <a:ea typeface="IBM Plex Serif"/>
                <a:cs typeface="IBM Plex Serif"/>
                <a:sym typeface="IBM Plex Serif"/>
              </a:rPr>
              <a:t>Inspire a renewed commitment to justice work by aligning past lessons with current initiatives.</a:t>
            </a:r>
          </a:p>
          <a:p>
            <a:pPr marL="1057914" lvl="1" indent="-528957" algn="l">
              <a:lnSpc>
                <a:spcPts val="6860"/>
              </a:lnSpc>
              <a:buAutoNum type="arabicPeriod"/>
            </a:pPr>
            <a:r>
              <a:rPr lang="en-US" sz="4900" spc="-196">
                <a:solidFill>
                  <a:srgbClr val="36211B"/>
                </a:solidFill>
                <a:latin typeface="IBM Plex Serif"/>
                <a:ea typeface="IBM Plex Serif"/>
                <a:cs typeface="IBM Plex Serif"/>
                <a:sym typeface="IBM Plex Serif"/>
              </a:rPr>
              <a:t>Equip retirees with actionable steps to support and guide the union’s ongoing racial and social justice efforts.</a:t>
            </a:r>
          </a:p>
          <a:p>
            <a:pPr algn="l">
              <a:lnSpc>
                <a:spcPts val="8680"/>
              </a:lnSpc>
            </a:pPr>
            <a:endParaRPr lang="en-US" sz="4900" spc="-196">
              <a:solidFill>
                <a:srgbClr val="36211B"/>
              </a:solidFill>
              <a:latin typeface="IBM Plex Serif"/>
              <a:ea typeface="IBM Plex Serif"/>
              <a:cs typeface="IBM Plex Serif"/>
              <a:sym typeface="IBM Plex Serif"/>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6327073" y="2722272"/>
            <a:ext cx="5633854" cy="6356958"/>
          </a:xfrm>
          <a:custGeom>
            <a:avLst/>
            <a:gdLst/>
            <a:ahLst/>
            <a:cxnLst/>
            <a:rect l="l" t="t" r="r" b="b"/>
            <a:pathLst>
              <a:path w="5633854" h="6356958">
                <a:moveTo>
                  <a:pt x="0" y="0"/>
                </a:moveTo>
                <a:lnTo>
                  <a:pt x="5633854" y="0"/>
                </a:lnTo>
                <a:lnTo>
                  <a:pt x="5633854" y="6356958"/>
                </a:lnTo>
                <a:lnTo>
                  <a:pt x="0" y="635695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41643" y="524993"/>
            <a:ext cx="16672380" cy="1943735"/>
          </a:xfrm>
          <a:prstGeom prst="rect">
            <a:avLst/>
          </a:prstGeom>
        </p:spPr>
        <p:txBody>
          <a:bodyPr lIns="0" tIns="0" rIns="0" bIns="0" rtlCol="0" anchor="t">
            <a:spAutoFit/>
          </a:bodyPr>
          <a:lstStyle/>
          <a:p>
            <a:pPr algn="ctr">
              <a:lnSpc>
                <a:spcPts val="7840"/>
              </a:lnSpc>
            </a:pPr>
            <a:r>
              <a:rPr lang="en-US" sz="5600" spc="-224">
                <a:solidFill>
                  <a:srgbClr val="36211B"/>
                </a:solidFill>
                <a:latin typeface="IBM Plex Serif"/>
                <a:ea typeface="IBM Plex Serif"/>
                <a:cs typeface="IBM Plex Serif"/>
                <a:sym typeface="IBM Plex Serif"/>
              </a:rPr>
              <a:t>How I Show Up</a:t>
            </a:r>
          </a:p>
          <a:p>
            <a:pPr algn="l">
              <a:lnSpc>
                <a:spcPts val="7840"/>
              </a:lnSpc>
            </a:pPr>
            <a:endParaRPr lang="en-US" sz="5600" spc="-224">
              <a:solidFill>
                <a:srgbClr val="36211B"/>
              </a:solidFill>
              <a:latin typeface="IBM Plex Serif"/>
              <a:ea typeface="IBM Plex Serif"/>
              <a:cs typeface="IBM Plex Serif"/>
              <a:sym typeface="IBM Plex Serif"/>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6089923" y="2190858"/>
            <a:ext cx="6108155" cy="5732268"/>
          </a:xfrm>
          <a:custGeom>
            <a:avLst/>
            <a:gdLst/>
            <a:ahLst/>
            <a:cxnLst/>
            <a:rect l="l" t="t" r="r" b="b"/>
            <a:pathLst>
              <a:path w="6108155" h="5732268">
                <a:moveTo>
                  <a:pt x="0" y="0"/>
                </a:moveTo>
                <a:lnTo>
                  <a:pt x="6108154" y="0"/>
                </a:lnTo>
                <a:lnTo>
                  <a:pt x="6108154" y="5732268"/>
                </a:lnTo>
                <a:lnTo>
                  <a:pt x="0" y="573226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586920" y="474980"/>
            <a:ext cx="16672380" cy="1002665"/>
          </a:xfrm>
          <a:prstGeom prst="rect">
            <a:avLst/>
          </a:prstGeom>
        </p:spPr>
        <p:txBody>
          <a:bodyPr lIns="0" tIns="0" rIns="0" bIns="0" rtlCol="0" anchor="t">
            <a:spAutoFit/>
          </a:bodyPr>
          <a:lstStyle/>
          <a:p>
            <a:pPr algn="ctr">
              <a:lnSpc>
                <a:spcPts val="8260"/>
              </a:lnSpc>
            </a:pPr>
            <a:r>
              <a:rPr lang="en-US" sz="5900" spc="-236">
                <a:solidFill>
                  <a:srgbClr val="36211B"/>
                </a:solidFill>
                <a:latin typeface="IBM Plex Serif"/>
                <a:ea typeface="IBM Plex Serif"/>
                <a:cs typeface="IBM Plex Serif"/>
                <a:sym typeface="IBM Plex Serif"/>
              </a:rPr>
              <a:t>My Inspiration</a:t>
            </a:r>
          </a:p>
        </p:txBody>
      </p:sp>
      <p:sp>
        <p:nvSpPr>
          <p:cNvPr id="5" name="TextBox 5"/>
          <p:cNvSpPr txBox="1"/>
          <p:nvPr/>
        </p:nvSpPr>
        <p:spPr>
          <a:xfrm>
            <a:off x="3496940" y="8745537"/>
            <a:ext cx="12424172" cy="965201"/>
          </a:xfrm>
          <a:prstGeom prst="rect">
            <a:avLst/>
          </a:prstGeom>
        </p:spPr>
        <p:txBody>
          <a:bodyPr lIns="0" tIns="0" rIns="0" bIns="0" rtlCol="0" anchor="t">
            <a:spAutoFit/>
          </a:bodyPr>
          <a:lstStyle/>
          <a:p>
            <a:pPr algn="l">
              <a:lnSpc>
                <a:spcPts val="7699"/>
              </a:lnSpc>
            </a:pPr>
            <a:r>
              <a:rPr lang="en-US" sz="5499" u="sng">
                <a:solidFill>
                  <a:srgbClr val="36211B"/>
                </a:solidFill>
                <a:latin typeface="Arimo"/>
                <a:ea typeface="Arimo"/>
                <a:cs typeface="Arimo"/>
                <a:sym typeface="Arimo"/>
                <a:hlinkClick r:id="rId4" tooltip="https://www.google.com/search?q=Doris+ennis&amp;rlz=1C1RXQR_enUS1083US1083&amp;oq=Doris+ennis&amp;gs_lcrp=EgZjaHJvbWUyBggAEEUYOTIICAEQABgWGB4yCAgCEAAYFhgeMgcIAxAAGO8FMgoIBBAAGIAEGKIE0gEIMjc0M2owajeoAgCwAgA&amp;sourceid=chrome&amp;ie=UTF-8#fpstate=ive&amp;vld=cid:e3b9d6af,vid:vL5hh96OhJ8,st:0"/>
              </a:rPr>
              <a:t>Doris Ennis - Roanoke, Virginia Legend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4206153" y="2828128"/>
            <a:ext cx="10235263" cy="5264784"/>
          </a:xfrm>
          <a:custGeom>
            <a:avLst/>
            <a:gdLst/>
            <a:ahLst/>
            <a:cxnLst/>
            <a:rect l="l" t="t" r="r" b="b"/>
            <a:pathLst>
              <a:path w="10235263" h="5264784">
                <a:moveTo>
                  <a:pt x="0" y="0"/>
                </a:moveTo>
                <a:lnTo>
                  <a:pt x="10235263" y="0"/>
                </a:lnTo>
                <a:lnTo>
                  <a:pt x="10235263" y="5264784"/>
                </a:lnTo>
                <a:lnTo>
                  <a:pt x="0" y="526478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595217" y="8568054"/>
            <a:ext cx="9097566" cy="927102"/>
          </a:xfrm>
          <a:prstGeom prst="rect">
            <a:avLst/>
          </a:prstGeom>
        </p:spPr>
        <p:txBody>
          <a:bodyPr lIns="0" tIns="0" rIns="0" bIns="0" rtlCol="0" anchor="t">
            <a:spAutoFit/>
          </a:bodyPr>
          <a:lstStyle/>
          <a:p>
            <a:pPr algn="ctr">
              <a:lnSpc>
                <a:spcPts val="7699"/>
              </a:lnSpc>
              <a:spcBef>
                <a:spcPct val="0"/>
              </a:spcBef>
            </a:pPr>
            <a:r>
              <a:rPr lang="en-US" sz="5499" spc="-109">
                <a:solidFill>
                  <a:srgbClr val="000000"/>
                </a:solidFill>
                <a:latin typeface="Canva Sans"/>
                <a:ea typeface="Canva Sans"/>
                <a:cs typeface="Canva Sans"/>
                <a:sym typeface="Canva Sans"/>
              </a:rPr>
              <a:t>...and how do YOU show up?</a:t>
            </a:r>
          </a:p>
        </p:txBody>
      </p:sp>
      <p:sp>
        <p:nvSpPr>
          <p:cNvPr id="5" name="TextBox 5"/>
          <p:cNvSpPr txBox="1"/>
          <p:nvPr/>
        </p:nvSpPr>
        <p:spPr>
          <a:xfrm>
            <a:off x="4206153" y="446715"/>
            <a:ext cx="9920585" cy="1811022"/>
          </a:xfrm>
          <a:prstGeom prst="rect">
            <a:avLst/>
          </a:prstGeom>
        </p:spPr>
        <p:txBody>
          <a:bodyPr lIns="0" tIns="0" rIns="0" bIns="0" rtlCol="0" anchor="t">
            <a:spAutoFit/>
          </a:bodyPr>
          <a:lstStyle/>
          <a:p>
            <a:pPr algn="ctr">
              <a:lnSpc>
                <a:spcPts val="7279"/>
              </a:lnSpc>
            </a:pPr>
            <a:r>
              <a:rPr lang="en-US" sz="5199" spc="-103">
                <a:solidFill>
                  <a:srgbClr val="000000"/>
                </a:solidFill>
                <a:latin typeface="Canva Sans"/>
                <a:ea typeface="Canva Sans"/>
                <a:cs typeface="Canva Sans"/>
                <a:sym typeface="Canva Sans"/>
              </a:rPr>
              <a:t>Meet &amp; Greet</a:t>
            </a:r>
          </a:p>
          <a:p>
            <a:pPr algn="ctr">
              <a:lnSpc>
                <a:spcPts val="7279"/>
              </a:lnSpc>
              <a:spcBef>
                <a:spcPct val="0"/>
              </a:spcBef>
            </a:pPr>
            <a:r>
              <a:rPr lang="en-US" sz="5199" spc="-103">
                <a:solidFill>
                  <a:srgbClr val="000000"/>
                </a:solidFill>
                <a:latin typeface="Canva Sans"/>
                <a:ea typeface="Canva Sans"/>
                <a:cs typeface="Canva Sans"/>
                <a:sym typeface="Canva Sans"/>
              </a:rPr>
              <a:t>(Racial and Social Justice Bingo)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433080" y="5539677"/>
            <a:ext cx="8599530" cy="2526112"/>
          </a:xfrm>
          <a:custGeom>
            <a:avLst/>
            <a:gdLst/>
            <a:ahLst/>
            <a:cxnLst/>
            <a:rect l="l" t="t" r="r" b="b"/>
            <a:pathLst>
              <a:path w="8599530" h="2526112">
                <a:moveTo>
                  <a:pt x="0" y="0"/>
                </a:moveTo>
                <a:lnTo>
                  <a:pt x="8599530" y="0"/>
                </a:lnTo>
                <a:lnTo>
                  <a:pt x="8599530" y="2526112"/>
                </a:lnTo>
                <a:lnTo>
                  <a:pt x="0" y="2526112"/>
                </a:lnTo>
                <a:lnTo>
                  <a:pt x="0" y="0"/>
                </a:lnTo>
                <a:close/>
              </a:path>
            </a:pathLst>
          </a:custGeom>
          <a:blipFill>
            <a:blip r:embed="rId3"/>
            <a:stretch>
              <a:fillRect/>
            </a:stretch>
          </a:blipFill>
        </p:spPr>
        <p:txBody>
          <a:bodyPr/>
          <a:lstStyle/>
          <a:p>
            <a:endParaRPr lang="en-US"/>
          </a:p>
        </p:txBody>
      </p:sp>
      <p:sp>
        <p:nvSpPr>
          <p:cNvPr id="4" name="Freeform 4"/>
          <p:cNvSpPr/>
          <p:nvPr/>
        </p:nvSpPr>
        <p:spPr>
          <a:xfrm>
            <a:off x="9032610" y="2033307"/>
            <a:ext cx="6428984" cy="3503796"/>
          </a:xfrm>
          <a:custGeom>
            <a:avLst/>
            <a:gdLst/>
            <a:ahLst/>
            <a:cxnLst/>
            <a:rect l="l" t="t" r="r" b="b"/>
            <a:pathLst>
              <a:path w="6428984" h="3503796">
                <a:moveTo>
                  <a:pt x="0" y="0"/>
                </a:moveTo>
                <a:lnTo>
                  <a:pt x="6428984" y="0"/>
                </a:lnTo>
                <a:lnTo>
                  <a:pt x="6428984" y="3503796"/>
                </a:lnTo>
                <a:lnTo>
                  <a:pt x="0" y="3503796"/>
                </a:lnTo>
                <a:lnTo>
                  <a:pt x="0" y="0"/>
                </a:lnTo>
                <a:close/>
              </a:path>
            </a:pathLst>
          </a:custGeom>
          <a:blipFill>
            <a:blip r:embed="rId4"/>
            <a:stretch>
              <a:fillRect/>
            </a:stretch>
          </a:blipFill>
        </p:spPr>
        <p:txBody>
          <a:bodyPr/>
          <a:lstStyle/>
          <a:p>
            <a:endParaRPr lang="en-US"/>
          </a:p>
        </p:txBody>
      </p:sp>
      <p:sp>
        <p:nvSpPr>
          <p:cNvPr id="5" name="Freeform 5"/>
          <p:cNvSpPr/>
          <p:nvPr/>
        </p:nvSpPr>
        <p:spPr>
          <a:xfrm>
            <a:off x="1963168" y="2154558"/>
            <a:ext cx="5539353" cy="3261294"/>
          </a:xfrm>
          <a:custGeom>
            <a:avLst/>
            <a:gdLst/>
            <a:ahLst/>
            <a:cxnLst/>
            <a:rect l="l" t="t" r="r" b="b"/>
            <a:pathLst>
              <a:path w="5539353" h="3261294">
                <a:moveTo>
                  <a:pt x="0" y="0"/>
                </a:moveTo>
                <a:lnTo>
                  <a:pt x="5539354" y="0"/>
                </a:lnTo>
                <a:lnTo>
                  <a:pt x="5539354" y="3261294"/>
                </a:lnTo>
                <a:lnTo>
                  <a:pt x="0" y="3261294"/>
                </a:lnTo>
                <a:lnTo>
                  <a:pt x="0" y="0"/>
                </a:lnTo>
                <a:close/>
              </a:path>
            </a:pathLst>
          </a:custGeom>
          <a:blipFill>
            <a:blip r:embed="rId5"/>
            <a:stretch>
              <a:fillRect/>
            </a:stretch>
          </a:blipFill>
        </p:spPr>
        <p:txBody>
          <a:bodyPr/>
          <a:lstStyle/>
          <a:p>
            <a:endParaRPr lang="en-US"/>
          </a:p>
        </p:txBody>
      </p:sp>
      <p:sp>
        <p:nvSpPr>
          <p:cNvPr id="6" name="Freeform 6"/>
          <p:cNvSpPr/>
          <p:nvPr/>
        </p:nvSpPr>
        <p:spPr>
          <a:xfrm>
            <a:off x="10382209" y="5539677"/>
            <a:ext cx="7741087" cy="2399737"/>
          </a:xfrm>
          <a:custGeom>
            <a:avLst/>
            <a:gdLst/>
            <a:ahLst/>
            <a:cxnLst/>
            <a:rect l="l" t="t" r="r" b="b"/>
            <a:pathLst>
              <a:path w="7741087" h="2399737">
                <a:moveTo>
                  <a:pt x="0" y="0"/>
                </a:moveTo>
                <a:lnTo>
                  <a:pt x="7741087" y="0"/>
                </a:lnTo>
                <a:lnTo>
                  <a:pt x="7741087" y="2399737"/>
                </a:lnTo>
                <a:lnTo>
                  <a:pt x="0" y="2399737"/>
                </a:lnTo>
                <a:lnTo>
                  <a:pt x="0" y="0"/>
                </a:lnTo>
                <a:close/>
              </a:path>
            </a:pathLst>
          </a:custGeom>
          <a:blipFill>
            <a:blip r:embed="rId6"/>
            <a:stretch>
              <a:fillRect/>
            </a:stretch>
          </a:blipFill>
        </p:spPr>
        <p:txBody>
          <a:bodyPr/>
          <a:lstStyle/>
          <a:p>
            <a:endParaRPr lang="en-US"/>
          </a:p>
        </p:txBody>
      </p:sp>
      <p:sp>
        <p:nvSpPr>
          <p:cNvPr id="7" name="Freeform 7"/>
          <p:cNvSpPr/>
          <p:nvPr/>
        </p:nvSpPr>
        <p:spPr>
          <a:xfrm>
            <a:off x="4527989" y="7555167"/>
            <a:ext cx="9724764" cy="2419035"/>
          </a:xfrm>
          <a:custGeom>
            <a:avLst/>
            <a:gdLst/>
            <a:ahLst/>
            <a:cxnLst/>
            <a:rect l="l" t="t" r="r" b="b"/>
            <a:pathLst>
              <a:path w="9724764" h="2419035">
                <a:moveTo>
                  <a:pt x="0" y="0"/>
                </a:moveTo>
                <a:lnTo>
                  <a:pt x="9724764" y="0"/>
                </a:lnTo>
                <a:lnTo>
                  <a:pt x="9724764" y="2419035"/>
                </a:lnTo>
                <a:lnTo>
                  <a:pt x="0" y="2419035"/>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15160864" y="8862060"/>
            <a:ext cx="2098436" cy="396240"/>
          </a:xfrm>
          <a:prstGeom prst="rect">
            <a:avLst/>
          </a:prstGeom>
        </p:spPr>
        <p:txBody>
          <a:bodyPr lIns="0" tIns="0" rIns="0" bIns="0" rtlCol="0" anchor="t">
            <a:spAutoFit/>
          </a:bodyPr>
          <a:lstStyle/>
          <a:p>
            <a:pPr algn="r">
              <a:lnSpc>
                <a:spcPts val="3359"/>
              </a:lnSpc>
            </a:pPr>
            <a:r>
              <a:rPr lang="en-US" sz="2400" spc="-48">
                <a:solidFill>
                  <a:srgbClr val="E8E6E3"/>
                </a:solidFill>
                <a:latin typeface="Canva Sans"/>
                <a:ea typeface="Canva Sans"/>
                <a:cs typeface="Canva Sans"/>
                <a:sym typeface="Canva Sans"/>
              </a:rPr>
              <a:t>4</a:t>
            </a:r>
          </a:p>
        </p:txBody>
      </p:sp>
      <p:sp>
        <p:nvSpPr>
          <p:cNvPr id="9" name="TextBox 9"/>
          <p:cNvSpPr txBox="1"/>
          <p:nvPr/>
        </p:nvSpPr>
        <p:spPr>
          <a:xfrm>
            <a:off x="1963168" y="5377752"/>
            <a:ext cx="5539353" cy="396240"/>
          </a:xfrm>
          <a:prstGeom prst="rect">
            <a:avLst/>
          </a:prstGeom>
        </p:spPr>
        <p:txBody>
          <a:bodyPr lIns="0" tIns="0" rIns="0" bIns="0" rtlCol="0" anchor="t">
            <a:spAutoFit/>
          </a:bodyPr>
          <a:lstStyle/>
          <a:p>
            <a:pPr algn="ctr">
              <a:lnSpc>
                <a:spcPts val="3359"/>
              </a:lnSpc>
              <a:spcBef>
                <a:spcPct val="0"/>
              </a:spcBef>
            </a:pPr>
            <a:r>
              <a:rPr lang="en-US" sz="2400" spc="-48">
                <a:solidFill>
                  <a:srgbClr val="E8E6E3"/>
                </a:solidFill>
                <a:latin typeface="Canva Sans"/>
                <a:ea typeface="Canva Sans"/>
                <a:cs typeface="Canva Sans"/>
                <a:sym typeface="Canva Sans"/>
              </a:rPr>
              <a:t>Your paragraph text</a:t>
            </a:r>
          </a:p>
        </p:txBody>
      </p:sp>
      <p:sp>
        <p:nvSpPr>
          <p:cNvPr id="10" name="TextBox 10"/>
          <p:cNvSpPr txBox="1"/>
          <p:nvPr/>
        </p:nvSpPr>
        <p:spPr>
          <a:xfrm>
            <a:off x="730890" y="546252"/>
            <a:ext cx="16826220" cy="869646"/>
          </a:xfrm>
          <a:prstGeom prst="rect">
            <a:avLst/>
          </a:prstGeom>
        </p:spPr>
        <p:txBody>
          <a:bodyPr lIns="0" tIns="0" rIns="0" bIns="0" rtlCol="0" anchor="t">
            <a:spAutoFit/>
          </a:bodyPr>
          <a:lstStyle/>
          <a:p>
            <a:pPr algn="ctr">
              <a:lnSpc>
                <a:spcPts val="7191"/>
              </a:lnSpc>
              <a:spcBef>
                <a:spcPct val="0"/>
              </a:spcBef>
            </a:pPr>
            <a:r>
              <a:rPr lang="en-US" sz="5136" spc="-102">
                <a:solidFill>
                  <a:srgbClr val="000000"/>
                </a:solidFill>
                <a:latin typeface="Canva Sans"/>
                <a:ea typeface="Canva Sans"/>
                <a:cs typeface="Canva Sans"/>
                <a:sym typeface="Canva Sans"/>
              </a:rPr>
              <a:t>Let’s take a moment to reflect on the moment we are in.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E6E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endParaRPr lang="en-US"/>
          </a:p>
        </p:txBody>
      </p:sp>
      <p:sp>
        <p:nvSpPr>
          <p:cNvPr id="3" name="Freeform 3"/>
          <p:cNvSpPr/>
          <p:nvPr/>
        </p:nvSpPr>
        <p:spPr>
          <a:xfrm>
            <a:off x="9447683" y="3249404"/>
            <a:ext cx="7364683" cy="4900862"/>
          </a:xfrm>
          <a:custGeom>
            <a:avLst/>
            <a:gdLst/>
            <a:ahLst/>
            <a:cxnLst/>
            <a:rect l="l" t="t" r="r" b="b"/>
            <a:pathLst>
              <a:path w="7364683" h="4900862">
                <a:moveTo>
                  <a:pt x="0" y="0"/>
                </a:moveTo>
                <a:lnTo>
                  <a:pt x="7364683" y="0"/>
                </a:lnTo>
                <a:lnTo>
                  <a:pt x="7364683" y="4900862"/>
                </a:lnTo>
                <a:lnTo>
                  <a:pt x="0" y="490086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803898" y="847882"/>
            <a:ext cx="10680204" cy="970343"/>
          </a:xfrm>
          <a:prstGeom prst="rect">
            <a:avLst/>
          </a:prstGeom>
        </p:spPr>
        <p:txBody>
          <a:bodyPr lIns="0" tIns="0" rIns="0" bIns="0" rtlCol="0" anchor="t">
            <a:spAutoFit/>
          </a:bodyPr>
          <a:lstStyle/>
          <a:p>
            <a:pPr algn="ctr">
              <a:lnSpc>
                <a:spcPts val="7941"/>
              </a:lnSpc>
              <a:spcBef>
                <a:spcPct val="0"/>
              </a:spcBef>
            </a:pPr>
            <a:r>
              <a:rPr lang="en-US" sz="5672" spc="-113">
                <a:solidFill>
                  <a:srgbClr val="36211B"/>
                </a:solidFill>
                <a:latin typeface="Canva Sans"/>
                <a:ea typeface="Canva Sans"/>
                <a:cs typeface="Canva Sans"/>
                <a:sym typeface="Canva Sans"/>
              </a:rPr>
              <a:t>Reflect on your personal legacy.</a:t>
            </a:r>
          </a:p>
        </p:txBody>
      </p:sp>
      <p:sp>
        <p:nvSpPr>
          <p:cNvPr id="5" name="TextBox 5"/>
          <p:cNvSpPr txBox="1"/>
          <p:nvPr/>
        </p:nvSpPr>
        <p:spPr>
          <a:xfrm>
            <a:off x="1791601" y="2332575"/>
            <a:ext cx="6323016" cy="7625278"/>
          </a:xfrm>
          <a:prstGeom prst="rect">
            <a:avLst/>
          </a:prstGeom>
        </p:spPr>
        <p:txBody>
          <a:bodyPr lIns="0" tIns="0" rIns="0" bIns="0" rtlCol="0" anchor="t">
            <a:spAutoFit/>
          </a:bodyPr>
          <a:lstStyle/>
          <a:p>
            <a:pPr algn="l">
              <a:lnSpc>
                <a:spcPts val="5484"/>
              </a:lnSpc>
            </a:pPr>
            <a:r>
              <a:rPr lang="en-US" sz="3917" spc="-78">
                <a:solidFill>
                  <a:srgbClr val="36211B"/>
                </a:solidFill>
                <a:latin typeface="Canva Sans"/>
                <a:ea typeface="Canva Sans"/>
                <a:cs typeface="Canva Sans"/>
                <a:sym typeface="Canva Sans"/>
              </a:rPr>
              <a:t>Pick a partner and take turns responding to these questions:</a:t>
            </a:r>
          </a:p>
          <a:p>
            <a:pPr marL="845725" lvl="1" indent="-422862" algn="l">
              <a:lnSpc>
                <a:spcPts val="5484"/>
              </a:lnSpc>
              <a:buAutoNum type="arabicPeriod"/>
            </a:pPr>
            <a:r>
              <a:rPr lang="en-US" sz="3917" spc="-78">
                <a:solidFill>
                  <a:srgbClr val="36211B"/>
                </a:solidFill>
                <a:latin typeface="Canva Sans"/>
                <a:ea typeface="Canva Sans"/>
                <a:cs typeface="Canva Sans"/>
                <a:sym typeface="Canva Sans"/>
              </a:rPr>
              <a:t>What were some defining moments in your journey with racial and social justice?</a:t>
            </a:r>
          </a:p>
          <a:p>
            <a:pPr marL="845725" lvl="1" indent="-422862" algn="l">
              <a:lnSpc>
                <a:spcPts val="5484"/>
              </a:lnSpc>
              <a:spcBef>
                <a:spcPct val="0"/>
              </a:spcBef>
              <a:buAutoNum type="arabicPeriod"/>
            </a:pPr>
            <a:r>
              <a:rPr lang="en-US" sz="3917" spc="-78">
                <a:solidFill>
                  <a:srgbClr val="36211B"/>
                </a:solidFill>
                <a:latin typeface="Canva Sans"/>
                <a:ea typeface="Canva Sans"/>
                <a:cs typeface="Canva Sans"/>
                <a:sym typeface="Canva Sans"/>
              </a:rPr>
              <a:t>How did these experiences shape your views on equity in education?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B248D5949BD04E967AFA62604467DB" ma:contentTypeVersion="4" ma:contentTypeDescription="Create a new document." ma:contentTypeScope="" ma:versionID="ffa126756cbb24af480c68499cb96a11">
  <xsd:schema xmlns:xsd="http://www.w3.org/2001/XMLSchema" xmlns:xs="http://www.w3.org/2001/XMLSchema" xmlns:p="http://schemas.microsoft.com/office/2006/metadata/properties" xmlns:ns2="28e7bd5c-f973-4c5f-ab60-c9ba5762630c" targetNamespace="http://schemas.microsoft.com/office/2006/metadata/properties" ma:root="true" ma:fieldsID="779238fdfb8d1e6bb83e1d120f2bbd00" ns2:_="">
    <xsd:import namespace="28e7bd5c-f973-4c5f-ab60-c9ba5762630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e7bd5c-f973-4c5f-ab60-c9ba576263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0AB07B-77B9-4FB7-A02F-6B95928E56B6}"/>
</file>

<file path=customXml/itemProps2.xml><?xml version="1.0" encoding="utf-8"?>
<ds:datastoreItem xmlns:ds="http://schemas.openxmlformats.org/officeDocument/2006/customXml" ds:itemID="{47233FE8-139F-4497-B7E8-C897224AFB9E}"/>
</file>

<file path=docProps/app.xml><?xml version="1.0" encoding="utf-8"?>
<Properties xmlns="http://schemas.openxmlformats.org/officeDocument/2006/extended-properties" xmlns:vt="http://schemas.openxmlformats.org/officeDocument/2006/docPropsVTypes">
  <TotalTime>1</TotalTime>
  <Words>1279</Words>
  <Application>Microsoft Office PowerPoint</Application>
  <PresentationFormat>Custom</PresentationFormat>
  <Paragraphs>100</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Calibri</vt:lpstr>
      <vt:lpstr>Canva Sans Bold</vt:lpstr>
      <vt:lpstr>Arimo</vt:lpstr>
      <vt:lpstr>IBM Plex Serif</vt:lpstr>
      <vt:lpstr>Canva Sans</vt:lpstr>
      <vt:lpstr>IBM Plex Serif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Honoring Our Association’s Legacy to Guide Our Union’s Justice Work</dc:title>
  <dc:creator>Steele, Taisha [VA]</dc:creator>
  <cp:lastModifiedBy>Steele, Taisha [VA]</cp:lastModifiedBy>
  <cp:revision>2</cp:revision>
  <dcterms:created xsi:type="dcterms:W3CDTF">2006-08-16T00:00:00Z</dcterms:created>
  <dcterms:modified xsi:type="dcterms:W3CDTF">2025-03-04T17:18:23Z</dcterms:modified>
  <dc:identifier>DAGf9IrN7d4</dc:identifier>
</cp:coreProperties>
</file>