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76" r:id="rId6"/>
    <p:sldId id="261" r:id="rId7"/>
    <p:sldId id="262" r:id="rId8"/>
    <p:sldId id="263" r:id="rId9"/>
    <p:sldId id="277" r:id="rId10"/>
    <p:sldId id="265" r:id="rId11"/>
    <p:sldId id="266" r:id="rId12"/>
    <p:sldId id="278" r:id="rId13"/>
    <p:sldId id="267" r:id="rId14"/>
    <p:sldId id="268" r:id="rId15"/>
    <p:sldId id="269" r:id="rId16"/>
    <p:sldId id="272" r:id="rId17"/>
    <p:sldId id="274" r:id="rId18"/>
    <p:sldId id="270" r:id="rId19"/>
    <p:sldId id="279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40"/>
    <p:restoredTop sz="94640"/>
  </p:normalViewPr>
  <p:slideViewPr>
    <p:cSldViewPr snapToGrid="0" snapToObjects="1">
      <p:cViewPr varScale="1">
        <p:scale>
          <a:sx n="99" d="100"/>
          <a:sy n="99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2/12/25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6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26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3AABC86-50FE-4446-8627-08A0B33DE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14" y="640080"/>
            <a:ext cx="3965266" cy="588264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Leading a Meeting: </a:t>
            </a:r>
            <a:br>
              <a:rPr lang="en-US" sz="5400" dirty="0">
                <a:solidFill>
                  <a:srgbClr val="FFFFFF"/>
                </a:solidFill>
              </a:rPr>
            </a:br>
            <a:r>
              <a:rPr lang="en-US" sz="5400" dirty="0">
                <a:solidFill>
                  <a:srgbClr val="FFFFFF"/>
                </a:solidFill>
              </a:rPr>
              <a:t>Getting the </a:t>
            </a:r>
            <a:r>
              <a:rPr lang="en-US" sz="5400">
                <a:solidFill>
                  <a:srgbClr val="FFFFFF"/>
                </a:solidFill>
              </a:rPr>
              <a:t>Basics of Parliamentary </a:t>
            </a:r>
            <a:r>
              <a:rPr lang="en-US" sz="5400" dirty="0">
                <a:solidFill>
                  <a:srgbClr val="FFFFFF"/>
                </a:solidFill>
              </a:rPr>
              <a:t>Procedure</a:t>
            </a:r>
            <a:br>
              <a:rPr lang="en-US" sz="5400" dirty="0">
                <a:solidFill>
                  <a:srgbClr val="FFFFFF"/>
                </a:solidFill>
              </a:rPr>
            </a:br>
            <a:br>
              <a:rPr lang="en-US" sz="5400" dirty="0">
                <a:solidFill>
                  <a:srgbClr val="FFFFFF"/>
                </a:solidFill>
              </a:rPr>
            </a:b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D85BCE4C-378F-422D-82FE-BDFCBCD8F8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28" r="8419" b="-1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3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E3EA-C483-9B41-97FA-235AA7AB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Amend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F31A1F-E2B0-A748-BF1F-00A90793195F}"/>
              </a:ext>
            </a:extLst>
          </p:cNvPr>
          <p:cNvSpPr txBox="1"/>
          <p:nvPr/>
        </p:nvSpPr>
        <p:spPr>
          <a:xfrm>
            <a:off x="1260764" y="2202874"/>
            <a:ext cx="70519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Methods of Amending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Insert (inside the motion)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Add (at the end)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Strike out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Strike out and insert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Substitute (a paragraph)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Amendment can be amended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3214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8C07F-68F2-E24C-918F-DBBB9361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try one….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1A33E6-4D69-7346-AE31-B25F640E7622}"/>
              </a:ext>
            </a:extLst>
          </p:cNvPr>
          <p:cNvSpPr txBox="1"/>
          <p:nvPr/>
        </p:nvSpPr>
        <p:spPr>
          <a:xfrm>
            <a:off x="1097280" y="2105561"/>
            <a:ext cx="106160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Chair:  “It has been moved and seconded that the NSEA spend $6000.00 to remodel</a:t>
            </a:r>
          </a:p>
          <a:p>
            <a:r>
              <a:rPr lang="en-US" sz="2400" dirty="0"/>
              <a:t> the president’s office. Mr. Big Bucks you may speak to your motion.” Second</a:t>
            </a:r>
          </a:p>
          <a:p>
            <a:r>
              <a:rPr lang="en-US" sz="2400" dirty="0"/>
              <a:t>Mr. Big Bucks speaks…</a:t>
            </a:r>
          </a:p>
          <a:p>
            <a:r>
              <a:rPr lang="en-US" sz="2400" dirty="0"/>
              <a:t>Someone rises and says…”I Move to amend the by…”  Needs a second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8E7398-32E6-524A-9810-ABBF627DAC1C}"/>
              </a:ext>
            </a:extLst>
          </p:cNvPr>
          <p:cNvSpPr txBox="1"/>
          <p:nvPr/>
        </p:nvSpPr>
        <p:spPr>
          <a:xfrm>
            <a:off x="4003965" y="3851564"/>
            <a:ext cx="67030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en-US" sz="24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Insert (inside the motion)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Add (at the end)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Strike out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Strike out and insert 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Substitute (a paragraph)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1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2A2E7-3470-F9E3-27FD-16900262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Stating the amendment.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DF886-C900-4B76-8BB2-140150AAFC30}"/>
              </a:ext>
            </a:extLst>
          </p:cNvPr>
          <p:cNvSpPr txBox="1"/>
          <p:nvPr/>
        </p:nvSpPr>
        <p:spPr>
          <a:xfrm>
            <a:off x="1300766" y="2562896"/>
            <a:ext cx="85649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“It has been moved and seconded to amend the main motion by…”</a:t>
            </a:r>
          </a:p>
          <a:p>
            <a:endParaRPr lang="en-US" sz="2400" dirty="0"/>
          </a:p>
          <a:p>
            <a:r>
              <a:rPr lang="en-US" sz="2400" dirty="0"/>
              <a:t>”If the amendment is adopted, the motion will read…”</a:t>
            </a:r>
          </a:p>
          <a:p>
            <a:endParaRPr lang="en-US" sz="2400" dirty="0"/>
          </a:p>
          <a:p>
            <a:r>
              <a:rPr lang="en-US" sz="2400" dirty="0"/>
              <a:t>“We are now debating the amendment to the main motion by..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270221-E9C7-7C7B-ECF6-7E580DC8E20F}"/>
              </a:ext>
            </a:extLst>
          </p:cNvPr>
          <p:cNvSpPr txBox="1"/>
          <p:nvPr/>
        </p:nvSpPr>
        <p:spPr>
          <a:xfrm>
            <a:off x="1300766" y="4778062"/>
            <a:ext cx="70705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Repeating the amendment several times will keep everyone well informed on what is being debated.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E26D76-00E8-0F50-C729-5EB2F2326D13}"/>
              </a:ext>
            </a:extLst>
          </p:cNvPr>
          <p:cNvSpPr txBox="1"/>
          <p:nvPr/>
        </p:nvSpPr>
        <p:spPr>
          <a:xfrm>
            <a:off x="9259910" y="2150772"/>
            <a:ext cx="31553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en-US" sz="18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Insert (inside the motion)</a:t>
            </a:r>
          </a:p>
          <a:p>
            <a:pPr lvl="1"/>
            <a:r>
              <a:rPr lang="en-US" altLang="en-US" sz="18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Add (at the end)</a:t>
            </a:r>
          </a:p>
          <a:p>
            <a:pPr lvl="1"/>
            <a:r>
              <a:rPr lang="en-US" altLang="en-US" sz="18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Strike out</a:t>
            </a:r>
          </a:p>
          <a:p>
            <a:pPr lvl="1"/>
            <a:r>
              <a:rPr lang="en-US" altLang="en-US" sz="18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Strike out and insert </a:t>
            </a:r>
          </a:p>
          <a:p>
            <a:pPr lvl="1"/>
            <a:r>
              <a:rPr lang="en-US" altLang="en-US" sz="1800" dirty="0">
                <a:solidFill>
                  <a:srgbClr val="0070C0"/>
                </a:solidFill>
                <a:ea typeface="ＭＳ Ｐゴシック" panose="020B0600070205080204" pitchFamily="34" charset="-128"/>
              </a:rPr>
              <a:t>Substitute (a paragraph)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75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186C1-B3CD-5943-A4B5-8C51602FE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or Refer to a Committee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659905-9EBA-384E-BAFC-80E78A5505F8}"/>
              </a:ext>
            </a:extLst>
          </p:cNvPr>
          <p:cNvSpPr txBox="1"/>
          <p:nvPr/>
        </p:nvSpPr>
        <p:spPr>
          <a:xfrm>
            <a:off x="471056" y="2050473"/>
            <a:ext cx="115867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Allows for additional information or study of issue before voting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Motion to Refer should include to which committee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Who will appoint and number if it is a </a:t>
            </a:r>
            <a:r>
              <a:rPr lang="en-US" altLang="en-US" sz="3200">
                <a:ea typeface="ＭＳ Ｐゴシック" panose="020B0600070205080204" pitchFamily="34" charset="-128"/>
              </a:rPr>
              <a:t>new committee</a:t>
            </a:r>
            <a:endParaRPr lang="en-US" altLang="en-US" sz="3200" dirty="0">
              <a:ea typeface="ＭＳ Ｐゴシック" panose="020B060007020508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Usually defines time for committee to report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9417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53C20-043E-B243-B3AE-6AC956870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Question or Call the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1DADAF-1EC6-9144-9E8F-E34223200E9B}"/>
              </a:ext>
            </a:extLst>
          </p:cNvPr>
          <p:cNvSpPr txBox="1"/>
          <p:nvPr/>
        </p:nvSpPr>
        <p:spPr>
          <a:xfrm>
            <a:off x="166254" y="2382982"/>
            <a:ext cx="1180445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Actual motion is “Call the Previous Question”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Must be recognized by chair to make motion, cannot be just shouted 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Is a vote to stop debate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Requires a 2/3 vote to pass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If receives 2/3 vote, motion passes and debate is stopped, and a vote is taken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If does not receive 2/3 vote, motion fails, and debate continues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4271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FA31F-7854-C84D-B150-464C21713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Postpone a Main Motion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9BB104-58E8-6445-968A-12A017713729}"/>
              </a:ext>
            </a:extLst>
          </p:cNvPr>
          <p:cNvSpPr txBox="1"/>
          <p:nvPr/>
        </p:nvSpPr>
        <p:spPr>
          <a:xfrm>
            <a:off x="1593273" y="2535382"/>
            <a:ext cx="93069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Postpone Indefinitely - </a:t>
            </a:r>
            <a:r>
              <a:rPr lang="en-US" sz="4000" dirty="0">
                <a:solidFill>
                  <a:srgbClr val="C00000"/>
                </a:solidFill>
              </a:rPr>
              <a:t>Kill</a:t>
            </a:r>
          </a:p>
          <a:p>
            <a:r>
              <a:rPr lang="en-US" sz="4000" dirty="0"/>
              <a:t>Postpone until a certain time – </a:t>
            </a:r>
            <a:r>
              <a:rPr lang="en-US" sz="4000" dirty="0">
                <a:solidFill>
                  <a:srgbClr val="FFC000"/>
                </a:solidFill>
              </a:rPr>
              <a:t>Delay</a:t>
            </a:r>
          </a:p>
          <a:p>
            <a:r>
              <a:rPr lang="en-US" sz="4000" dirty="0"/>
              <a:t>Lay on the table - </a:t>
            </a:r>
            <a:r>
              <a:rPr lang="en-US" sz="4000" dirty="0">
                <a:solidFill>
                  <a:srgbClr val="00B050"/>
                </a:solidFill>
              </a:rPr>
              <a:t>Something has come up</a:t>
            </a:r>
          </a:p>
        </p:txBody>
      </p:sp>
    </p:spTree>
    <p:extLst>
      <p:ext uri="{BB962C8B-B14F-4D97-AF65-F5344CB8AC3E}">
        <p14:creationId xmlns:p14="http://schemas.microsoft.com/office/powerpoint/2010/main" val="1964697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BAE2-93C1-A54F-98AE-2D2D400CB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of Order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ADF574-0FE6-A54A-AF77-B4B133CD934E}"/>
              </a:ext>
            </a:extLst>
          </p:cNvPr>
          <p:cNvSpPr txBox="1"/>
          <p:nvPr/>
        </p:nvSpPr>
        <p:spPr>
          <a:xfrm>
            <a:off x="1274618" y="2452254"/>
            <a:ext cx="982159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Used to correct a mistake in procedure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Can interrupt a speaker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Doesn’t require a second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Is not debatable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Chair rules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ea typeface="ＭＳ Ｐゴシック" panose="020B0600070205080204" pitchFamily="34" charset="-128"/>
              </a:rPr>
              <a:t>Must be raised at time of mistake before action has been taken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7492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9305-BD52-124C-A42E-896E11DC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Without Objection	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6DA230-BECC-0645-A530-33D94EACF9C1}"/>
              </a:ext>
            </a:extLst>
          </p:cNvPr>
          <p:cNvSpPr txBox="1"/>
          <p:nvPr/>
        </p:nvSpPr>
        <p:spPr>
          <a:xfrm>
            <a:off x="1620982" y="2230581"/>
            <a:ext cx="78832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When there seems to be no objection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“If there are no objection” or “Without objection”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“Is there an objection?”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“I object”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Treat like a motion if someone objects</a:t>
            </a:r>
          </a:p>
        </p:txBody>
      </p:sp>
    </p:spTree>
    <p:extLst>
      <p:ext uri="{BB962C8B-B14F-4D97-AF65-F5344CB8AC3E}">
        <p14:creationId xmlns:p14="http://schemas.microsoft.com/office/powerpoint/2010/main" val="2931405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A6DD-62D3-574C-98E5-8B36799C4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Debate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1BAAC-25BA-0B47-A0E2-BB9EC793AD44}"/>
              </a:ext>
            </a:extLst>
          </p:cNvPr>
          <p:cNvSpPr txBox="1"/>
          <p:nvPr/>
        </p:nvSpPr>
        <p:spPr>
          <a:xfrm>
            <a:off x="1648691" y="2604655"/>
            <a:ext cx="106885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That the NSEA…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	Donate $1000 to the John Heineman for Pres. Fund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	Move its headquarters to Grand Island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	Delegate Assembly be held every other year </a:t>
            </a:r>
          </a:p>
          <a:p>
            <a:endParaRPr lang="en-US" sz="3600" dirty="0"/>
          </a:p>
          <a:p>
            <a:r>
              <a:rPr lang="en-US" sz="3600" dirty="0"/>
              <a:t>Make your own motion </a:t>
            </a:r>
          </a:p>
        </p:txBody>
      </p:sp>
    </p:spTree>
    <p:extLst>
      <p:ext uri="{BB962C8B-B14F-4D97-AF65-F5344CB8AC3E}">
        <p14:creationId xmlns:p14="http://schemas.microsoft.com/office/powerpoint/2010/main" val="363634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B3E1A-06F3-44AE-C977-F2E1D789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Scenarios from your experience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DA47A-19CE-9947-9591-717CE92C516F}"/>
              </a:ext>
            </a:extLst>
          </p:cNvPr>
          <p:cNvSpPr txBox="1"/>
          <p:nvPr/>
        </p:nvSpPr>
        <p:spPr>
          <a:xfrm>
            <a:off x="1442434" y="2240923"/>
            <a:ext cx="82038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</a:rPr>
              <a:t>This is your opportunity to ask a parliamentarian!!!</a:t>
            </a:r>
          </a:p>
        </p:txBody>
      </p:sp>
    </p:spTree>
    <p:extLst>
      <p:ext uri="{BB962C8B-B14F-4D97-AF65-F5344CB8AC3E}">
        <p14:creationId xmlns:p14="http://schemas.microsoft.com/office/powerpoint/2010/main" val="276114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C1DA-5B95-2E45-B1C7-CD7326F8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Heineman </a:t>
            </a:r>
            <a:br>
              <a:rPr lang="en-US" dirty="0"/>
            </a:br>
            <a:r>
              <a:rPr lang="en-US" dirty="0"/>
              <a:t>NEA360 or </a:t>
            </a:r>
            <a:r>
              <a:rPr lang="en-US" dirty="0" err="1"/>
              <a:t>ringojohn@aol.com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225F86-C51D-6844-8B82-8DD7B59749D5}"/>
              </a:ext>
            </a:extLst>
          </p:cNvPr>
          <p:cNvSpPr txBox="1"/>
          <p:nvPr/>
        </p:nvSpPr>
        <p:spPr>
          <a:xfrm>
            <a:off x="1097280" y="2468880"/>
            <a:ext cx="9448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3600" dirty="0">
                <a:ea typeface="ＭＳ Ｐゴシック" panose="020B0600070205080204" pitchFamily="34" charset="-128"/>
              </a:rPr>
              <a:t>This presentation is based on Robert’s Rules of Order, newly revised, 12</a:t>
            </a:r>
            <a:r>
              <a:rPr lang="en-US" altLang="en-US" sz="3600" baseline="30000" dirty="0">
                <a:ea typeface="ＭＳ Ｐゴシック" panose="020B0600070205080204" pitchFamily="34" charset="-128"/>
              </a:rPr>
              <a:t>th</a:t>
            </a:r>
            <a:r>
              <a:rPr lang="en-US" altLang="en-US" sz="3600" dirty="0">
                <a:ea typeface="ＭＳ Ｐゴシック" panose="020B0600070205080204" pitchFamily="34" charset="-128"/>
              </a:rPr>
              <a:t> edition .</a:t>
            </a:r>
          </a:p>
          <a:p>
            <a:pPr algn="ctr">
              <a:buFont typeface="Arial" panose="020B0604020202020204" pitchFamily="34" charset="0"/>
              <a:buNone/>
            </a:pPr>
            <a:endParaRPr lang="en-US" altLang="en-US" sz="3600" dirty="0">
              <a:ea typeface="ＭＳ Ｐゴシック" panose="020B0600070205080204" pitchFamily="34" charset="-128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3600" dirty="0">
                <a:ea typeface="ＭＳ Ｐゴシック" panose="020B0600070205080204" pitchFamily="34" charset="-128"/>
              </a:rPr>
              <a:t>  Your individual </a:t>
            </a:r>
            <a:r>
              <a:rPr lang="en-US" altLang="en-US" sz="3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bylaws</a:t>
            </a:r>
            <a:r>
              <a:rPr lang="en-US" altLang="en-US" sz="3600" dirty="0">
                <a:ea typeface="ＭＳ Ｐゴシック" panose="020B0600070205080204" pitchFamily="34" charset="-128"/>
              </a:rPr>
              <a:t> or </a:t>
            </a:r>
            <a:r>
              <a:rPr lang="en-US" altLang="en-US" sz="36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standing rules </a:t>
            </a:r>
            <a:r>
              <a:rPr lang="en-US" altLang="en-US" sz="3600" dirty="0">
                <a:ea typeface="ＭＳ Ｐゴシック" panose="020B0600070205080204" pitchFamily="34" charset="-128"/>
              </a:rPr>
              <a:t>may say something different that what I say.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0611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87D2C-ECC5-594B-869E-26FF091A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 happy to help!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1D2893-4086-1D42-B01B-FFE45F1931DB}"/>
              </a:ext>
            </a:extLst>
          </p:cNvPr>
          <p:cNvSpPr txBox="1"/>
          <p:nvPr/>
        </p:nvSpPr>
        <p:spPr>
          <a:xfrm>
            <a:off x="1870363" y="2705725"/>
            <a:ext cx="7258139" cy="145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John Heineman</a:t>
            </a:r>
          </a:p>
          <a:p>
            <a:r>
              <a:rPr lang="en-US" sz="4400" dirty="0"/>
              <a:t>NEA360 or </a:t>
            </a:r>
            <a:r>
              <a:rPr lang="en-US" sz="4400" dirty="0" err="1"/>
              <a:t>ringojohn@aol.com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3368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73DB-F3BF-3B43-9B14-EA331727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Parliamentary Procedure?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CD9BA4-D087-6540-82BA-8616A4F9FB47}"/>
              </a:ext>
            </a:extLst>
          </p:cNvPr>
          <p:cNvSpPr txBox="1"/>
          <p:nvPr/>
        </p:nvSpPr>
        <p:spPr>
          <a:xfrm>
            <a:off x="1662546" y="2133600"/>
            <a:ext cx="79525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To facilitate the transaction of business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Creates an official record of what happened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To ensure that all members have equal rights, privileges, and obligations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dirty="0">
                <a:ea typeface="ＭＳ Ｐゴシック" panose="020B0600070205080204" pitchFamily="34" charset="-128"/>
              </a:rPr>
              <a:t>Ensure the majority has the right to decide, but the minority has rights which must be protected as well</a:t>
            </a:r>
          </a:p>
        </p:txBody>
      </p:sp>
    </p:spTree>
    <p:extLst>
      <p:ext uri="{BB962C8B-B14F-4D97-AF65-F5344CB8AC3E}">
        <p14:creationId xmlns:p14="http://schemas.microsoft.com/office/powerpoint/2010/main" val="71940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2944-1C68-8445-8348-2D48BC2ED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Principles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1BA8C8-65FC-C84C-B2D8-566184120404}"/>
              </a:ext>
            </a:extLst>
          </p:cNvPr>
          <p:cNvSpPr txBox="1"/>
          <p:nvPr/>
        </p:nvSpPr>
        <p:spPr>
          <a:xfrm>
            <a:off x="1288473" y="2119745"/>
            <a:ext cx="13461374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A quorum must be present for the group to act.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As defined by the by-laws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If not, then majority of membership</a:t>
            </a:r>
          </a:p>
          <a:p>
            <a:pPr marL="990600" lvl="1" indent="-533400">
              <a:lnSpc>
                <a:spcPct val="90000"/>
              </a:lnSpc>
            </a:pP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Only one question should be considered at any given time.</a:t>
            </a:r>
          </a:p>
          <a:p>
            <a:pPr marL="609600" indent="-609600">
              <a:lnSpc>
                <a:spcPct val="90000"/>
              </a:lnSpc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No member should speak until recognized by the chair.</a:t>
            </a:r>
          </a:p>
          <a:p>
            <a:pPr marL="609600" indent="-609600">
              <a:lnSpc>
                <a:spcPct val="90000"/>
              </a:lnSpc>
            </a:pPr>
            <a:endParaRPr lang="en-US" altLang="en-US" sz="2800" dirty="0">
              <a:ea typeface="ＭＳ Ｐゴシック" panose="020B0600070205080204" pitchFamily="34" charset="-128"/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The chair should maintain strict impartiality during discussion.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Chair can vote if it will affect the outcome(Break at tie or create a tie)</a:t>
            </a:r>
          </a:p>
        </p:txBody>
      </p:sp>
    </p:spTree>
    <p:extLst>
      <p:ext uri="{BB962C8B-B14F-4D97-AF65-F5344CB8AC3E}">
        <p14:creationId xmlns:p14="http://schemas.microsoft.com/office/powerpoint/2010/main" val="370149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3A16-4A5B-2047-80A2-5C73ADE8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an Agenda!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FD70F-F414-D04F-9FC1-A784CE7AB6FB}"/>
              </a:ext>
            </a:extLst>
          </p:cNvPr>
          <p:cNvSpPr txBox="1"/>
          <p:nvPr/>
        </p:nvSpPr>
        <p:spPr>
          <a:xfrm>
            <a:off x="1394847" y="2324745"/>
            <a:ext cx="85085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Call to order</a:t>
            </a:r>
          </a:p>
          <a:p>
            <a:r>
              <a:rPr lang="en-US" sz="2400" dirty="0"/>
              <a:t>Attendance/Roll call</a:t>
            </a:r>
          </a:p>
          <a:p>
            <a:r>
              <a:rPr lang="en-US" sz="2400" dirty="0"/>
              <a:t>Reading and Approval of minutes</a:t>
            </a:r>
          </a:p>
          <a:p>
            <a:r>
              <a:rPr lang="en-US" sz="2400" dirty="0"/>
              <a:t>Reports of Officers, Boards, and Standing Committees</a:t>
            </a:r>
          </a:p>
          <a:p>
            <a:r>
              <a:rPr lang="en-US" sz="2400" dirty="0"/>
              <a:t>Report from Special Committees</a:t>
            </a:r>
          </a:p>
          <a:p>
            <a:r>
              <a:rPr lang="en-US" sz="2400" dirty="0"/>
              <a:t>Special Orders</a:t>
            </a:r>
          </a:p>
          <a:p>
            <a:r>
              <a:rPr lang="en-US" sz="2400" dirty="0"/>
              <a:t>Unfinished Business</a:t>
            </a:r>
          </a:p>
          <a:p>
            <a:r>
              <a:rPr lang="en-US" sz="2400" dirty="0"/>
              <a:t>New Business</a:t>
            </a:r>
          </a:p>
          <a:p>
            <a:r>
              <a:rPr lang="en-US" sz="2400" dirty="0"/>
              <a:t>Announcements</a:t>
            </a:r>
          </a:p>
          <a:p>
            <a:r>
              <a:rPr lang="en-US" sz="2400" dirty="0"/>
              <a:t>Adjournment </a:t>
            </a:r>
          </a:p>
        </p:txBody>
      </p:sp>
    </p:spTree>
    <p:extLst>
      <p:ext uri="{BB962C8B-B14F-4D97-AF65-F5344CB8AC3E}">
        <p14:creationId xmlns:p14="http://schemas.microsoft.com/office/powerpoint/2010/main" val="381955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0A186-FE44-6848-8CEC-54DC6C20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 Main Motion on the Floor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7751E7-0F71-7A47-B674-55C571F6362E}"/>
              </a:ext>
            </a:extLst>
          </p:cNvPr>
          <p:cNvSpPr txBox="1"/>
          <p:nvPr/>
        </p:nvSpPr>
        <p:spPr>
          <a:xfrm>
            <a:off x="180109" y="2216727"/>
            <a:ext cx="185491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Member rises and addresses the Chair.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“Mr./Madam President or Chairperson.”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Chair recognizes the member.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Member states: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“</a:t>
            </a:r>
            <a:r>
              <a:rPr lang="en-US" altLang="en-US" sz="4000" b="1" i="1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I move </a:t>
            </a:r>
            <a:r>
              <a:rPr lang="en-US" altLang="en-US" sz="2400" dirty="0">
                <a:ea typeface="ＭＳ Ｐゴシック" panose="020B0600070205080204" pitchFamily="34" charset="-128"/>
              </a:rPr>
              <a:t>that _______ (states motion).”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Second to motion (not necessary to stand or be recognized).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1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4B903-68FA-C643-B75E-F3A7F79B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Motion Continued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7CD211-6D14-9046-AB24-7F2795C5EA12}"/>
              </a:ext>
            </a:extLst>
          </p:cNvPr>
          <p:cNvSpPr txBox="1"/>
          <p:nvPr/>
        </p:nvSpPr>
        <p:spPr>
          <a:xfrm>
            <a:off x="914400" y="2133601"/>
            <a:ext cx="11439892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Chair states motion: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“It has been moved by (name) and seconded that _________.”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Discussion: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If debatable, every member has right to debate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Proposer of motion has first right of debate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Chair refrains from debate while presiding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ea typeface="ＭＳ Ｐゴシック" panose="020B0600070205080204" pitchFamily="34" charset="-128"/>
              </a:rPr>
              <a:t>Must be related (germane) only to motion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a typeface="ＭＳ Ｐゴシック" panose="020B0600070205080204" pitchFamily="34" charset="-128"/>
              </a:rPr>
              <a:t>The Chair says: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C00000"/>
                </a:solidFill>
                <a:ea typeface="ＭＳ Ｐゴシック" panose="020B0600070205080204" pitchFamily="34" charset="-128"/>
              </a:rPr>
              <a:t>“If there is no further discussion, the motion is _______(restate motion).”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55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D96A-D6CE-FB44-8F04-A84072D2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Finishing the Main Motion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95B869-8552-E54A-B45D-02A60EA9DEC6}"/>
              </a:ext>
            </a:extLst>
          </p:cNvPr>
          <p:cNvSpPr txBox="1"/>
          <p:nvPr/>
        </p:nvSpPr>
        <p:spPr>
          <a:xfrm>
            <a:off x="928255" y="2272146"/>
            <a:ext cx="1135440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Vote: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The Chair says, “All those in favor of ______(the motion is stated) say ‘aye.’  Those opposed say ‘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no</a:t>
            </a:r>
            <a:r>
              <a:rPr lang="en-US" altLang="en-US" sz="2400" dirty="0">
                <a:ea typeface="ＭＳ Ｐゴシック" panose="020B0600070205080204" pitchFamily="34" charset="-128"/>
              </a:rPr>
              <a:t>.’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If motion requires 2/3 vote, ask for rising or by show of hands.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Should always ask for those opposed.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Result of the vote is stated by chair.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“The motion is adopted and…” or “the motion is lost.”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If counted vote, give number on both sides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9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DAEBB-0130-5848-BBB5-72B4147A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Practice!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5C737-3560-B148-8344-7F92D2F1C3D6}"/>
              </a:ext>
            </a:extLst>
          </p:cNvPr>
          <p:cNvSpPr txBox="1"/>
          <p:nvPr/>
        </p:nvSpPr>
        <p:spPr>
          <a:xfrm>
            <a:off x="1456841" y="2619214"/>
            <a:ext cx="8935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I move we donate $250 to the NSEA Children’s Fund.</a:t>
            </a:r>
          </a:p>
        </p:txBody>
      </p:sp>
    </p:spTree>
    <p:extLst>
      <p:ext uri="{BB962C8B-B14F-4D97-AF65-F5344CB8AC3E}">
        <p14:creationId xmlns:p14="http://schemas.microsoft.com/office/powerpoint/2010/main" val="707038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4136"/>
      </a:dk2>
      <a:lt2>
        <a:srgbClr val="F0ECEE"/>
      </a:lt2>
      <a:accent1>
        <a:srgbClr val="81AA96"/>
      </a:accent1>
      <a:accent2>
        <a:srgbClr val="74A9A6"/>
      </a:accent2>
      <a:accent3>
        <a:srgbClr val="81A7BB"/>
      </a:accent3>
      <a:accent4>
        <a:srgbClr val="7F8DBA"/>
      </a:accent4>
      <a:accent5>
        <a:srgbClr val="9F96C6"/>
      </a:accent5>
      <a:accent6>
        <a:srgbClr val="A27FBA"/>
      </a:accent6>
      <a:hlink>
        <a:srgbClr val="B37191"/>
      </a:hlink>
      <a:folHlink>
        <a:srgbClr val="878787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B248D5949BD04E967AFA62604467DB" ma:contentTypeVersion="4" ma:contentTypeDescription="Create a new document." ma:contentTypeScope="" ma:versionID="ffa126756cbb24af480c68499cb96a11">
  <xsd:schema xmlns:xsd="http://www.w3.org/2001/XMLSchema" xmlns:xs="http://www.w3.org/2001/XMLSchema" xmlns:p="http://schemas.microsoft.com/office/2006/metadata/properties" xmlns:ns2="28e7bd5c-f973-4c5f-ab60-c9ba5762630c" targetNamespace="http://schemas.microsoft.com/office/2006/metadata/properties" ma:root="true" ma:fieldsID="779238fdfb8d1e6bb83e1d120f2bbd00" ns2:_="">
    <xsd:import namespace="28e7bd5c-f973-4c5f-ab60-c9ba576263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7bd5c-f973-4c5f-ab60-c9ba57626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1BC15C-AA21-455E-BA22-18F640DA9253}"/>
</file>

<file path=customXml/itemProps2.xml><?xml version="1.0" encoding="utf-8"?>
<ds:datastoreItem xmlns:ds="http://schemas.openxmlformats.org/officeDocument/2006/customXml" ds:itemID="{A4AD5B86-4C4C-40BB-B9A4-588872DF70DB}"/>
</file>

<file path=customXml/itemProps3.xml><?xml version="1.0" encoding="utf-8"?>
<ds:datastoreItem xmlns:ds="http://schemas.openxmlformats.org/officeDocument/2006/customXml" ds:itemID="{1C372AD2-A0B9-4442-B3AA-815940BB3515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926</Words>
  <Application>Microsoft Macintosh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RetrospectVTI</vt:lpstr>
      <vt:lpstr>     Leading a Meeting:  Getting the Basics of Parliamentary Procedure  </vt:lpstr>
      <vt:lpstr>John Heineman  NEA360 or ringojohn@aol.com</vt:lpstr>
      <vt:lpstr>Why Parliamentary Procedure? </vt:lpstr>
      <vt:lpstr>Some Basic Principles</vt:lpstr>
      <vt:lpstr>Have an Agenda!</vt:lpstr>
      <vt:lpstr>Getting a Main Motion on the Floor</vt:lpstr>
      <vt:lpstr>Main Motion Continued </vt:lpstr>
      <vt:lpstr>Finishing the Main Motion</vt:lpstr>
      <vt:lpstr>Let’s Practice!</vt:lpstr>
      <vt:lpstr>Motion to Amend</vt:lpstr>
      <vt:lpstr>Let’s try one….</vt:lpstr>
      <vt:lpstr>Stating the amendment.</vt:lpstr>
      <vt:lpstr>Commit or Refer to a Committee</vt:lpstr>
      <vt:lpstr>Previous Question or Call the Question</vt:lpstr>
      <vt:lpstr>Postpone a Main Motion</vt:lpstr>
      <vt:lpstr>Point of Order </vt:lpstr>
      <vt:lpstr>Move Without Objection  </vt:lpstr>
      <vt:lpstr>Let’s Debate </vt:lpstr>
      <vt:lpstr>Questions and Scenarios from your experience</vt:lpstr>
      <vt:lpstr>Always happy to help!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Leading a Meeting:  Know Your Parliamentary Procedure  </dc:title>
  <dc:creator>John Heineman</dc:creator>
  <cp:lastModifiedBy>John </cp:lastModifiedBy>
  <cp:revision>19</cp:revision>
  <dcterms:created xsi:type="dcterms:W3CDTF">2020-07-06T02:10:47Z</dcterms:created>
  <dcterms:modified xsi:type="dcterms:W3CDTF">2025-02-12T16:00:33Z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0x010100FFB248D5949BD04E967AFA62604467DB</vt:lpwstr>
  </property>
</Properties>
</file>