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09" r:id="rId3"/>
    <p:sldId id="297" r:id="rId4"/>
    <p:sldId id="338" r:id="rId5"/>
    <p:sldId id="274" r:id="rId6"/>
    <p:sldId id="343" r:id="rId7"/>
    <p:sldId id="349" r:id="rId8"/>
    <p:sldId id="364" r:id="rId9"/>
    <p:sldId id="293" r:id="rId10"/>
    <p:sldId id="339" r:id="rId11"/>
    <p:sldId id="359" r:id="rId12"/>
    <p:sldId id="322" r:id="rId13"/>
    <p:sldId id="335" r:id="rId14"/>
    <p:sldId id="314" r:id="rId15"/>
    <p:sldId id="315" r:id="rId16"/>
    <p:sldId id="306" r:id="rId17"/>
    <p:sldId id="281" r:id="rId18"/>
    <p:sldId id="317" r:id="rId19"/>
    <p:sldId id="318" r:id="rId20"/>
    <p:sldId id="302" r:id="rId21"/>
    <p:sldId id="262" r:id="rId22"/>
    <p:sldId id="360" r:id="rId23"/>
    <p:sldId id="319" r:id="rId24"/>
    <p:sldId id="321" r:id="rId25"/>
    <p:sldId id="324" r:id="rId26"/>
    <p:sldId id="365" r:id="rId27"/>
    <p:sldId id="328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7CD7BE-F02E-564A-A87F-AD076555582E}" v="7" dt="2025-03-07T15:47:15.2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BFD26-DB7F-42E0-9171-A5A92D155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C6DCA-29C5-42BF-A5AC-614DBAA7F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A5ADF-145C-47B3-9090-0C7ED26F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A6CCB-C625-4F3D-9B8A-F97736838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78E3C-6B4F-4E6A-B064-C12793D0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9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DD23-4DD5-4A2F-BB13-52D1874D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16B35-6A8A-4BCE-BFC7-50B6D8D48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2E87-EC86-482B-9152-E549525C6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BC5F6-27C7-4A09-A719-C273FA80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28D00-AFD0-4738-9228-F56ACA90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228888-8496-4AD8-9900-9239A3394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701CF-10DD-441A-B5A3-ED8663867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9FE87-9E4E-46E2-9666-7FE07447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6FE15-473A-4FF1-976A-6DD9CBFF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A6127-2990-439D-AD56-EDE163363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92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9EB5-EC17-4A22-8E16-A2339652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FB14-DD04-42B2-9D78-6F3DCD59D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8479-2F0C-4C5C-9958-F58B193AC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DA953-115F-4DCD-9F56-A6FE294D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DD84-D4EC-4991-BC62-AAF3F9EF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7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5F05-20C9-456E-8946-30A71672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09746-BA24-4D5E-AA34-F5CE8B675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A8F39-63B4-4362-AB7B-384115F8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0AE7A-E2E9-41A2-AB71-FC487429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78D7-A5A0-43F8-97AB-59CCE527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2D1F-6DB5-4F67-A967-AA61C3F9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E06F9-DE92-4ED7-81BC-BE041406C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BE093-A530-4C50-AF63-AA6103641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28393-3E74-431F-BD46-9F4E84E5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1EF44-B1D4-4737-9A5B-3C3BE1F3A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3B2B-8AF0-47FB-859D-537274FF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7A60-A264-4172-ADA1-F6F818552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77C24-C94C-4915-889E-4174FA2E9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0B4F9-C244-4F31-B278-4485CFF64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389F6-384B-46CA-9737-E3EF67FD9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E8AF2-CBA7-408C-9981-C83A9AC67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6827D-9967-43FC-99C3-2789B544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E878C-865F-40FA-A634-825F4039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80510-4516-4D35-B961-61E3622D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6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7F71-E99A-4757-A6EB-278346C3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7FCE7-083E-4627-857A-769A1A7D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277BE-4371-4314-B26E-EDD8A42C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02B9-5F9D-4C94-BCDF-D14BE7A9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B0007B-EA53-495E-90C3-236F2973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6736B-577A-4643-961C-DC1C0E0E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1C07F-5D2E-41F6-9333-90C4EDE7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0A56-F9D0-4F02-B7CC-823ED14C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9D7D-FA75-48D9-93D7-D2781FC7F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C4A3C-AA98-4389-B108-AA1B8959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65CBD-4391-4B82-BF16-C6A9E5AD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43BFC-A95E-40BB-A4FF-31366550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4520C-AF4C-4909-83FB-29DAB18E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3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FAED-DF69-40CE-B1F5-C345931C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AB44B-2B92-4B11-9578-7E22553934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3689C-BB15-4FB1-8D9A-B8927970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B991B-2281-48C2-B740-6AF46267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7440E-7686-4559-A276-3CAF2024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4D34C-5C63-4E20-A21B-14606A8F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DEEE6-2B85-4283-B6A9-B9005ACF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BB952-C767-43AD-9176-E62872BB5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A197-96A5-4131-B852-8C27C7705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D8381-4706-47CC-8AEE-3E03B4AE8B19}" type="datetimeFigureOut">
              <a:rPr lang="en-US" smtClean="0"/>
              <a:t>3/7/25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D09E7-471F-4641-9B7B-C95D8C013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B7B86-4884-4810-8460-5C91C1E3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7448-AA52-47E9-BBF3-AA2C0F6C5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38AF6A-BC15-42B3-9441-137CB7BEC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94" b="-2921"/>
          <a:stretch/>
        </p:blipFill>
        <p:spPr>
          <a:xfrm>
            <a:off x="783286" y="843054"/>
            <a:ext cx="10625429" cy="51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2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8BFB7-2B38-793D-36FA-3F045990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A Fourth Wave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C0F4EC-CF69-2427-6C2A-4B7419B02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21" r="-1" b="12873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C341907-593A-600D-8E35-B4B63FF93BAF}"/>
              </a:ext>
            </a:extLst>
          </p:cNvPr>
          <p:cNvSpPr txBox="1"/>
          <p:nvPr/>
        </p:nvSpPr>
        <p:spPr>
          <a:xfrm>
            <a:off x="8703270" y="5264106"/>
            <a:ext cx="284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War on Public Education Itself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822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What It Would Mean to Abolish the U.S. Department of Education - Education  Next">
            <a:extLst>
              <a:ext uri="{FF2B5EF4-FFF2-40B4-BE49-F238E27FC236}">
                <a16:creationId xmlns:a16="http://schemas.microsoft.com/office/drawing/2014/main" id="{3295C2DE-F16D-E3DA-0627-8747DD618C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6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age of a book&#10;&#10;Description automatically generated with low confidence">
            <a:extLst>
              <a:ext uri="{FF2B5EF4-FFF2-40B4-BE49-F238E27FC236}">
                <a16:creationId xmlns:a16="http://schemas.microsoft.com/office/drawing/2014/main" id="{B3A07346-A436-4C27-A45A-4635B143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01ED1-6650-4295-8A29-214ECE5E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Lens of History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1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7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7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8622F8-ACD4-58B9-B1DE-AAAE73B38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75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B8B2D-CE2C-A640-C73D-D97297CA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01" y="4542748"/>
            <a:ext cx="5962784" cy="1627636"/>
          </a:xfrm>
        </p:spPr>
        <p:txBody>
          <a:bodyPr>
            <a:normAutofit fontScale="90000"/>
          </a:bodyPr>
          <a:lstStyle/>
          <a:p>
            <a:r>
              <a:rPr lang="en-US" b="1" cap="small" dirty="0">
                <a:solidFill>
                  <a:srgbClr val="FFFFFF"/>
                </a:solidFill>
              </a:rPr>
              <a:t>Adams and Jefferson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</a:rPr>
              <a:t>Common Good, Liberty and Policy</a:t>
            </a:r>
          </a:p>
        </p:txBody>
      </p:sp>
      <p:pic>
        <p:nvPicPr>
          <p:cNvPr id="2050" name="Picture 2" descr="Thomas Jefferson">
            <a:extLst>
              <a:ext uri="{FF2B5EF4-FFF2-40B4-BE49-F238E27FC236}">
                <a16:creationId xmlns:a16="http://schemas.microsoft.com/office/drawing/2014/main" id="{7A2E1793-C9C4-2A04-6840-C8021AD91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966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3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6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9F241-E978-427A-9A49-71BA2275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DB8E3-B49C-4B00-A5F8-4C77F34F7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1" y="1371600"/>
            <a:ext cx="7930932" cy="461010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/>
              <a:t>Massachusetts Constitution of 1780</a:t>
            </a:r>
            <a:r>
              <a:rPr lang="en-US" sz="3200" dirty="0"/>
              <a:t>: “It shall be the duty of legislatures and magistrates, in all future periods of this commonwealth, to cherish… the public schools and grammar schools in the towns.”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3200" b="1" dirty="0"/>
              <a:t>Virginia Bill of the More General Diffusion of Knowledge</a:t>
            </a:r>
            <a:r>
              <a:rPr lang="en-US" sz="3200" dirty="0"/>
              <a:t>: “the most effectual means of preventing [tyranny] would be ... to illuminate . . . the minds of the people at large” and to do it “at the common </a:t>
            </a:r>
            <a:r>
              <a:rPr lang="en-US" sz="3200" dirty="0" err="1"/>
              <a:t>expence</a:t>
            </a:r>
            <a:r>
              <a:rPr lang="en-US" sz="3200" dirty="0"/>
              <a:t> of all.”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5995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BA17A19-0909-43A3-B69E-09FB6A6A5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09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7E6A8F-FE0F-4EDE-8632-F6B9109D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Autofit/>
          </a:bodyPr>
          <a:lstStyle/>
          <a:p>
            <a:r>
              <a:rPr lang="en-US" sz="3200" b="1" dirty="0"/>
              <a:t>Northwest Ordinances of 1785 and 1787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0E2F-6E32-4B0E-A84E-D9DCEE096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“schools and the means of education shall forever be encouraged.”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337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FCF663-E954-4D84-956E-F411B9885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b="2294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A6E07F6-A53D-4843-B1C1-971C2962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Failed Democracy</a:t>
            </a: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AA8B95E4-2E16-4738-A09A-1A0A612E0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2957665"/>
            <a:ext cx="9792471" cy="317142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1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7533C-2CED-40F4-830E-D56FA45B6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57" y="249382"/>
            <a:ext cx="10359139" cy="56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91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23C1B-3936-452E-A963-25B8B795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075496"/>
            <a:ext cx="3343202" cy="3809916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CD54A-FE46-45FB-AB11-3CACB4BFD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1771952"/>
            <a:ext cx="6020730" cy="38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9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CD54A-FE46-45FB-AB11-3CACB4BFD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03D35F-382E-4EE0-AE9F-F27F761CD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06" y="1182126"/>
            <a:ext cx="12192000" cy="15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7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1E340A-9E59-47C6-9005-5040460A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91549-8B14-48CD-B109-CCD25EE4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F68F8-BA81-4529-B0F1-D2539E87F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9" r="-1" b="-1"/>
          <a:stretch/>
        </p:blipFill>
        <p:spPr>
          <a:xfrm>
            <a:off x="694267" y="-4"/>
            <a:ext cx="1149773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9D614-B78E-889D-327B-9F147725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79" b="9038"/>
          <a:stretch/>
        </p:blipFill>
        <p:spPr>
          <a:xfrm>
            <a:off x="2455334" y="3802961"/>
            <a:ext cx="9743776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165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6799-2458-4648-9ED9-3994953D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the Union: The Readmission of Southern States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1A5C1-2C06-49B2-AEA6-82D690B83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539" y="2007736"/>
            <a:ext cx="6153888" cy="4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0C19D-E99E-4D38-A41B-BA6FF845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cap="all"/>
              <a:t>Confederate States with Education Clauses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1311F48-C453-4FB9-8BD7-F92994FD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" y="805510"/>
            <a:ext cx="5130799" cy="3219576"/>
          </a:xfrm>
          <a:prstGeom prst="rect">
            <a:avLst/>
          </a:prstGeom>
        </p:spPr>
      </p:pic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1028AD96-F07C-4C02-9009-8AF71F2B1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3657" y="763860"/>
            <a:ext cx="6102090" cy="33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1" name="Rectangle 207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ndrew Johnson - Wikipedia">
            <a:extLst>
              <a:ext uri="{FF2B5EF4-FFF2-40B4-BE49-F238E27FC236}">
                <a16:creationId xmlns:a16="http://schemas.microsoft.com/office/drawing/2014/main" id="{95AA54E0-C15C-5F7F-2A02-15138884C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562"/>
          <a:stretch/>
        </p:blipFill>
        <p:spPr bwMode="auto">
          <a:xfrm>
            <a:off x="179287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partment of Education, New York City, Valentine's Manual">
            <a:extLst>
              <a:ext uri="{FF2B5EF4-FFF2-40B4-BE49-F238E27FC236}">
                <a16:creationId xmlns:a16="http://schemas.microsoft.com/office/drawing/2014/main" id="{194530CB-E9F7-FC8F-1E22-EA66FEF61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3245"/>
          <a:stretch/>
        </p:blipFill>
        <p:spPr bwMode="auto">
          <a:xfrm>
            <a:off x="6095156" y="182880"/>
            <a:ext cx="5915025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F9DA6-48EF-32A4-C4D8-12C146E0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2795808"/>
          </a:xfrm>
        </p:spPr>
        <p:txBody>
          <a:bodyPr anchor="b">
            <a:normAutofit/>
          </a:bodyPr>
          <a:lstStyle/>
          <a:p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2073" name="Content Placeholder 2055">
            <a:extLst>
              <a:ext uri="{FF2B5EF4-FFF2-40B4-BE49-F238E27FC236}">
                <a16:creationId xmlns:a16="http://schemas.microsoft.com/office/drawing/2014/main" id="{28BE03F4-1155-70FE-62DE-331C7E66A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94" y="4813738"/>
            <a:ext cx="3829072" cy="17231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FFFF"/>
                </a:solidFill>
              </a:rPr>
              <a:t>US Dept. of Education (1867)</a:t>
            </a:r>
          </a:p>
        </p:txBody>
      </p:sp>
    </p:spTree>
    <p:extLst>
      <p:ext uri="{BB962C8B-B14F-4D97-AF65-F5344CB8AC3E}">
        <p14:creationId xmlns:p14="http://schemas.microsoft.com/office/powerpoint/2010/main" val="1612056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A050C9-0975-4AF9-AB51-A9FBDEF26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712" r="1" b="155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BD75D-FD51-4729-A429-73F1FC35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Mississippi Constitutional Convention of 1890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670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AF57B-CBA6-42B8-A495-1048BDBE1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/>
              <a:t>Charles Hamilton Houston and the NAACP’s Strategy to End Segregation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3CED39-A23A-40F8-846D-AFA64C864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9" r="12623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908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5" name="Picture 11" descr="Forgotten Purpose: Civics Education in Public Schools | NEA">
            <a:extLst>
              <a:ext uri="{FF2B5EF4-FFF2-40B4-BE49-F238E27FC236}">
                <a16:creationId xmlns:a16="http://schemas.microsoft.com/office/drawing/2014/main" id="{54E48CC5-8A74-A817-061C-5C5A1ABF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16319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7D32EE-3057-C11A-394A-A5A23EC5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The New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8B7A3-6D05-EE90-E077-8EBC499EA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995777"/>
            <a:ext cx="4223067" cy="41811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700" dirty="0"/>
              <a:t>“We have come to take democracy for granted, and civic education has fallen by the wayside. In our age, when social media can instantly spread rumor and false information on a grand scale, the public’s need to understand our government, and the protections it provides, is ever more vital.” </a:t>
            </a:r>
          </a:p>
          <a:p>
            <a:pPr marL="0" indent="0">
              <a:buNone/>
            </a:pPr>
            <a:r>
              <a:rPr lang="en-US" sz="1700" dirty="0"/>
              <a:t>“Civic education, like all education, is a continuing enterprise and conversation. Each generation has an obligation to pass on to the next, not only a fully functioning government responsive to the needs of the people, but the tools to understand and improve it.” -- Chief Justice John Roberts</a:t>
            </a:r>
          </a:p>
          <a:p>
            <a:r>
              <a:rPr lang="en-US" sz="1700" dirty="0"/>
              <a:t>Two out of three Americans agree, indicating that they believe our democracy is growing weaker and that public education is part of the solution. </a:t>
            </a:r>
          </a:p>
        </p:txBody>
      </p:sp>
    </p:spTree>
    <p:extLst>
      <p:ext uri="{BB962C8B-B14F-4D97-AF65-F5344CB8AC3E}">
        <p14:creationId xmlns:p14="http://schemas.microsoft.com/office/powerpoint/2010/main" val="38490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troducing “Democratic Erosion” – Items">
            <a:extLst>
              <a:ext uri="{FF2B5EF4-FFF2-40B4-BE49-F238E27FC236}">
                <a16:creationId xmlns:a16="http://schemas.microsoft.com/office/drawing/2014/main" id="{794A5B5B-A556-B6EA-CF97-223729EDA7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r="-2" b="2295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973C9-7D6D-EE13-0F07-F12416FF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Global Democratic Erosion</a:t>
            </a:r>
          </a:p>
        </p:txBody>
      </p:sp>
      <p:pic>
        <p:nvPicPr>
          <p:cNvPr id="2052" name="Picture 4" descr="The Erosion of Truth - Polemics">
            <a:extLst>
              <a:ext uri="{FF2B5EF4-FFF2-40B4-BE49-F238E27FC236}">
                <a16:creationId xmlns:a16="http://schemas.microsoft.com/office/drawing/2014/main" id="{19BB9593-9A7E-B923-1C16-0F71BC6FC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7" r="1001" b="-1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74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42FE-4A36-677C-0AF5-8E915582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6" y="4583953"/>
            <a:ext cx="3865740" cy="1465973"/>
          </a:xfrm>
        </p:spPr>
        <p:txBody>
          <a:bodyPr anchor="t">
            <a:normAutofit/>
          </a:bodyPr>
          <a:lstStyle/>
          <a:p>
            <a:r>
              <a:rPr lang="en-US" sz="4000" dirty="0"/>
              <a:t>Tools of Erosion</a:t>
            </a:r>
          </a:p>
        </p:txBody>
      </p:sp>
      <p:pic>
        <p:nvPicPr>
          <p:cNvPr id="4098" name="Picture 2" descr="Report: Authoritarianism on the Rise as Democracy Weakens">
            <a:extLst>
              <a:ext uri="{FF2B5EF4-FFF2-40B4-BE49-F238E27FC236}">
                <a16:creationId xmlns:a16="http://schemas.microsoft.com/office/drawing/2014/main" id="{819C5FE9-AB28-1CE9-AF9F-67D53FEA9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" b="36719"/>
          <a:stretch/>
        </p:blipFill>
        <p:spPr bwMode="auto">
          <a:xfrm>
            <a:off x="20" y="432"/>
            <a:ext cx="12191980" cy="42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F3BFE-B5B2-2390-07F6-F8975C36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616" y="4583953"/>
            <a:ext cx="6310184" cy="1656209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Undermining faith in major public institutions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government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Purging government agencies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Eliminating checks and balance/abusing power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restricting free speech, information, the media, and academic freedom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Populist appeals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Demonizing and repressing the opposition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490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B78E5-F4DB-49D7-BFD2-D7828493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Derek Gottlieb, Review of Schoolhouse Burning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BC3AD-16CE-4071-B843-D3F0DD836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79671"/>
            <a:ext cx="10905066" cy="43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4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alent Acquisition&amp;#39;s &amp;#39;Perfect Storm&amp;#39; | Talent Function">
            <a:extLst>
              <a:ext uri="{FF2B5EF4-FFF2-40B4-BE49-F238E27FC236}">
                <a16:creationId xmlns:a16="http://schemas.microsoft.com/office/drawing/2014/main" id="{A5D08D6C-C695-4100-88CB-C071DD6E3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r="9974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D1FC9D-2500-4968-8FA6-44F648E2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The Perfect Storm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995C37E4-5633-4278-B558-67B3880AE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School Funding Cuts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Privatization through Charters and Vouchers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War on the Teaching Profession</a:t>
            </a:r>
          </a:p>
        </p:txBody>
      </p:sp>
    </p:spTree>
    <p:extLst>
      <p:ext uri="{BB962C8B-B14F-4D97-AF65-F5344CB8AC3E}">
        <p14:creationId xmlns:p14="http://schemas.microsoft.com/office/powerpoint/2010/main" val="1966257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1D4090-7A04-4644-930A-6DB3EC6BB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818" y="296753"/>
            <a:ext cx="10370145" cy="617023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6D695F-AB80-4F50-9BEE-8106FDD1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The Great Disinvestment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76529C-728C-42D4-9F1B-D15ABEF2A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5450" y="2426818"/>
            <a:ext cx="3128150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166C3E-DDD6-4CB3-9BA5-1A41C87F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3300354"/>
            <a:ext cx="5455917" cy="22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6F702E-E59E-9057-640C-3D6905F80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4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AA6B4-8341-4D8A-82D5-CAB6CEF9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Florida’s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Voucher Escalation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2B6399-75ED-48E1-98C3-4B3AFAF6C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9475" y="512923"/>
            <a:ext cx="8087578" cy="59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36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7E40-5390-90F2-D373-D3DEBD52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6EED32-C541-6C3B-3EE0-82E26EA0AE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65" y="536996"/>
            <a:ext cx="10181669" cy="595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46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5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3C71F-5049-440F-BFF8-7DBA6847A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kern="12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War on Teachers</a:t>
            </a:r>
          </a:p>
        </p:txBody>
      </p:sp>
      <p:cxnSp>
        <p:nvCxnSpPr>
          <p:cNvPr id="2062" name="Straight Connector 205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AE722-8A79-84A7-4C2A-F020C9C22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Tenure, Tests, and Benefits</a:t>
            </a:r>
          </a:p>
          <a:p>
            <a:pPr marL="0"/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063" name="Straight Connector 205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he War on Teacher Tenure | TIME">
            <a:extLst>
              <a:ext uri="{FF2B5EF4-FFF2-40B4-BE49-F238E27FC236}">
                <a16:creationId xmlns:a16="http://schemas.microsoft.com/office/drawing/2014/main" id="{5B5DC945-F325-4022-B105-9BAE8677261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45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0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389</Words>
  <Application>Microsoft Macintosh PowerPoint</Application>
  <PresentationFormat>Widescreen</PresentationFormat>
  <Paragraphs>37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The Perfect Storm</vt:lpstr>
      <vt:lpstr>PowerPoint Presentation</vt:lpstr>
      <vt:lpstr>The Great Disinvestment</vt:lpstr>
      <vt:lpstr>PowerPoint Presentation</vt:lpstr>
      <vt:lpstr>Florida’s Voucher Escalation</vt:lpstr>
      <vt:lpstr>PowerPoint Presentation</vt:lpstr>
      <vt:lpstr>A War on Teachers</vt:lpstr>
      <vt:lpstr>A Fourth Wave</vt:lpstr>
      <vt:lpstr>PowerPoint Presentation</vt:lpstr>
      <vt:lpstr>The Lens of History</vt:lpstr>
      <vt:lpstr>Adams and Jefferson Common Good, Liberty and Policy</vt:lpstr>
      <vt:lpstr>PowerPoint Presentation</vt:lpstr>
      <vt:lpstr>Northwest Ordinances of 1785 and 1787</vt:lpstr>
      <vt:lpstr>Failed Democracy</vt:lpstr>
      <vt:lpstr>PowerPoint Presentation</vt:lpstr>
      <vt:lpstr>PowerPoint Presentation</vt:lpstr>
      <vt:lpstr>PowerPoint Presentation</vt:lpstr>
      <vt:lpstr>Restoring the Union: The Readmission of Southern States</vt:lpstr>
      <vt:lpstr>Confederate States with Education Clauses</vt:lpstr>
      <vt:lpstr>PowerPoint Presentation</vt:lpstr>
      <vt:lpstr>Mississippi Constitutional Convention of 1890</vt:lpstr>
      <vt:lpstr>Charles Hamilton Houston and the NAACP’s Strategy to End Segregation</vt:lpstr>
      <vt:lpstr>The New Challenge</vt:lpstr>
      <vt:lpstr>Global Democratic Erosion</vt:lpstr>
      <vt:lpstr>Tools of Erosion</vt:lpstr>
      <vt:lpstr>Derek Gottlieb, Review of Schoolhouse Burning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Derek</dc:creator>
  <cp:lastModifiedBy>Black, Derek</cp:lastModifiedBy>
  <cp:revision>12</cp:revision>
  <dcterms:created xsi:type="dcterms:W3CDTF">2022-02-15T16:10:04Z</dcterms:created>
  <dcterms:modified xsi:type="dcterms:W3CDTF">2025-03-07T15:48:46Z</dcterms:modified>
</cp:coreProperties>
</file>