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authors.xml" ContentType="application/vnd.ms-powerpoint.authors+xml"/>
  <Override PartName="/ppt/comments/modernComment_120_8993A2AD.xml" ContentType="application/vnd.ms-powerpoint.comments+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theme/theme1.xml" ContentType="application/vnd.openxmlformats-officedocument.theme+xml"/>
  <Override PartName="/ppt/comments/modernComment_101_5E27831E.xml" ContentType="application/vnd.ms-powerpoint.comments+xml"/>
  <Override PartName="/ppt/comments/modernComment_104_951C2F94.xml" ContentType="application/vnd.ms-powerpoint.comments+xml"/>
  <Override PartName="/ppt/diagrams/drawing1.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81" r:id="rId3"/>
    <p:sldId id="257" r:id="rId4"/>
    <p:sldId id="258" r:id="rId5"/>
    <p:sldId id="260" r:id="rId6"/>
    <p:sldId id="259" r:id="rId7"/>
    <p:sldId id="263" r:id="rId8"/>
    <p:sldId id="261" r:id="rId9"/>
    <p:sldId id="277" r:id="rId10"/>
    <p:sldId id="278" r:id="rId11"/>
    <p:sldId id="279" r:id="rId12"/>
    <p:sldId id="280" r:id="rId13"/>
    <p:sldId id="264" r:id="rId14"/>
    <p:sldId id="262" r:id="rId15"/>
    <p:sldId id="271" r:id="rId16"/>
    <p:sldId id="265" r:id="rId17"/>
    <p:sldId id="266" r:id="rId18"/>
    <p:sldId id="267" r:id="rId19"/>
    <p:sldId id="268" r:id="rId20"/>
    <p:sldId id="269" r:id="rId21"/>
    <p:sldId id="270" r:id="rId22"/>
    <p:sldId id="284" r:id="rId23"/>
    <p:sldId id="272" r:id="rId24"/>
    <p:sldId id="274" r:id="rId25"/>
    <p:sldId id="273" r:id="rId26"/>
    <p:sldId id="283" r:id="rId27"/>
    <p:sldId id="275" r:id="rId28"/>
    <p:sldId id="276" r:id="rId29"/>
    <p:sldId id="282" r:id="rId30"/>
    <p:sldId id="286" r:id="rId31"/>
    <p:sldId id="287" r:id="rId32"/>
    <p:sldId id="289" r:id="rId33"/>
    <p:sldId id="288" r:id="rId34"/>
    <p:sldId id="290" r:id="rId35"/>
    <p:sldId id="285" r:id="rId36"/>
    <p:sldId id="291" r:id="rId37"/>
    <p:sldId id="292"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5582667-6102-27E7-ED8E-01A166EB4B6B}" name="Guest User" initials="GU" userId="Guest User" providerId="Windows Live"/>
  <p188:author id="{82E9C7AE-E75C-66F2-16C9-019CA6D18580}" name="Tessa Barber" initials="TB" userId="7e6e45e9dd4b30f8"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p:scale>
          <a:sx n="79" d="100"/>
          <a:sy n="79" d="100"/>
        </p:scale>
        <p:origin x="22" y="4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45"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8/10/relationships/authors" Targe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ustomXml" Target="../customXml/item3.xml"/><Relationship Id="rId20" Type="http://schemas.openxmlformats.org/officeDocument/2006/relationships/slide" Target="slides/slide19.xml"/><Relationship Id="rId41" Type="http://schemas.openxmlformats.org/officeDocument/2006/relationships/theme" Target="theme/theme1.xml"/></Relationships>
</file>

<file path=ppt/comments/modernComment_101_5E27831E.xml><?xml version="1.0" encoding="utf-8"?>
<p188:cmLst xmlns:a="http://schemas.openxmlformats.org/drawingml/2006/main" xmlns:r="http://schemas.openxmlformats.org/officeDocument/2006/relationships" xmlns:p188="http://schemas.microsoft.com/office/powerpoint/2018/8/main">
  <p188:cm id="{1C19E8E2-2855-4ACC-AF9D-A5D25B6B02E6}" authorId="{95582667-6102-27E7-ED8E-01A166EB4B6B}" created="2025-02-24T02:57:16.241">
    <ac:txMkLst xmlns:ac="http://schemas.microsoft.com/office/drawing/2013/main/command">
      <pc:docMk xmlns:pc="http://schemas.microsoft.com/office/powerpoint/2013/main/command"/>
      <pc:sldMk xmlns:pc="http://schemas.microsoft.com/office/powerpoint/2013/main/command" cId="1579647774" sldId="257"/>
      <ac:spMk id="3" creationId="{E3222E6F-9062-5BFE-A6DD-312FD26CE5D7}"/>
      <ac:txMk cp="92" len="1">
        <ac:context len="975" hash="938614131"/>
      </ac:txMk>
    </ac:txMkLst>
    <p188:pos x="1567542" y="696685"/>
    <p188:txBody>
      <a:bodyPr/>
      <a:lstStyle/>
      <a:p>
        <a:r>
          <a:rPr lang="en-US"/>
          <a:t>https://collaborativehistory.gse.upenn.edu/stories/original-people-and-their-land-lenape-pre-history-18th-century#:~:text=The%20indigenous%20people%20who%20inhabited,late%2017th%20and%2018th%20centuries.</a:t>
        </a:r>
      </a:p>
    </p188:txBody>
  </p188:cm>
</p188:cmLst>
</file>

<file path=ppt/comments/modernComment_104_951C2F94.xml><?xml version="1.0" encoding="utf-8"?>
<p188:cmLst xmlns:a="http://schemas.openxmlformats.org/drawingml/2006/main" xmlns:r="http://schemas.openxmlformats.org/officeDocument/2006/relationships" xmlns:p188="http://schemas.microsoft.com/office/powerpoint/2018/8/main">
  <p188:cm id="{8B11F9C4-F8C6-420E-AFC2-7DFCE6DA03E4}" authorId="{95582667-6102-27E7-ED8E-01A166EB4B6B}" created="2025-02-24T03:09:58.932">
    <ac:txMkLst xmlns:ac="http://schemas.microsoft.com/office/drawing/2013/main/command">
      <pc:docMk xmlns:pc="http://schemas.microsoft.com/office/powerpoint/2013/main/command"/>
      <pc:sldMk xmlns:pc="http://schemas.microsoft.com/office/powerpoint/2013/main/command" cId="2501652372" sldId="260"/>
      <ac:spMk id="3" creationId="{6C3F34BE-2090-200C-A103-61E19C045E7B}"/>
      <ac:txMk cp="0" len="25">
        <ac:context len="663" hash="1857925902"/>
      </ac:txMk>
    </ac:txMkLst>
    <p188:pos x="2906485" y="337457"/>
    <p188:txBody>
      <a:bodyPr/>
      <a:lstStyle/>
      <a:p>
        <a:r>
          <a:rPr lang="en-US"/>
          <a:t>I wanted to include this because in florida we use "graduate assistant" but I know this isn't the case everywhere, and I'm sure we'll find it more comfortable to use the language "GA" rather than grad employee</a:t>
        </a:r>
      </a:p>
    </p188:txBody>
    <p188:extLst>
      <p:ext xmlns:p="http://schemas.openxmlformats.org/presentationml/2006/main" uri="{57CB4572-C831-44C2-8A1C-0ADB6CCDFE69}">
        <p223:reactions xmlns:p223="http://schemas.microsoft.com/office/powerpoint/2022/03/main">
          <p223:rxn type="👍">
            <p223:instance time="2025-02-24T23:01:32.539" authorId="{82E9C7AE-E75C-66F2-16C9-019CA6D18580}"/>
          </p223:rxn>
        </p223:reactions>
      </p:ext>
    </p188:extLst>
  </p188:cm>
</p188:cmLst>
</file>

<file path=ppt/comments/modernComment_120_8993A2AD.xml><?xml version="1.0" encoding="utf-8"?>
<p188:cmLst xmlns:a="http://schemas.openxmlformats.org/drawingml/2006/main" xmlns:r="http://schemas.openxmlformats.org/officeDocument/2006/relationships" xmlns:p188="http://schemas.microsoft.com/office/powerpoint/2018/8/main">
  <p188:cm id="{DBCDFD03-805B-46BB-BC35-24B10309E642}" authorId="{95582667-6102-27E7-ED8E-01A166EB4B6B}" created="2025-02-24T22:50:30.056">
    <pc:sldMkLst xmlns:pc="http://schemas.microsoft.com/office/powerpoint/2013/main/command">
      <pc:docMk/>
      <pc:sldMk cId="2308154029" sldId="288"/>
    </pc:sldMkLst>
    <p188:replyLst>
      <p188:reply id="{B470BB2C-305F-486E-BA68-B02AA16F2357}" authorId="{95582667-6102-27E7-ED8E-01A166EB4B6B}" created="2025-02-24T22:52:09.232">
        <p188:txBody>
          <a:bodyPr/>
          <a:lstStyle/>
          <a:p>
            <a:r>
              <a:rPr lang="en-US"/>
              <a:t>feel free to do the same</a:t>
            </a:r>
          </a:p>
        </p188:txBody>
      </p188:reply>
      <p188:reply id="{47496FC7-240B-43A7-BA44-111F10C1DE25}" authorId="{82E9C7AE-E75C-66F2-16C9-019CA6D18580}" created="2025-02-24T22:52:29.993">
        <p188:txBody>
          <a:bodyPr/>
          <a:lstStyle/>
          <a:p>
            <a:r>
              <a:rPr lang="en-US"/>
              <a:t>I will do that now!!</a:t>
            </a:r>
          </a:p>
        </p188:txBody>
      </p188:reply>
    </p188:replyLst>
    <p188:txBody>
      <a:bodyPr/>
      <a:lstStyle/>
      <a:p>
        <a:r>
          <a:rPr lang="en-US"/>
          <a:t>I divided my slide into two because it got too small lol</a:t>
        </a:r>
      </a:p>
    </p188:txBody>
  </p188:cm>
</p188:cmLst>
</file>

<file path=ppt/diagrams/_rels/data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4" Type="http://schemas.openxmlformats.org/officeDocument/2006/relationships/image" Target="../media/image3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4" Type="http://schemas.openxmlformats.org/officeDocument/2006/relationships/image" Target="../media/image30.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5AEE2C-9906-4EF8-A2CD-842AF571239F}"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77DF239C-7896-4C87-A9CC-64B91FDB0237}">
      <dgm:prSet/>
      <dgm:spPr/>
      <dgm:t>
        <a:bodyPr/>
        <a:lstStyle/>
        <a:p>
          <a:pPr>
            <a:lnSpc>
              <a:spcPct val="100000"/>
            </a:lnSpc>
            <a:defRPr cap="all"/>
          </a:pPr>
          <a:r>
            <a:rPr lang="en-US"/>
            <a:t>Small Group Solution Generation &amp; Discussion</a:t>
          </a:r>
        </a:p>
      </dgm:t>
    </dgm:pt>
    <dgm:pt modelId="{95CD257B-2BF5-438F-919A-313271279475}" type="parTrans" cxnId="{EAEA0BD0-033A-4639-B84C-B806C5F44412}">
      <dgm:prSet/>
      <dgm:spPr/>
      <dgm:t>
        <a:bodyPr/>
        <a:lstStyle/>
        <a:p>
          <a:endParaRPr lang="en-US"/>
        </a:p>
      </dgm:t>
    </dgm:pt>
    <dgm:pt modelId="{946FE33F-F14E-4B7A-A6B7-E289311A6C23}" type="sibTrans" cxnId="{EAEA0BD0-033A-4639-B84C-B806C5F44412}">
      <dgm:prSet/>
      <dgm:spPr/>
      <dgm:t>
        <a:bodyPr/>
        <a:lstStyle/>
        <a:p>
          <a:endParaRPr lang="en-US"/>
        </a:p>
      </dgm:t>
    </dgm:pt>
    <dgm:pt modelId="{70FAF096-6AB2-4A64-B42B-0620C9EA896E}">
      <dgm:prSet/>
      <dgm:spPr/>
      <dgm:t>
        <a:bodyPr/>
        <a:lstStyle/>
        <a:p>
          <a:pPr>
            <a:lnSpc>
              <a:spcPct val="100000"/>
            </a:lnSpc>
            <a:defRPr cap="all"/>
          </a:pPr>
          <a:r>
            <a:rPr lang="en-US" dirty="0"/>
            <a:t>Large Group Sharing: Solutions &amp; Resources</a:t>
          </a:r>
        </a:p>
      </dgm:t>
    </dgm:pt>
    <dgm:pt modelId="{B8759800-0B76-4EA7-9CD9-FD2EF676AF1B}" type="parTrans" cxnId="{09741F74-E587-4049-8836-B784BCA2925D}">
      <dgm:prSet/>
      <dgm:spPr/>
      <dgm:t>
        <a:bodyPr/>
        <a:lstStyle/>
        <a:p>
          <a:endParaRPr lang="en-US"/>
        </a:p>
      </dgm:t>
    </dgm:pt>
    <dgm:pt modelId="{C4C2072C-F4C2-427F-BCB6-FE54DCB9A608}" type="sibTrans" cxnId="{09741F74-E587-4049-8836-B784BCA2925D}">
      <dgm:prSet/>
      <dgm:spPr/>
      <dgm:t>
        <a:bodyPr/>
        <a:lstStyle/>
        <a:p>
          <a:endParaRPr lang="en-US"/>
        </a:p>
      </dgm:t>
    </dgm:pt>
    <dgm:pt modelId="{007660BC-FEF9-425C-B425-C8A694B1C128}" type="pres">
      <dgm:prSet presAssocID="{595AEE2C-9906-4EF8-A2CD-842AF571239F}" presName="root" presStyleCnt="0">
        <dgm:presLayoutVars>
          <dgm:dir/>
          <dgm:resizeHandles val="exact"/>
        </dgm:presLayoutVars>
      </dgm:prSet>
      <dgm:spPr/>
    </dgm:pt>
    <dgm:pt modelId="{2B8216C2-C4CF-4EF0-B5A2-0AF7A590B824}" type="pres">
      <dgm:prSet presAssocID="{77DF239C-7896-4C87-A9CC-64B91FDB0237}" presName="compNode" presStyleCnt="0"/>
      <dgm:spPr/>
    </dgm:pt>
    <dgm:pt modelId="{8BE1B3BF-2A01-4073-A3EA-34C3055242A0}" type="pres">
      <dgm:prSet presAssocID="{77DF239C-7896-4C87-A9CC-64B91FDB0237}" presName="iconBgRect" presStyleLbl="bgShp" presStyleIdx="0" presStyleCnt="2"/>
      <dgm:spPr/>
    </dgm:pt>
    <dgm:pt modelId="{EF1FD204-7D8D-47D0-BBC6-AB5B5571B822}" type="pres">
      <dgm:prSet presAssocID="{77DF239C-7896-4C87-A9CC-64B91FDB0237}"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ustomer Review"/>
        </a:ext>
      </dgm:extLst>
    </dgm:pt>
    <dgm:pt modelId="{2E9C75B4-D8FD-4B3D-8ABF-624D56756DC5}" type="pres">
      <dgm:prSet presAssocID="{77DF239C-7896-4C87-A9CC-64B91FDB0237}" presName="spaceRect" presStyleCnt="0"/>
      <dgm:spPr/>
    </dgm:pt>
    <dgm:pt modelId="{E8008656-6B3C-4CAA-B3E2-35470B9E7C75}" type="pres">
      <dgm:prSet presAssocID="{77DF239C-7896-4C87-A9CC-64B91FDB0237}" presName="textRect" presStyleLbl="revTx" presStyleIdx="0" presStyleCnt="2">
        <dgm:presLayoutVars>
          <dgm:chMax val="1"/>
          <dgm:chPref val="1"/>
        </dgm:presLayoutVars>
      </dgm:prSet>
      <dgm:spPr/>
    </dgm:pt>
    <dgm:pt modelId="{36C80CEF-DBCE-46DB-BF8D-1525B439775D}" type="pres">
      <dgm:prSet presAssocID="{946FE33F-F14E-4B7A-A6B7-E289311A6C23}" presName="sibTrans" presStyleCnt="0"/>
      <dgm:spPr/>
    </dgm:pt>
    <dgm:pt modelId="{9846ADAE-E648-4FE7-B181-A496544A85CB}" type="pres">
      <dgm:prSet presAssocID="{70FAF096-6AB2-4A64-B42B-0620C9EA896E}" presName="compNode" presStyleCnt="0"/>
      <dgm:spPr/>
    </dgm:pt>
    <dgm:pt modelId="{53EB4859-DB36-40F8-93B5-2487515C9C42}" type="pres">
      <dgm:prSet presAssocID="{70FAF096-6AB2-4A64-B42B-0620C9EA896E}" presName="iconBgRect" presStyleLbl="bgShp" presStyleIdx="1" presStyleCnt="2"/>
      <dgm:spPr/>
    </dgm:pt>
    <dgm:pt modelId="{E6FC6FC9-F138-4C82-98CA-81A6D8C50FB7}" type="pres">
      <dgm:prSet presAssocID="{70FAF096-6AB2-4A64-B42B-0620C9EA896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hare With Person"/>
        </a:ext>
      </dgm:extLst>
    </dgm:pt>
    <dgm:pt modelId="{FB778A29-64B6-4985-973B-746937616126}" type="pres">
      <dgm:prSet presAssocID="{70FAF096-6AB2-4A64-B42B-0620C9EA896E}" presName="spaceRect" presStyleCnt="0"/>
      <dgm:spPr/>
    </dgm:pt>
    <dgm:pt modelId="{1F21AA20-46B9-40AC-9084-0EEE94FE6F68}" type="pres">
      <dgm:prSet presAssocID="{70FAF096-6AB2-4A64-B42B-0620C9EA896E}" presName="textRect" presStyleLbl="revTx" presStyleIdx="1" presStyleCnt="2">
        <dgm:presLayoutVars>
          <dgm:chMax val="1"/>
          <dgm:chPref val="1"/>
        </dgm:presLayoutVars>
      </dgm:prSet>
      <dgm:spPr/>
    </dgm:pt>
  </dgm:ptLst>
  <dgm:cxnLst>
    <dgm:cxn modelId="{D49B5F22-A5B0-44D6-BDCE-6765CA303FAC}" type="presOf" srcId="{595AEE2C-9906-4EF8-A2CD-842AF571239F}" destId="{007660BC-FEF9-425C-B425-C8A694B1C128}" srcOrd="0" destOrd="0" presId="urn:microsoft.com/office/officeart/2018/5/layout/IconCircleLabelList"/>
    <dgm:cxn modelId="{DD79C837-0749-48A4-A912-4986183F844E}" type="presOf" srcId="{70FAF096-6AB2-4A64-B42B-0620C9EA896E}" destId="{1F21AA20-46B9-40AC-9084-0EEE94FE6F68}" srcOrd="0" destOrd="0" presId="urn:microsoft.com/office/officeart/2018/5/layout/IconCircleLabelList"/>
    <dgm:cxn modelId="{09741F74-E587-4049-8836-B784BCA2925D}" srcId="{595AEE2C-9906-4EF8-A2CD-842AF571239F}" destId="{70FAF096-6AB2-4A64-B42B-0620C9EA896E}" srcOrd="1" destOrd="0" parTransId="{B8759800-0B76-4EA7-9CD9-FD2EF676AF1B}" sibTransId="{C4C2072C-F4C2-427F-BCB6-FE54DCB9A608}"/>
    <dgm:cxn modelId="{1985FFAC-CC0C-4B13-A113-A8FE6D29ED40}" type="presOf" srcId="{77DF239C-7896-4C87-A9CC-64B91FDB0237}" destId="{E8008656-6B3C-4CAA-B3E2-35470B9E7C75}" srcOrd="0" destOrd="0" presId="urn:microsoft.com/office/officeart/2018/5/layout/IconCircleLabelList"/>
    <dgm:cxn modelId="{EAEA0BD0-033A-4639-B84C-B806C5F44412}" srcId="{595AEE2C-9906-4EF8-A2CD-842AF571239F}" destId="{77DF239C-7896-4C87-A9CC-64B91FDB0237}" srcOrd="0" destOrd="0" parTransId="{95CD257B-2BF5-438F-919A-313271279475}" sibTransId="{946FE33F-F14E-4B7A-A6B7-E289311A6C23}"/>
    <dgm:cxn modelId="{07A3EDA8-B6EA-4E77-8AEF-B3A4CFB673DD}" type="presParOf" srcId="{007660BC-FEF9-425C-B425-C8A694B1C128}" destId="{2B8216C2-C4CF-4EF0-B5A2-0AF7A590B824}" srcOrd="0" destOrd="0" presId="urn:microsoft.com/office/officeart/2018/5/layout/IconCircleLabelList"/>
    <dgm:cxn modelId="{2C982ADD-38B4-4C49-9134-16F478D0D136}" type="presParOf" srcId="{2B8216C2-C4CF-4EF0-B5A2-0AF7A590B824}" destId="{8BE1B3BF-2A01-4073-A3EA-34C3055242A0}" srcOrd="0" destOrd="0" presId="urn:microsoft.com/office/officeart/2018/5/layout/IconCircleLabelList"/>
    <dgm:cxn modelId="{1FB809B8-B141-4CE7-BDD6-BBE6B58D8BF3}" type="presParOf" srcId="{2B8216C2-C4CF-4EF0-B5A2-0AF7A590B824}" destId="{EF1FD204-7D8D-47D0-BBC6-AB5B5571B822}" srcOrd="1" destOrd="0" presId="urn:microsoft.com/office/officeart/2018/5/layout/IconCircleLabelList"/>
    <dgm:cxn modelId="{C0DBBE13-2874-4071-9A97-0886F2FE463E}" type="presParOf" srcId="{2B8216C2-C4CF-4EF0-B5A2-0AF7A590B824}" destId="{2E9C75B4-D8FD-4B3D-8ABF-624D56756DC5}" srcOrd="2" destOrd="0" presId="urn:microsoft.com/office/officeart/2018/5/layout/IconCircleLabelList"/>
    <dgm:cxn modelId="{7006F835-FAC5-4921-B36B-DF009985BB71}" type="presParOf" srcId="{2B8216C2-C4CF-4EF0-B5A2-0AF7A590B824}" destId="{E8008656-6B3C-4CAA-B3E2-35470B9E7C75}" srcOrd="3" destOrd="0" presId="urn:microsoft.com/office/officeart/2018/5/layout/IconCircleLabelList"/>
    <dgm:cxn modelId="{637B69E0-A9E5-4E60-B1B5-DD257E166DE8}" type="presParOf" srcId="{007660BC-FEF9-425C-B425-C8A694B1C128}" destId="{36C80CEF-DBCE-46DB-BF8D-1525B439775D}" srcOrd="1" destOrd="0" presId="urn:microsoft.com/office/officeart/2018/5/layout/IconCircleLabelList"/>
    <dgm:cxn modelId="{0339DCEF-57DC-48C9-B06D-E97B11AC75A0}" type="presParOf" srcId="{007660BC-FEF9-425C-B425-C8A694B1C128}" destId="{9846ADAE-E648-4FE7-B181-A496544A85CB}" srcOrd="2" destOrd="0" presId="urn:microsoft.com/office/officeart/2018/5/layout/IconCircleLabelList"/>
    <dgm:cxn modelId="{D2445EBE-3276-448C-9FF4-E91E45A79B36}" type="presParOf" srcId="{9846ADAE-E648-4FE7-B181-A496544A85CB}" destId="{53EB4859-DB36-40F8-93B5-2487515C9C42}" srcOrd="0" destOrd="0" presId="urn:microsoft.com/office/officeart/2018/5/layout/IconCircleLabelList"/>
    <dgm:cxn modelId="{E00F2F88-ECEB-44DF-8F39-CAD8B88FD99F}" type="presParOf" srcId="{9846ADAE-E648-4FE7-B181-A496544A85CB}" destId="{E6FC6FC9-F138-4C82-98CA-81A6D8C50FB7}" srcOrd="1" destOrd="0" presId="urn:microsoft.com/office/officeart/2018/5/layout/IconCircleLabelList"/>
    <dgm:cxn modelId="{7ECC77E8-D10C-440F-9BCC-EE23E7227826}" type="presParOf" srcId="{9846ADAE-E648-4FE7-B181-A496544A85CB}" destId="{FB778A29-64B6-4985-973B-746937616126}" srcOrd="2" destOrd="0" presId="urn:microsoft.com/office/officeart/2018/5/layout/IconCircleLabelList"/>
    <dgm:cxn modelId="{EB97A7E7-09C9-4890-8917-72AA3D6B77A9}" type="presParOf" srcId="{9846ADAE-E648-4FE7-B181-A496544A85CB}" destId="{1F21AA20-46B9-40AC-9084-0EEE94FE6F68}"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E1B3BF-2A01-4073-A3EA-34C3055242A0}">
      <dsp:nvSpPr>
        <dsp:cNvPr id="0" name=""/>
        <dsp:cNvSpPr/>
      </dsp:nvSpPr>
      <dsp:spPr>
        <a:xfrm>
          <a:off x="1406217" y="104999"/>
          <a:ext cx="2196000" cy="2196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1FD204-7D8D-47D0-BBC6-AB5B5571B822}">
      <dsp:nvSpPr>
        <dsp:cNvPr id="0" name=""/>
        <dsp:cNvSpPr/>
      </dsp:nvSpPr>
      <dsp:spPr>
        <a:xfrm>
          <a:off x="1874217" y="572999"/>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8008656-6B3C-4CAA-B3E2-35470B9E7C75}">
      <dsp:nvSpPr>
        <dsp:cNvPr id="0" name=""/>
        <dsp:cNvSpPr/>
      </dsp:nvSpPr>
      <dsp:spPr>
        <a:xfrm>
          <a:off x="704217" y="2985000"/>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cap="all"/>
          </a:pPr>
          <a:r>
            <a:rPr lang="en-US" sz="2200" kern="1200"/>
            <a:t>Small Group Solution Generation &amp; Discussion</a:t>
          </a:r>
        </a:p>
      </dsp:txBody>
      <dsp:txXfrm>
        <a:off x="704217" y="2985000"/>
        <a:ext cx="3600000" cy="720000"/>
      </dsp:txXfrm>
    </dsp:sp>
    <dsp:sp modelId="{53EB4859-DB36-40F8-93B5-2487515C9C42}">
      <dsp:nvSpPr>
        <dsp:cNvPr id="0" name=""/>
        <dsp:cNvSpPr/>
      </dsp:nvSpPr>
      <dsp:spPr>
        <a:xfrm>
          <a:off x="5636217" y="104999"/>
          <a:ext cx="2196000" cy="2196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FC6FC9-F138-4C82-98CA-81A6D8C50FB7}">
      <dsp:nvSpPr>
        <dsp:cNvPr id="0" name=""/>
        <dsp:cNvSpPr/>
      </dsp:nvSpPr>
      <dsp:spPr>
        <a:xfrm>
          <a:off x="6104217" y="572999"/>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F21AA20-46B9-40AC-9084-0EEE94FE6F68}">
      <dsp:nvSpPr>
        <dsp:cNvPr id="0" name=""/>
        <dsp:cNvSpPr/>
      </dsp:nvSpPr>
      <dsp:spPr>
        <a:xfrm>
          <a:off x="4934217" y="2985000"/>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cap="all"/>
          </a:pPr>
          <a:r>
            <a:rPr lang="en-US" sz="2200" kern="1200" dirty="0"/>
            <a:t>Large Group Sharing: Solutions &amp; Resources</a:t>
          </a:r>
        </a:p>
      </dsp:txBody>
      <dsp:txXfrm>
        <a:off x="4934217" y="2985000"/>
        <a:ext cx="3600000"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0F8CF-692C-4963-8B5E-D1C0928CF160}"/>
              </a:ext>
            </a:extLst>
          </p:cNvPr>
          <p:cNvSpPr>
            <a:spLocks noGrp="1"/>
          </p:cNvSpPr>
          <p:nvPr>
            <p:ph type="ctrTitle"/>
          </p:nvPr>
        </p:nvSpPr>
        <p:spPr>
          <a:xfrm>
            <a:off x="1429612" y="1013984"/>
            <a:ext cx="7714388" cy="3260635"/>
          </a:xfrm>
        </p:spPr>
        <p:txBody>
          <a:bodyPr anchor="b"/>
          <a:lstStyle>
            <a:lvl1pPr algn="l">
              <a:defRPr sz="2800"/>
            </a:lvl1pPr>
          </a:lstStyle>
          <a:p>
            <a:r>
              <a:rPr lang="en-US" dirty="0"/>
              <a:t>Click to edit Master title style</a:t>
            </a:r>
          </a:p>
        </p:txBody>
      </p:sp>
      <p:sp>
        <p:nvSpPr>
          <p:cNvPr id="3" name="Subtitle 2">
            <a:extLst>
              <a:ext uri="{FF2B5EF4-FFF2-40B4-BE49-F238E27FC236}">
                <a16:creationId xmlns:a16="http://schemas.microsoft.com/office/drawing/2014/main" id="{9F419655-1613-4CC0-BBE9-BD2CB2C3C766}"/>
              </a:ext>
            </a:extLst>
          </p:cNvPr>
          <p:cNvSpPr>
            <a:spLocks noGrp="1"/>
          </p:cNvSpPr>
          <p:nvPr>
            <p:ph type="subTitle" idx="1"/>
          </p:nvPr>
        </p:nvSpPr>
        <p:spPr>
          <a:xfrm>
            <a:off x="1429612" y="4848464"/>
            <a:ext cx="7714388" cy="1085849"/>
          </a:xfrm>
        </p:spPr>
        <p:txBody>
          <a:bodyPr>
            <a:normAutofit/>
          </a:bodyPr>
          <a:lstStyle>
            <a:lvl1pPr marL="0" indent="0" algn="l">
              <a:buNone/>
              <a:defRPr sz="1800"/>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0267FFF-6BC4-4DF0-BC55-B2C3BFD8ED12}"/>
              </a:ext>
            </a:extLst>
          </p:cNvPr>
          <p:cNvSpPr>
            <a:spLocks noGrp="1"/>
          </p:cNvSpPr>
          <p:nvPr>
            <p:ph type="dt" sz="half" idx="10"/>
          </p:nvPr>
        </p:nvSpPr>
        <p:spPr/>
        <p:txBody>
          <a:bodyPr/>
          <a:lstStyle/>
          <a:p>
            <a:fld id="{C4270120-CDFC-48DE-A6EA-6DEEDD0E436A}" type="datetimeFigureOut">
              <a:rPr lang="en-US" dirty="0"/>
              <a:t>2/24/2025</a:t>
            </a:fld>
            <a:endParaRPr lang="en-US" dirty="0"/>
          </a:p>
        </p:txBody>
      </p:sp>
      <p:sp>
        <p:nvSpPr>
          <p:cNvPr id="5" name="Footer Placeholder 4">
            <a:extLst>
              <a:ext uri="{FF2B5EF4-FFF2-40B4-BE49-F238E27FC236}">
                <a16:creationId xmlns:a16="http://schemas.microsoft.com/office/drawing/2014/main" id="{D6389830-A1B7-484B-832C-F64A558BDFE7}"/>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74A8F727-72C8-47A9-8E54-AD84590286F9}"/>
              </a:ext>
            </a:extLst>
          </p:cNvPr>
          <p:cNvSpPr>
            <a:spLocks noGrp="1"/>
          </p:cNvSpPr>
          <p:nvPr>
            <p:ph type="sldNum" sz="quarter" idx="12"/>
          </p:nvPr>
        </p:nvSpPr>
        <p:spPr/>
        <p:txBody>
          <a:bodyPr/>
          <a:lstStyle/>
          <a:p>
            <a:fld id="{196A61CA-0502-4EE4-9724-96EA822543E5}" type="slidenum">
              <a:rPr lang="en-US" dirty="0"/>
              <a:t>‹#›</a:t>
            </a:fld>
            <a:endParaRPr lang="en-US" dirty="0"/>
          </a:p>
        </p:txBody>
      </p:sp>
      <p:cxnSp>
        <p:nvCxnSpPr>
          <p:cNvPr id="7" name="Straight Connector 6">
            <a:extLst>
              <a:ext uri="{FF2B5EF4-FFF2-40B4-BE49-F238E27FC236}">
                <a16:creationId xmlns:a16="http://schemas.microsoft.com/office/drawing/2014/main" id="{AEED5540-64E5-4258-ABA4-753F07B71B38}"/>
              </a:ext>
            </a:extLst>
          </p:cNvPr>
          <p:cNvCxnSpPr>
            <a:cxnSpLocks/>
          </p:cNvCxnSpPr>
          <p:nvPr/>
        </p:nvCxnSpPr>
        <p:spPr>
          <a:xfrm>
            <a:off x="1524000" y="4571506"/>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7888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8A5DE-E5C6-4DB9-AD28-8F1EAC6F5513}"/>
              </a:ext>
            </a:extLst>
          </p:cNvPr>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4363E08E-9B2D-4740-9AC6-D5E1CFB95FC6}"/>
              </a:ext>
            </a:extLst>
          </p:cNvPr>
          <p:cNvSpPr>
            <a:spLocks noGrp="1"/>
          </p:cNvSpPr>
          <p:nvPr>
            <p:ph type="body" orient="vert" idx="1"/>
          </p:nvPr>
        </p:nvSpPr>
        <p:spPr>
          <a:xfrm>
            <a:off x="1429566" y="2229957"/>
            <a:ext cx="9238434" cy="3866043"/>
          </a:xfr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E4E3736-E8AA-4F58-9D3A-27050B287F9D}"/>
              </a:ext>
            </a:extLst>
          </p:cNvPr>
          <p:cNvSpPr>
            <a:spLocks noGrp="1"/>
          </p:cNvSpPr>
          <p:nvPr>
            <p:ph type="dt" sz="half" idx="10"/>
          </p:nvPr>
        </p:nvSpPr>
        <p:spPr/>
        <p:txBody>
          <a:bodyPr/>
          <a:lstStyle/>
          <a:p>
            <a:fld id="{2A1F5BA7-0A17-4D30-9B66-E29324151C73}" type="datetimeFigureOut">
              <a:rPr lang="en-US" dirty="0"/>
              <a:t>2/24/2025</a:t>
            </a:fld>
            <a:endParaRPr lang="en-US" dirty="0"/>
          </a:p>
        </p:txBody>
      </p:sp>
      <p:sp>
        <p:nvSpPr>
          <p:cNvPr id="5" name="Footer Placeholder 4">
            <a:extLst>
              <a:ext uri="{FF2B5EF4-FFF2-40B4-BE49-F238E27FC236}">
                <a16:creationId xmlns:a16="http://schemas.microsoft.com/office/drawing/2014/main" id="{1DE95E84-15BC-478B-9DAB-15025867BB9C}"/>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63E9D98F-E0A8-4254-A957-7F17811D017E}"/>
              </a:ext>
            </a:extLst>
          </p:cNvPr>
          <p:cNvSpPr>
            <a:spLocks noGrp="1"/>
          </p:cNvSpPr>
          <p:nvPr>
            <p:ph type="sldNum" sz="quarter" idx="12"/>
          </p:nvPr>
        </p:nvSpPr>
        <p:spPr/>
        <p:txBody>
          <a:bodyPr/>
          <a:lstStyle/>
          <a:p>
            <a:fld id="{196A61CA-0502-4EE4-9724-96EA822543E5}" type="slidenum">
              <a:rPr lang="en-US" dirty="0"/>
              <a:t>‹#›</a:t>
            </a:fld>
            <a:endParaRPr lang="en-US" dirty="0"/>
          </a:p>
        </p:txBody>
      </p:sp>
    </p:spTree>
    <p:extLst>
      <p:ext uri="{BB962C8B-B14F-4D97-AF65-F5344CB8AC3E}">
        <p14:creationId xmlns:p14="http://schemas.microsoft.com/office/powerpoint/2010/main" val="2621166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DE70F5-2276-4F91-9FC2-8DA4B528814A}"/>
              </a:ext>
            </a:extLst>
          </p:cNvPr>
          <p:cNvSpPr>
            <a:spLocks noGrp="1"/>
          </p:cNvSpPr>
          <p:nvPr>
            <p:ph type="title" orient="vert"/>
          </p:nvPr>
        </p:nvSpPr>
        <p:spPr>
          <a:xfrm>
            <a:off x="9144000" y="1467699"/>
            <a:ext cx="1758461" cy="4628301"/>
          </a:xfrm>
        </p:spPr>
        <p:txBody>
          <a:bodyPr vert="eaVert"/>
          <a:lstStyle>
            <a:lvl1pPr>
              <a:defRPr>
                <a:solidFill>
                  <a:schemeClr val="tx1"/>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D21856C5-C2FD-45E4-A631-AC06B5495BEA}"/>
              </a:ext>
            </a:extLst>
          </p:cNvPr>
          <p:cNvSpPr>
            <a:spLocks noGrp="1"/>
          </p:cNvSpPr>
          <p:nvPr>
            <p:ph type="body" orient="vert" idx="1"/>
          </p:nvPr>
        </p:nvSpPr>
        <p:spPr>
          <a:xfrm>
            <a:off x="1182312" y="1467699"/>
            <a:ext cx="7839379" cy="4628301"/>
          </a:xfr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EE336EA-B6DD-4115-9C67-79A24C866ED4}"/>
              </a:ext>
            </a:extLst>
          </p:cNvPr>
          <p:cNvSpPr>
            <a:spLocks noGrp="1"/>
          </p:cNvSpPr>
          <p:nvPr>
            <p:ph type="dt" sz="half" idx="10"/>
          </p:nvPr>
        </p:nvSpPr>
        <p:spPr/>
        <p:txBody>
          <a:bodyPr/>
          <a:lstStyle/>
          <a:p>
            <a:fld id="{76BEBB1B-D40A-4DB9-B3DE-BAAE675B83CD}" type="datetimeFigureOut">
              <a:rPr lang="en-US" dirty="0"/>
              <a:t>2/24/2025</a:t>
            </a:fld>
            <a:endParaRPr lang="en-US" dirty="0"/>
          </a:p>
        </p:txBody>
      </p:sp>
      <p:sp>
        <p:nvSpPr>
          <p:cNvPr id="5" name="Footer Placeholder 4">
            <a:extLst>
              <a:ext uri="{FF2B5EF4-FFF2-40B4-BE49-F238E27FC236}">
                <a16:creationId xmlns:a16="http://schemas.microsoft.com/office/drawing/2014/main" id="{C2EA668B-1DAB-449C-9BA4-7B1572A22BAC}"/>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E8C6567E-119D-4C98-93FF-73A332803A13}"/>
              </a:ext>
            </a:extLst>
          </p:cNvPr>
          <p:cNvSpPr>
            <a:spLocks noGrp="1"/>
          </p:cNvSpPr>
          <p:nvPr>
            <p:ph type="sldNum" sz="quarter" idx="12"/>
          </p:nvPr>
        </p:nvSpPr>
        <p:spPr/>
        <p:txBody>
          <a:bodyPr/>
          <a:lstStyle/>
          <a:p>
            <a:fld id="{196A61CA-0502-4EE4-9724-96EA822543E5}" type="slidenum">
              <a:rPr lang="en-US" dirty="0"/>
              <a:t>‹#›</a:t>
            </a:fld>
            <a:endParaRPr lang="en-US" dirty="0"/>
          </a:p>
        </p:txBody>
      </p:sp>
    </p:spTree>
    <p:extLst>
      <p:ext uri="{BB962C8B-B14F-4D97-AF65-F5344CB8AC3E}">
        <p14:creationId xmlns:p14="http://schemas.microsoft.com/office/powerpoint/2010/main" val="2359769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EF94C-BCB1-4F4C-AF70-DD2A5C4E3318}"/>
              </a:ext>
            </a:extLst>
          </p:cNvPr>
          <p:cNvSpPr>
            <a:spLocks noGrp="1"/>
          </p:cNvSpPr>
          <p:nvPr>
            <p:ph type="title"/>
          </p:nvPr>
        </p:nvSpPr>
        <p:spPr>
          <a:xfrm>
            <a:off x="1429566" y="1045445"/>
            <a:ext cx="9238434" cy="857559"/>
          </a:xfrm>
        </p:spPr>
        <p:txBody>
          <a:bodyPr anchor="b"/>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A909B75-A057-44B5-872F-DF01BDC8EA07}"/>
              </a:ext>
            </a:extLst>
          </p:cNvPr>
          <p:cNvSpPr>
            <a:spLocks noGrp="1"/>
          </p:cNvSpPr>
          <p:nvPr>
            <p:ph idx="1"/>
          </p:nvPr>
        </p:nvSpPr>
        <p:spPr>
          <a:xfrm>
            <a:off x="1429566" y="2286000"/>
            <a:ext cx="9238434" cy="381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806260C-3219-4812-88F2-3162D37F293B}"/>
              </a:ext>
            </a:extLst>
          </p:cNvPr>
          <p:cNvSpPr>
            <a:spLocks noGrp="1"/>
          </p:cNvSpPr>
          <p:nvPr>
            <p:ph type="dt" sz="half" idx="10"/>
          </p:nvPr>
        </p:nvSpPr>
        <p:spPr/>
        <p:txBody>
          <a:bodyPr/>
          <a:lstStyle/>
          <a:p>
            <a:fld id="{A3C9FAAF-C467-4C93-8ECD-39AF5A14D498}" type="datetimeFigureOut">
              <a:rPr lang="en-US" dirty="0"/>
              <a:t>2/24/2025</a:t>
            </a:fld>
            <a:endParaRPr lang="en-US" dirty="0"/>
          </a:p>
        </p:txBody>
      </p:sp>
      <p:sp>
        <p:nvSpPr>
          <p:cNvPr id="5" name="Footer Placeholder 4">
            <a:extLst>
              <a:ext uri="{FF2B5EF4-FFF2-40B4-BE49-F238E27FC236}">
                <a16:creationId xmlns:a16="http://schemas.microsoft.com/office/drawing/2014/main" id="{F2762B73-9C01-4BE3-A199-782BE6EBA6E4}"/>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2A761492-EB56-4454-9D2A-8BB94AACB899}"/>
              </a:ext>
            </a:extLst>
          </p:cNvPr>
          <p:cNvSpPr>
            <a:spLocks noGrp="1"/>
          </p:cNvSpPr>
          <p:nvPr>
            <p:ph type="sldNum" sz="quarter" idx="12"/>
          </p:nvPr>
        </p:nvSpPr>
        <p:spPr/>
        <p:txBody>
          <a:bodyPr/>
          <a:lstStyle/>
          <a:p>
            <a:fld id="{196A61CA-0502-4EE4-9724-96EA822543E5}" type="slidenum">
              <a:rPr lang="en-US" dirty="0"/>
              <a:t>‹#›</a:t>
            </a:fld>
            <a:endParaRPr lang="en-US" dirty="0"/>
          </a:p>
        </p:txBody>
      </p:sp>
    </p:spTree>
    <p:extLst>
      <p:ext uri="{BB962C8B-B14F-4D97-AF65-F5344CB8AC3E}">
        <p14:creationId xmlns:p14="http://schemas.microsoft.com/office/powerpoint/2010/main" val="524012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80A128-A52A-402C-865B-1BF08D7F045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E900447-3778-4AB7-ACB3-7C2313FE9A47}"/>
              </a:ext>
            </a:extLst>
          </p:cNvPr>
          <p:cNvSpPr>
            <a:spLocks noGrp="1"/>
          </p:cNvSpPr>
          <p:nvPr>
            <p:ph type="title"/>
          </p:nvPr>
        </p:nvSpPr>
        <p:spPr>
          <a:xfrm>
            <a:off x="1421745" y="1287554"/>
            <a:ext cx="8284963" cy="3113064"/>
          </a:xfrm>
        </p:spPr>
        <p:txBody>
          <a:bodyPr anchor="t"/>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F9B910C9-BA3C-4D31-9C62-2C2408591FF2}"/>
              </a:ext>
            </a:extLst>
          </p:cNvPr>
          <p:cNvSpPr>
            <a:spLocks noGrp="1"/>
          </p:cNvSpPr>
          <p:nvPr>
            <p:ph type="body" idx="1"/>
          </p:nvPr>
        </p:nvSpPr>
        <p:spPr>
          <a:xfrm>
            <a:off x="1421744" y="4619707"/>
            <a:ext cx="7722256" cy="1476293"/>
          </a:xfrm>
        </p:spPr>
        <p:txBody>
          <a:bodyPr anchor="b">
            <a:normAutofit/>
          </a:bodyPr>
          <a:lstStyle>
            <a:lvl1pPr marL="0" indent="0">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8742E8A-6B69-406B-A3DF-0A1B76832E0A}"/>
              </a:ext>
            </a:extLst>
          </p:cNvPr>
          <p:cNvSpPr>
            <a:spLocks noGrp="1"/>
          </p:cNvSpPr>
          <p:nvPr>
            <p:ph type="dt" sz="half" idx="10"/>
          </p:nvPr>
        </p:nvSpPr>
        <p:spPr/>
        <p:txBody>
          <a:bodyPr/>
          <a:lstStyle/>
          <a:p>
            <a:fld id="{3E37E480-B2BA-4553-A144-61E7F75833ED}" type="datetimeFigureOut">
              <a:rPr lang="en-US" dirty="0"/>
              <a:t>2/24/2025</a:t>
            </a:fld>
            <a:endParaRPr lang="en-US" dirty="0"/>
          </a:p>
        </p:txBody>
      </p:sp>
      <p:sp>
        <p:nvSpPr>
          <p:cNvPr id="5" name="Footer Placeholder 4">
            <a:extLst>
              <a:ext uri="{FF2B5EF4-FFF2-40B4-BE49-F238E27FC236}">
                <a16:creationId xmlns:a16="http://schemas.microsoft.com/office/drawing/2014/main" id="{64D665CF-4461-4BB8-8F3A-ED1CB1084CA2}"/>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D4898B27-5EF3-49F4-B3CE-F3CF419AE06E}"/>
              </a:ext>
            </a:extLst>
          </p:cNvPr>
          <p:cNvSpPr>
            <a:spLocks noGrp="1"/>
          </p:cNvSpPr>
          <p:nvPr>
            <p:ph type="sldNum" sz="quarter" idx="12"/>
          </p:nvPr>
        </p:nvSpPr>
        <p:spPr/>
        <p:txBody>
          <a:bodyPr/>
          <a:lstStyle/>
          <a:p>
            <a:fld id="{196A61CA-0502-4EE4-9724-96EA822543E5}" type="slidenum">
              <a:rPr lang="en-US" dirty="0"/>
              <a:t>‹#›</a:t>
            </a:fld>
            <a:endParaRPr lang="en-US" dirty="0"/>
          </a:p>
        </p:txBody>
      </p:sp>
    </p:spTree>
    <p:extLst>
      <p:ext uri="{BB962C8B-B14F-4D97-AF65-F5344CB8AC3E}">
        <p14:creationId xmlns:p14="http://schemas.microsoft.com/office/powerpoint/2010/main" val="1994199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3F3BA-5AD5-4F15-97B2-E4652D1D4E15}"/>
              </a:ext>
            </a:extLst>
          </p:cNvPr>
          <p:cNvSpPr>
            <a:spLocks noGrp="1"/>
          </p:cNvSpPr>
          <p:nvPr>
            <p:ph type="title"/>
          </p:nvPr>
        </p:nvSpPr>
        <p:spPr>
          <a:xfrm>
            <a:off x="1429566" y="1013411"/>
            <a:ext cx="9238434" cy="889592"/>
          </a:xfrm>
        </p:spPr>
        <p:txBody>
          <a:bodyPr/>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EA997B8-1FD3-40E6-A486-256EB41DB70A}"/>
              </a:ext>
            </a:extLst>
          </p:cNvPr>
          <p:cNvSpPr>
            <a:spLocks noGrp="1"/>
          </p:cNvSpPr>
          <p:nvPr>
            <p:ph sz="half" idx="1"/>
          </p:nvPr>
        </p:nvSpPr>
        <p:spPr>
          <a:xfrm>
            <a:off x="1429566" y="2135565"/>
            <a:ext cx="4495800" cy="396043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183F4D8-AA9A-4AF7-86EA-E4D797B98CE9}"/>
              </a:ext>
            </a:extLst>
          </p:cNvPr>
          <p:cNvSpPr>
            <a:spLocks noGrp="1"/>
          </p:cNvSpPr>
          <p:nvPr>
            <p:ph sz="half" idx="2"/>
          </p:nvPr>
        </p:nvSpPr>
        <p:spPr>
          <a:xfrm>
            <a:off x="6172200" y="2135565"/>
            <a:ext cx="4495800" cy="396043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A08823E-BC08-4810-9BFF-35D2EA2AE729}"/>
              </a:ext>
            </a:extLst>
          </p:cNvPr>
          <p:cNvSpPr>
            <a:spLocks noGrp="1"/>
          </p:cNvSpPr>
          <p:nvPr>
            <p:ph type="dt" sz="half" idx="10"/>
          </p:nvPr>
        </p:nvSpPr>
        <p:spPr/>
        <p:txBody>
          <a:bodyPr/>
          <a:lstStyle/>
          <a:p>
            <a:fld id="{390E682A-6B53-4B08-AE4D-4C5E659103CC}" type="datetimeFigureOut">
              <a:rPr lang="en-US" dirty="0"/>
              <a:t>2/24/2025</a:t>
            </a:fld>
            <a:endParaRPr lang="en-US" dirty="0"/>
          </a:p>
        </p:txBody>
      </p:sp>
      <p:sp>
        <p:nvSpPr>
          <p:cNvPr id="6" name="Footer Placeholder 5">
            <a:extLst>
              <a:ext uri="{FF2B5EF4-FFF2-40B4-BE49-F238E27FC236}">
                <a16:creationId xmlns:a16="http://schemas.microsoft.com/office/drawing/2014/main" id="{2FDD2BFB-BB2C-4C4A-A6E1-DD223C2BE02F}"/>
              </a:ext>
            </a:extLst>
          </p:cNvPr>
          <p:cNvSpPr>
            <a:spLocks noGrp="1"/>
          </p:cNvSpPr>
          <p:nvPr>
            <p:ph type="ftr" sz="quarter" idx="11"/>
          </p:nvPr>
        </p:nvSpPr>
        <p:spPr/>
        <p:txBody>
          <a:bodyPr/>
          <a:lstStyle/>
          <a:p>
            <a:r>
              <a:rPr lang="en-US" dirty="0"/>
              <a:t>
              </a:t>
            </a:r>
          </a:p>
        </p:txBody>
      </p:sp>
      <p:sp>
        <p:nvSpPr>
          <p:cNvPr id="7" name="Slide Number Placeholder 6">
            <a:extLst>
              <a:ext uri="{FF2B5EF4-FFF2-40B4-BE49-F238E27FC236}">
                <a16:creationId xmlns:a16="http://schemas.microsoft.com/office/drawing/2014/main" id="{95D369B2-12F8-4583-8A7F-523C9A3EF09B}"/>
              </a:ext>
            </a:extLst>
          </p:cNvPr>
          <p:cNvSpPr>
            <a:spLocks noGrp="1"/>
          </p:cNvSpPr>
          <p:nvPr>
            <p:ph type="sldNum" sz="quarter" idx="12"/>
          </p:nvPr>
        </p:nvSpPr>
        <p:spPr/>
        <p:txBody>
          <a:bodyPr/>
          <a:lstStyle/>
          <a:p>
            <a:fld id="{196A61CA-0502-4EE4-9724-96EA822543E5}" type="slidenum">
              <a:rPr lang="en-US" dirty="0"/>
              <a:t>‹#›</a:t>
            </a:fld>
            <a:endParaRPr lang="en-US" dirty="0"/>
          </a:p>
        </p:txBody>
      </p:sp>
    </p:spTree>
    <p:extLst>
      <p:ext uri="{BB962C8B-B14F-4D97-AF65-F5344CB8AC3E}">
        <p14:creationId xmlns:p14="http://schemas.microsoft.com/office/powerpoint/2010/main" val="728837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C717F-84B9-44BA-8DD6-680394AB193E}"/>
              </a:ext>
            </a:extLst>
          </p:cNvPr>
          <p:cNvSpPr>
            <a:spLocks noGrp="1"/>
          </p:cNvSpPr>
          <p:nvPr>
            <p:ph type="title"/>
          </p:nvPr>
        </p:nvSpPr>
        <p:spPr>
          <a:xfrm>
            <a:off x="1429566" y="1079150"/>
            <a:ext cx="9238434" cy="823912"/>
          </a:xfrm>
        </p:spPr>
        <p:txBody>
          <a:bodyPr/>
          <a:lstStyle>
            <a:lvl1pPr>
              <a:defRPr>
                <a:solidFill>
                  <a:schemeClr val="tx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A1217D6-7448-4625-964F-5D82F65F11F7}"/>
              </a:ext>
            </a:extLst>
          </p:cNvPr>
          <p:cNvSpPr>
            <a:spLocks noGrp="1"/>
          </p:cNvSpPr>
          <p:nvPr>
            <p:ph type="body" idx="1"/>
          </p:nvPr>
        </p:nvSpPr>
        <p:spPr>
          <a:xfrm>
            <a:off x="1429567" y="2013217"/>
            <a:ext cx="4495799" cy="704232"/>
          </a:xfrm>
        </p:spPr>
        <p:txBody>
          <a:bodyPr anchor="b">
            <a:normAutofit/>
          </a:bodyPr>
          <a:lstStyle>
            <a:lvl1pPr marL="0" indent="0">
              <a:lnSpc>
                <a:spcPct val="100000"/>
              </a:lnSpc>
              <a:buNone/>
              <a:defRPr sz="1800" b="0" cap="all" spc="300" baseline="0">
                <a:solidFill>
                  <a:schemeClr val="tx1"/>
                </a:solidFill>
                <a:latin typeface="+mj-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253A534C-0B54-4327-99C0-4F0019FD21F6}"/>
              </a:ext>
            </a:extLst>
          </p:cNvPr>
          <p:cNvSpPr>
            <a:spLocks noGrp="1"/>
          </p:cNvSpPr>
          <p:nvPr>
            <p:ph sz="half" idx="2"/>
          </p:nvPr>
        </p:nvSpPr>
        <p:spPr>
          <a:xfrm>
            <a:off x="1429567" y="3048000"/>
            <a:ext cx="4495800" cy="304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89D4A63-0795-4B74-8C11-5FE7944118C7}"/>
              </a:ext>
            </a:extLst>
          </p:cNvPr>
          <p:cNvSpPr>
            <a:spLocks noGrp="1"/>
          </p:cNvSpPr>
          <p:nvPr>
            <p:ph type="body" sz="quarter" idx="3"/>
          </p:nvPr>
        </p:nvSpPr>
        <p:spPr>
          <a:xfrm>
            <a:off x="6172200" y="2013215"/>
            <a:ext cx="4495800" cy="704233"/>
          </a:xfrm>
        </p:spPr>
        <p:txBody>
          <a:bodyPr anchor="b">
            <a:normAutofit/>
          </a:bodyPr>
          <a:lstStyle>
            <a:lvl1pPr marL="0" indent="0">
              <a:lnSpc>
                <a:spcPct val="100000"/>
              </a:lnSpc>
              <a:buNone/>
              <a:defRPr sz="1800" b="0" cap="all" spc="300" baseline="0">
                <a:solidFill>
                  <a:schemeClr val="tx1"/>
                </a:solidFill>
                <a:latin typeface="+mj-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823D16F3-F747-441B-9854-27225954DEC4}"/>
              </a:ext>
            </a:extLst>
          </p:cNvPr>
          <p:cNvSpPr>
            <a:spLocks noGrp="1"/>
          </p:cNvSpPr>
          <p:nvPr>
            <p:ph sz="quarter" idx="4"/>
          </p:nvPr>
        </p:nvSpPr>
        <p:spPr>
          <a:xfrm>
            <a:off x="6172200" y="3048000"/>
            <a:ext cx="4495800" cy="304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0E8168E2-6B97-486E-B0E4-4E7F5CDBB5B1}"/>
              </a:ext>
            </a:extLst>
          </p:cNvPr>
          <p:cNvSpPr>
            <a:spLocks noGrp="1"/>
          </p:cNvSpPr>
          <p:nvPr>
            <p:ph type="dt" sz="half" idx="10"/>
          </p:nvPr>
        </p:nvSpPr>
        <p:spPr/>
        <p:txBody>
          <a:bodyPr/>
          <a:lstStyle/>
          <a:p>
            <a:fld id="{7C69F0F6-BEBB-4894-ABB2-75C5CBE0DDB9}" type="datetimeFigureOut">
              <a:rPr lang="en-US" dirty="0"/>
              <a:t>2/24/2025</a:t>
            </a:fld>
            <a:endParaRPr lang="en-US" dirty="0"/>
          </a:p>
        </p:txBody>
      </p:sp>
      <p:sp>
        <p:nvSpPr>
          <p:cNvPr id="8" name="Footer Placeholder 7">
            <a:extLst>
              <a:ext uri="{FF2B5EF4-FFF2-40B4-BE49-F238E27FC236}">
                <a16:creationId xmlns:a16="http://schemas.microsoft.com/office/drawing/2014/main" id="{D05D3E2B-2F4E-4347-A8E9-27EB7D0359B3}"/>
              </a:ext>
            </a:extLst>
          </p:cNvPr>
          <p:cNvSpPr>
            <a:spLocks noGrp="1"/>
          </p:cNvSpPr>
          <p:nvPr>
            <p:ph type="ftr" sz="quarter" idx="11"/>
          </p:nvPr>
        </p:nvSpPr>
        <p:spPr/>
        <p:txBody>
          <a:bodyPr/>
          <a:lstStyle/>
          <a:p>
            <a:r>
              <a:rPr lang="en-US" dirty="0"/>
              <a:t>
              </a:t>
            </a:r>
          </a:p>
        </p:txBody>
      </p:sp>
      <p:sp>
        <p:nvSpPr>
          <p:cNvPr id="9" name="Slide Number Placeholder 8">
            <a:extLst>
              <a:ext uri="{FF2B5EF4-FFF2-40B4-BE49-F238E27FC236}">
                <a16:creationId xmlns:a16="http://schemas.microsoft.com/office/drawing/2014/main" id="{DC1FC4F5-6876-414E-9E30-84706A3F528C}"/>
              </a:ext>
            </a:extLst>
          </p:cNvPr>
          <p:cNvSpPr>
            <a:spLocks noGrp="1"/>
          </p:cNvSpPr>
          <p:nvPr>
            <p:ph type="sldNum" sz="quarter" idx="12"/>
          </p:nvPr>
        </p:nvSpPr>
        <p:spPr/>
        <p:txBody>
          <a:bodyPr/>
          <a:lstStyle/>
          <a:p>
            <a:fld id="{196A61CA-0502-4EE4-9724-96EA822543E5}" type="slidenum">
              <a:rPr lang="en-US" dirty="0"/>
              <a:t>‹#›</a:t>
            </a:fld>
            <a:endParaRPr lang="en-US" dirty="0"/>
          </a:p>
        </p:txBody>
      </p:sp>
      <p:cxnSp>
        <p:nvCxnSpPr>
          <p:cNvPr id="11" name="Straight Connector 10">
            <a:extLst>
              <a:ext uri="{FF2B5EF4-FFF2-40B4-BE49-F238E27FC236}">
                <a16:creationId xmlns:a16="http://schemas.microsoft.com/office/drawing/2014/main" id="{A70D2F04-5474-46B9-B838-858CDF4AB2D2}"/>
              </a:ext>
            </a:extLst>
          </p:cNvPr>
          <p:cNvCxnSpPr>
            <a:cxnSpLocks/>
          </p:cNvCxnSpPr>
          <p:nvPr/>
        </p:nvCxnSpPr>
        <p:spPr>
          <a:xfrm>
            <a:off x="6270727" y="2876662"/>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ADEE893-BE45-47F3-BCF0-02424B3503CC}"/>
              </a:ext>
            </a:extLst>
          </p:cNvPr>
          <p:cNvSpPr/>
          <p:nvPr/>
        </p:nvSpPr>
        <p:spPr>
          <a:xfrm>
            <a:off x="-1171838" y="4592406"/>
            <a:ext cx="808262" cy="3897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3FB5178A-4501-4B56-8BF1-D083D7B021CE}"/>
              </a:ext>
            </a:extLst>
          </p:cNvPr>
          <p:cNvCxnSpPr>
            <a:cxnSpLocks/>
          </p:cNvCxnSpPr>
          <p:nvPr/>
        </p:nvCxnSpPr>
        <p:spPr>
          <a:xfrm>
            <a:off x="1524000" y="2876662"/>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43420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2109C6-041C-42BA-B507-8EA298046ED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F7BF877-20DD-40F4-AEA8-E1B6D5350D2D}"/>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167DC874-15B5-4338-B7D1-8E393AB4C16E}"/>
              </a:ext>
            </a:extLst>
          </p:cNvPr>
          <p:cNvSpPr>
            <a:spLocks noGrp="1"/>
          </p:cNvSpPr>
          <p:nvPr>
            <p:ph type="dt" sz="half" idx="10"/>
          </p:nvPr>
        </p:nvSpPr>
        <p:spPr/>
        <p:txBody>
          <a:bodyPr/>
          <a:lstStyle/>
          <a:p>
            <a:fld id="{8B3E9E5F-17D9-4A30-9DA3-64E46A6DF111}" type="datetimeFigureOut">
              <a:rPr lang="en-US" dirty="0"/>
              <a:t>2/24/2025</a:t>
            </a:fld>
            <a:endParaRPr lang="en-US" dirty="0"/>
          </a:p>
        </p:txBody>
      </p:sp>
      <p:sp>
        <p:nvSpPr>
          <p:cNvPr id="4" name="Footer Placeholder 3">
            <a:extLst>
              <a:ext uri="{FF2B5EF4-FFF2-40B4-BE49-F238E27FC236}">
                <a16:creationId xmlns:a16="http://schemas.microsoft.com/office/drawing/2014/main" id="{7E66BAE3-24C5-483F-9141-D860A265E78D}"/>
              </a:ext>
            </a:extLst>
          </p:cNvPr>
          <p:cNvSpPr>
            <a:spLocks noGrp="1"/>
          </p:cNvSpPr>
          <p:nvPr>
            <p:ph type="ftr" sz="quarter" idx="11"/>
          </p:nvPr>
        </p:nvSpPr>
        <p:spPr/>
        <p:txBody>
          <a:bodyPr/>
          <a:lstStyle/>
          <a:p>
            <a:r>
              <a:rPr lang="en-US" dirty="0"/>
              <a:t>
              </a:t>
            </a:r>
          </a:p>
        </p:txBody>
      </p:sp>
      <p:sp>
        <p:nvSpPr>
          <p:cNvPr id="5" name="Slide Number Placeholder 4">
            <a:extLst>
              <a:ext uri="{FF2B5EF4-FFF2-40B4-BE49-F238E27FC236}">
                <a16:creationId xmlns:a16="http://schemas.microsoft.com/office/drawing/2014/main" id="{059AEEB4-66F8-4008-B616-804FB9D91CF9}"/>
              </a:ext>
            </a:extLst>
          </p:cNvPr>
          <p:cNvSpPr>
            <a:spLocks noGrp="1"/>
          </p:cNvSpPr>
          <p:nvPr>
            <p:ph type="sldNum" sz="quarter" idx="12"/>
          </p:nvPr>
        </p:nvSpPr>
        <p:spPr/>
        <p:txBody>
          <a:bodyPr/>
          <a:lstStyle/>
          <a:p>
            <a:fld id="{196A61CA-0502-4EE4-9724-96EA822543E5}" type="slidenum">
              <a:rPr lang="en-US" dirty="0"/>
              <a:t>‹#›</a:t>
            </a:fld>
            <a:endParaRPr lang="en-US" dirty="0"/>
          </a:p>
        </p:txBody>
      </p:sp>
    </p:spTree>
    <p:extLst>
      <p:ext uri="{BB962C8B-B14F-4D97-AF65-F5344CB8AC3E}">
        <p14:creationId xmlns:p14="http://schemas.microsoft.com/office/powerpoint/2010/main" val="2825406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46C975-8FFB-4A4B-9213-774EE3901DE9}"/>
              </a:ext>
            </a:extLst>
          </p:cNvPr>
          <p:cNvSpPr>
            <a:spLocks noGrp="1"/>
          </p:cNvSpPr>
          <p:nvPr>
            <p:ph type="dt" sz="half" idx="10"/>
          </p:nvPr>
        </p:nvSpPr>
        <p:spPr/>
        <p:txBody>
          <a:bodyPr/>
          <a:lstStyle/>
          <a:p>
            <a:fld id="{033AC5F0-3BC3-4718-BCCA-24B5655EC864}" type="datetimeFigureOut">
              <a:rPr lang="en-US" dirty="0"/>
              <a:t>2/24/2025</a:t>
            </a:fld>
            <a:endParaRPr lang="en-US" dirty="0"/>
          </a:p>
        </p:txBody>
      </p:sp>
      <p:sp>
        <p:nvSpPr>
          <p:cNvPr id="3" name="Footer Placeholder 2">
            <a:extLst>
              <a:ext uri="{FF2B5EF4-FFF2-40B4-BE49-F238E27FC236}">
                <a16:creationId xmlns:a16="http://schemas.microsoft.com/office/drawing/2014/main" id="{4FBA744F-475D-4105-8E4A-025815549539}"/>
              </a:ext>
            </a:extLst>
          </p:cNvPr>
          <p:cNvSpPr>
            <a:spLocks noGrp="1"/>
          </p:cNvSpPr>
          <p:nvPr>
            <p:ph type="ftr" sz="quarter" idx="11"/>
          </p:nvPr>
        </p:nvSpPr>
        <p:spPr/>
        <p:txBody>
          <a:bodyPr/>
          <a:lstStyle/>
          <a:p>
            <a:r>
              <a:rPr lang="en-US" dirty="0"/>
              <a:t>
              </a:t>
            </a:r>
          </a:p>
        </p:txBody>
      </p:sp>
      <p:sp>
        <p:nvSpPr>
          <p:cNvPr id="4" name="Slide Number Placeholder 3">
            <a:extLst>
              <a:ext uri="{FF2B5EF4-FFF2-40B4-BE49-F238E27FC236}">
                <a16:creationId xmlns:a16="http://schemas.microsoft.com/office/drawing/2014/main" id="{6F3FA64C-7966-4D6F-88D7-4B89F2A1DF2C}"/>
              </a:ext>
            </a:extLst>
          </p:cNvPr>
          <p:cNvSpPr>
            <a:spLocks noGrp="1"/>
          </p:cNvSpPr>
          <p:nvPr>
            <p:ph type="sldNum" sz="quarter" idx="12"/>
          </p:nvPr>
        </p:nvSpPr>
        <p:spPr/>
        <p:txBody>
          <a:bodyPr/>
          <a:lstStyle/>
          <a:p>
            <a:fld id="{196A61CA-0502-4EE4-9724-96EA822543E5}" type="slidenum">
              <a:rPr lang="en-US" dirty="0"/>
              <a:t>‹#›</a:t>
            </a:fld>
            <a:endParaRPr lang="en-US" dirty="0"/>
          </a:p>
        </p:txBody>
      </p:sp>
    </p:spTree>
    <p:extLst>
      <p:ext uri="{BB962C8B-B14F-4D97-AF65-F5344CB8AC3E}">
        <p14:creationId xmlns:p14="http://schemas.microsoft.com/office/powerpoint/2010/main" val="2007604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4ED5F-AB94-4DCF-8971-B8B2B55AF653}"/>
              </a:ext>
            </a:extLst>
          </p:cNvPr>
          <p:cNvSpPr>
            <a:spLocks noGrp="1"/>
          </p:cNvSpPr>
          <p:nvPr>
            <p:ph type="title"/>
          </p:nvPr>
        </p:nvSpPr>
        <p:spPr>
          <a:xfrm>
            <a:off x="1443740" y="1558944"/>
            <a:ext cx="3279689" cy="1864196"/>
          </a:xfrm>
        </p:spPr>
        <p:txBody>
          <a:bodyPr anchor="b"/>
          <a:lstStyle>
            <a:lvl1pPr algn="r">
              <a:defRPr sz="2800">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41EE4CB-68CF-4BF3-A891-8277AFD13D88}"/>
              </a:ext>
            </a:extLst>
          </p:cNvPr>
          <p:cNvSpPr>
            <a:spLocks noGrp="1"/>
          </p:cNvSpPr>
          <p:nvPr>
            <p:ph idx="1"/>
          </p:nvPr>
        </p:nvSpPr>
        <p:spPr>
          <a:xfrm>
            <a:off x="5334000" y="762000"/>
            <a:ext cx="5333999" cy="5334000"/>
          </a:xfrm>
        </p:spPr>
        <p:txBody>
          <a:bodyPr anchor="ctr">
            <a:normAutofit/>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95292E72-B66D-40EE-B182-5585382A6DC9}"/>
              </a:ext>
            </a:extLst>
          </p:cNvPr>
          <p:cNvSpPr>
            <a:spLocks noGrp="1"/>
          </p:cNvSpPr>
          <p:nvPr>
            <p:ph type="body" sz="half" idx="2"/>
          </p:nvPr>
        </p:nvSpPr>
        <p:spPr>
          <a:xfrm>
            <a:off x="1443741" y="3649682"/>
            <a:ext cx="3233096" cy="1933605"/>
          </a:xfrm>
        </p:spPr>
        <p:txBody>
          <a:bodyPr/>
          <a:lstStyle>
            <a:lvl1pPr marL="0" indent="0" algn="r">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ED73B694-B050-45F3-AE6F-A86A129F1C64}"/>
              </a:ext>
            </a:extLst>
          </p:cNvPr>
          <p:cNvSpPr>
            <a:spLocks noGrp="1"/>
          </p:cNvSpPr>
          <p:nvPr>
            <p:ph type="dt" sz="half" idx="10"/>
          </p:nvPr>
        </p:nvSpPr>
        <p:spPr/>
        <p:txBody>
          <a:bodyPr/>
          <a:lstStyle/>
          <a:p>
            <a:fld id="{9EB8BD81-465B-40F2-9A54-9DF3B12AF598}" type="datetimeFigureOut">
              <a:rPr lang="en-US" dirty="0"/>
              <a:t>2/24/2025</a:t>
            </a:fld>
            <a:endParaRPr lang="en-US" dirty="0"/>
          </a:p>
        </p:txBody>
      </p:sp>
      <p:sp>
        <p:nvSpPr>
          <p:cNvPr id="6" name="Footer Placeholder 5">
            <a:extLst>
              <a:ext uri="{FF2B5EF4-FFF2-40B4-BE49-F238E27FC236}">
                <a16:creationId xmlns:a16="http://schemas.microsoft.com/office/drawing/2014/main" id="{7E8AE423-9CA5-46B3-96B1-7586AD02080D}"/>
              </a:ext>
            </a:extLst>
          </p:cNvPr>
          <p:cNvSpPr>
            <a:spLocks noGrp="1"/>
          </p:cNvSpPr>
          <p:nvPr>
            <p:ph type="ftr" sz="quarter" idx="11"/>
          </p:nvPr>
        </p:nvSpPr>
        <p:spPr/>
        <p:txBody>
          <a:bodyPr/>
          <a:lstStyle/>
          <a:p>
            <a:r>
              <a:rPr lang="en-US" dirty="0"/>
              <a:t>
              </a:t>
            </a:r>
          </a:p>
        </p:txBody>
      </p:sp>
      <p:sp>
        <p:nvSpPr>
          <p:cNvPr id="7" name="Slide Number Placeholder 6">
            <a:extLst>
              <a:ext uri="{FF2B5EF4-FFF2-40B4-BE49-F238E27FC236}">
                <a16:creationId xmlns:a16="http://schemas.microsoft.com/office/drawing/2014/main" id="{014B973D-F1F7-47BC-996D-6100B7C89520}"/>
              </a:ext>
            </a:extLst>
          </p:cNvPr>
          <p:cNvSpPr>
            <a:spLocks noGrp="1"/>
          </p:cNvSpPr>
          <p:nvPr>
            <p:ph type="sldNum" sz="quarter" idx="12"/>
          </p:nvPr>
        </p:nvSpPr>
        <p:spPr/>
        <p:txBody>
          <a:bodyPr/>
          <a:lstStyle/>
          <a:p>
            <a:fld id="{196A61CA-0502-4EE4-9724-96EA822543E5}" type="slidenum">
              <a:rPr lang="en-US" dirty="0"/>
              <a:t>‹#›</a:t>
            </a:fld>
            <a:endParaRPr lang="en-US" dirty="0"/>
          </a:p>
        </p:txBody>
      </p:sp>
    </p:spTree>
    <p:extLst>
      <p:ext uri="{BB962C8B-B14F-4D97-AF65-F5344CB8AC3E}">
        <p14:creationId xmlns:p14="http://schemas.microsoft.com/office/powerpoint/2010/main" val="155676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E9949-4A1F-4DA9-9B75-A6180F954B8D}"/>
              </a:ext>
            </a:extLst>
          </p:cNvPr>
          <p:cNvSpPr>
            <a:spLocks noGrp="1"/>
          </p:cNvSpPr>
          <p:nvPr>
            <p:ph type="title"/>
          </p:nvPr>
        </p:nvSpPr>
        <p:spPr>
          <a:xfrm>
            <a:off x="1433543" y="1383126"/>
            <a:ext cx="3289886" cy="2045874"/>
          </a:xfrm>
        </p:spPr>
        <p:txBody>
          <a:bodyPr anchor="b"/>
          <a:lstStyle>
            <a:lvl1pPr algn="r">
              <a:defRPr sz="2800">
                <a:solidFill>
                  <a:schemeClr val="tx1"/>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79A8D794-C670-4569-93D9-0FF8B35AA7AE}"/>
              </a:ext>
            </a:extLst>
          </p:cNvPr>
          <p:cNvSpPr>
            <a:spLocks noGrp="1" noChangeAspect="1"/>
          </p:cNvSpPr>
          <p:nvPr>
            <p:ph type="pic" idx="1"/>
          </p:nvPr>
        </p:nvSpPr>
        <p:spPr>
          <a:xfrm>
            <a:off x="5334001" y="762000"/>
            <a:ext cx="5333999" cy="5334000"/>
          </a:xfrm>
        </p:spPr>
        <p:txBody>
          <a:bodyPr anchor="t"/>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92486F6-AE67-4B34-B8E2-0B7576DC2E3A}"/>
              </a:ext>
            </a:extLst>
          </p:cNvPr>
          <p:cNvSpPr>
            <a:spLocks noGrp="1"/>
          </p:cNvSpPr>
          <p:nvPr>
            <p:ph type="body" sz="half" idx="2"/>
          </p:nvPr>
        </p:nvSpPr>
        <p:spPr>
          <a:xfrm>
            <a:off x="1433544" y="3649682"/>
            <a:ext cx="3243292" cy="1684317"/>
          </a:xfrm>
        </p:spPr>
        <p:txBody>
          <a:bodyPr/>
          <a:lstStyle>
            <a:lvl1pPr marL="0" indent="0" algn="r">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198B11C-BB63-49A6-B488-29D4FBF8E107}"/>
              </a:ext>
            </a:extLst>
          </p:cNvPr>
          <p:cNvSpPr>
            <a:spLocks noGrp="1"/>
          </p:cNvSpPr>
          <p:nvPr>
            <p:ph type="dt" sz="half" idx="10"/>
          </p:nvPr>
        </p:nvSpPr>
        <p:spPr/>
        <p:txBody>
          <a:bodyPr/>
          <a:lstStyle/>
          <a:p>
            <a:fld id="{F04B3CEF-64EF-4C43-9530-8E9CBFD2CAD1}" type="datetimeFigureOut">
              <a:rPr lang="en-US" dirty="0"/>
              <a:t>2/24/2025</a:t>
            </a:fld>
            <a:endParaRPr lang="en-US" dirty="0"/>
          </a:p>
        </p:txBody>
      </p:sp>
      <p:sp>
        <p:nvSpPr>
          <p:cNvPr id="6" name="Footer Placeholder 5">
            <a:extLst>
              <a:ext uri="{FF2B5EF4-FFF2-40B4-BE49-F238E27FC236}">
                <a16:creationId xmlns:a16="http://schemas.microsoft.com/office/drawing/2014/main" id="{324B9166-6D36-4F0A-9ADD-33D49A0C3A57}"/>
              </a:ext>
            </a:extLst>
          </p:cNvPr>
          <p:cNvSpPr>
            <a:spLocks noGrp="1"/>
          </p:cNvSpPr>
          <p:nvPr>
            <p:ph type="ftr" sz="quarter" idx="11"/>
          </p:nvPr>
        </p:nvSpPr>
        <p:spPr/>
        <p:txBody>
          <a:bodyPr/>
          <a:lstStyle/>
          <a:p>
            <a:r>
              <a:rPr lang="en-US" dirty="0"/>
              <a:t>
              </a:t>
            </a:r>
          </a:p>
        </p:txBody>
      </p:sp>
      <p:sp>
        <p:nvSpPr>
          <p:cNvPr id="7" name="Slide Number Placeholder 6">
            <a:extLst>
              <a:ext uri="{FF2B5EF4-FFF2-40B4-BE49-F238E27FC236}">
                <a16:creationId xmlns:a16="http://schemas.microsoft.com/office/drawing/2014/main" id="{6FB22B8F-7760-41B3-9053-DD90255B9EEE}"/>
              </a:ext>
            </a:extLst>
          </p:cNvPr>
          <p:cNvSpPr>
            <a:spLocks noGrp="1"/>
          </p:cNvSpPr>
          <p:nvPr>
            <p:ph type="sldNum" sz="quarter" idx="12"/>
          </p:nvPr>
        </p:nvSpPr>
        <p:spPr/>
        <p:txBody>
          <a:bodyPr/>
          <a:lstStyle/>
          <a:p>
            <a:fld id="{196A61CA-0502-4EE4-9724-96EA822543E5}" type="slidenum">
              <a:rPr lang="en-US" dirty="0"/>
              <a:t>‹#›</a:t>
            </a:fld>
            <a:endParaRPr lang="en-US" dirty="0"/>
          </a:p>
        </p:txBody>
      </p:sp>
    </p:spTree>
    <p:extLst>
      <p:ext uri="{BB962C8B-B14F-4D97-AF65-F5344CB8AC3E}">
        <p14:creationId xmlns:p14="http://schemas.microsoft.com/office/powerpoint/2010/main" val="2320254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84152A-7FE0-4708-B7C1-DBEC8F133766}"/>
              </a:ext>
            </a:extLst>
          </p:cNvPr>
          <p:cNvSpPr>
            <a:spLocks noGrp="1"/>
          </p:cNvSpPr>
          <p:nvPr>
            <p:ph type="title"/>
          </p:nvPr>
        </p:nvSpPr>
        <p:spPr>
          <a:xfrm>
            <a:off x="1429566" y="1041621"/>
            <a:ext cx="9238434" cy="861383"/>
          </a:xfrm>
          <a:prstGeom prst="rect">
            <a:avLst/>
          </a:prstGeom>
        </p:spPr>
        <p:txBody>
          <a:bodyPr vert="horz" lIns="91440" tIns="45720" rIns="91440" bIns="45720" rtlCol="0" anchor="b">
            <a:noAutofit/>
          </a:bodyPr>
          <a:lstStyle/>
          <a:p>
            <a:r>
              <a:rPr lang="en-US" dirty="0"/>
              <a:t>Click to edit Master title style</a:t>
            </a:r>
          </a:p>
        </p:txBody>
      </p:sp>
      <p:sp>
        <p:nvSpPr>
          <p:cNvPr id="3" name="Text Placeholder 2">
            <a:extLst>
              <a:ext uri="{FF2B5EF4-FFF2-40B4-BE49-F238E27FC236}">
                <a16:creationId xmlns:a16="http://schemas.microsoft.com/office/drawing/2014/main" id="{B911AB53-BAF9-439D-9451-47193CF2FF8E}"/>
              </a:ext>
            </a:extLst>
          </p:cNvPr>
          <p:cNvSpPr>
            <a:spLocks noGrp="1"/>
          </p:cNvSpPr>
          <p:nvPr>
            <p:ph type="body" idx="1"/>
          </p:nvPr>
        </p:nvSpPr>
        <p:spPr>
          <a:xfrm>
            <a:off x="1429566" y="2285999"/>
            <a:ext cx="9238434" cy="38100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FB96D9F-562A-496F-A530-A561994DC5EF}"/>
              </a:ext>
            </a:extLst>
          </p:cNvPr>
          <p:cNvSpPr>
            <a:spLocks noGrp="1"/>
          </p:cNvSpPr>
          <p:nvPr>
            <p:ph type="dt" sz="half" idx="2"/>
          </p:nvPr>
        </p:nvSpPr>
        <p:spPr>
          <a:xfrm rot="5400000">
            <a:off x="10471087" y="4891318"/>
            <a:ext cx="2673295" cy="365125"/>
          </a:xfrm>
          <a:prstGeom prst="rect">
            <a:avLst/>
          </a:prstGeom>
        </p:spPr>
        <p:txBody>
          <a:bodyPr vert="horz" lIns="91440" tIns="45720" rIns="91440" bIns="45720" rtlCol="0" anchor="ctr"/>
          <a:lstStyle>
            <a:lvl1pPr algn="l">
              <a:defRPr sz="700" b="1" cap="all" spc="300" baseline="0">
                <a:solidFill>
                  <a:schemeClr val="tx1"/>
                </a:solidFill>
              </a:defRPr>
            </a:lvl1pPr>
          </a:lstStyle>
          <a:p>
            <a:fld id="{B70A3DFD-A535-46B2-84C1-61DC8B16A904}" type="datetimeFigureOut">
              <a:rPr lang="en-US" dirty="0"/>
              <a:t>2/24/2025</a:t>
            </a:fld>
            <a:endParaRPr lang="en-US" dirty="0"/>
          </a:p>
        </p:txBody>
      </p:sp>
      <p:sp>
        <p:nvSpPr>
          <p:cNvPr id="5" name="Footer Placeholder 4">
            <a:extLst>
              <a:ext uri="{FF2B5EF4-FFF2-40B4-BE49-F238E27FC236}">
                <a16:creationId xmlns:a16="http://schemas.microsoft.com/office/drawing/2014/main" id="{CC3060FE-AAC3-4FAE-9EB4-BCAE72D95670}"/>
              </a:ext>
            </a:extLst>
          </p:cNvPr>
          <p:cNvSpPr>
            <a:spLocks noGrp="1"/>
          </p:cNvSpPr>
          <p:nvPr>
            <p:ph type="ftr" sz="quarter" idx="3"/>
          </p:nvPr>
        </p:nvSpPr>
        <p:spPr>
          <a:xfrm rot="5400000">
            <a:off x="10473021" y="1609893"/>
            <a:ext cx="2669427" cy="365125"/>
          </a:xfrm>
          <a:prstGeom prst="rect">
            <a:avLst/>
          </a:prstGeom>
        </p:spPr>
        <p:txBody>
          <a:bodyPr vert="horz" lIns="91440" tIns="45720" rIns="91440" bIns="45720" rtlCol="0" anchor="ctr"/>
          <a:lstStyle>
            <a:lvl1pPr algn="r">
              <a:defRPr sz="700" b="1" cap="all" spc="300" baseline="0">
                <a:solidFill>
                  <a:schemeClr val="tx1"/>
                </a:solidFill>
              </a:defRPr>
            </a:lvl1pPr>
          </a:lstStyle>
          <a:p>
            <a:r>
              <a:rPr lang="en-US" dirty="0"/>
              <a:t>
              </a:t>
            </a:r>
          </a:p>
        </p:txBody>
      </p:sp>
      <p:sp>
        <p:nvSpPr>
          <p:cNvPr id="6" name="Slide Number Placeholder 5">
            <a:extLst>
              <a:ext uri="{FF2B5EF4-FFF2-40B4-BE49-F238E27FC236}">
                <a16:creationId xmlns:a16="http://schemas.microsoft.com/office/drawing/2014/main" id="{4777EDB2-8F31-42FA-B253-62D241466385}"/>
              </a:ext>
            </a:extLst>
          </p:cNvPr>
          <p:cNvSpPr>
            <a:spLocks noGrp="1"/>
          </p:cNvSpPr>
          <p:nvPr>
            <p:ph type="sldNum" sz="quarter" idx="4"/>
          </p:nvPr>
        </p:nvSpPr>
        <p:spPr>
          <a:xfrm>
            <a:off x="11492908" y="3219853"/>
            <a:ext cx="629653" cy="429830"/>
          </a:xfrm>
          <a:prstGeom prst="rect">
            <a:avLst/>
          </a:prstGeom>
        </p:spPr>
        <p:txBody>
          <a:bodyPr vert="horz" lIns="91440" tIns="45720" rIns="91440" bIns="45720" rtlCol="0" anchor="ctr"/>
          <a:lstStyle>
            <a:lvl1pPr algn="ctr">
              <a:defRPr sz="1600" b="1">
                <a:solidFill>
                  <a:schemeClr val="tx1">
                    <a:tint val="75000"/>
                  </a:schemeClr>
                </a:solidFill>
                <a:latin typeface="+mj-lt"/>
              </a:defRPr>
            </a:lvl1pPr>
          </a:lstStyle>
          <a:p>
            <a:fld id="{196A61CA-0502-4EE4-9724-96EA822543E5}" type="slidenum">
              <a:rPr lang="en-US" dirty="0"/>
              <a:t>‹#›</a:t>
            </a:fld>
            <a:endParaRPr lang="en-US" dirty="0"/>
          </a:p>
        </p:txBody>
      </p:sp>
    </p:spTree>
    <p:extLst>
      <p:ext uri="{BB962C8B-B14F-4D97-AF65-F5344CB8AC3E}">
        <p14:creationId xmlns:p14="http://schemas.microsoft.com/office/powerpoint/2010/main" val="3912137178"/>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p:txStyles>
    <p:titleStyle>
      <a:lvl1pPr algn="l" defTabSz="914400" rtl="0" eaLnBrk="1" latinLnBrk="0" hangingPunct="1">
        <a:lnSpc>
          <a:spcPct val="120000"/>
        </a:lnSpc>
        <a:spcBef>
          <a:spcPct val="0"/>
        </a:spcBef>
        <a:buNone/>
        <a:defRPr sz="2800" b="1" kern="1200" cap="all" spc="600" baseline="0">
          <a:solidFill>
            <a:schemeClr val="tx1"/>
          </a:solidFill>
          <a:latin typeface="+mj-lt"/>
          <a:ea typeface="+mj-ea"/>
          <a:cs typeface="+mj-cs"/>
        </a:defRPr>
      </a:lvl1pPr>
    </p:titleStyle>
    <p:bodyStyle>
      <a:lvl1pPr marL="274320" indent="-274320" algn="l" defTabSz="914400" rtl="0" eaLnBrk="1" latinLnBrk="0" hangingPunct="1">
        <a:lnSpc>
          <a:spcPct val="130000"/>
        </a:lnSpc>
        <a:spcBef>
          <a:spcPts val="1000"/>
        </a:spcBef>
        <a:buSzPct val="85000"/>
        <a:buFont typeface="Arial" panose="020B0604020202020204" pitchFamily="34" charset="0"/>
        <a:buChar char="•"/>
        <a:defRPr sz="1800" kern="1200">
          <a:solidFill>
            <a:schemeClr val="tx1"/>
          </a:solidFill>
          <a:latin typeface="+mn-lt"/>
          <a:ea typeface="+mn-ea"/>
          <a:cs typeface="+mn-cs"/>
        </a:defRPr>
      </a:lvl1pPr>
      <a:lvl2pPr marL="274320" indent="0" algn="l" defTabSz="914400" rtl="0" eaLnBrk="1" latinLnBrk="0" hangingPunct="1">
        <a:lnSpc>
          <a:spcPct val="130000"/>
        </a:lnSpc>
        <a:spcBef>
          <a:spcPts val="500"/>
        </a:spcBef>
        <a:buSzPct val="85000"/>
        <a:buFontTx/>
        <a:buNone/>
        <a:defRPr sz="1600" b="1" kern="1200">
          <a:solidFill>
            <a:schemeClr val="tx1"/>
          </a:solidFill>
          <a:latin typeface="+mn-lt"/>
          <a:ea typeface="+mn-ea"/>
          <a:cs typeface="+mn-cs"/>
        </a:defRPr>
      </a:lvl2pPr>
      <a:lvl3pPr marL="457200" indent="-182880" algn="l" defTabSz="914400" rtl="0" eaLnBrk="1" latinLnBrk="0" hangingPunct="1">
        <a:lnSpc>
          <a:spcPct val="130000"/>
        </a:lnSpc>
        <a:spcBef>
          <a:spcPts val="500"/>
        </a:spcBef>
        <a:buSzPct val="85000"/>
        <a:buFont typeface="Arial" panose="020B0604020202020204" pitchFamily="34" charset="0"/>
        <a:buChar char="•"/>
        <a:defRPr sz="1400" kern="1200">
          <a:solidFill>
            <a:schemeClr val="tx1"/>
          </a:solidFill>
          <a:latin typeface="+mn-lt"/>
          <a:ea typeface="+mn-ea"/>
          <a:cs typeface="+mn-cs"/>
        </a:defRPr>
      </a:lvl3pPr>
      <a:lvl4pPr marL="466344" indent="0" algn="l" defTabSz="914400" rtl="0" eaLnBrk="1" latinLnBrk="0" hangingPunct="1">
        <a:lnSpc>
          <a:spcPct val="130000"/>
        </a:lnSpc>
        <a:spcBef>
          <a:spcPts val="500"/>
        </a:spcBef>
        <a:buSzPct val="85000"/>
        <a:buFontTx/>
        <a:buNone/>
        <a:defRPr sz="1200" b="1" kern="1200">
          <a:solidFill>
            <a:schemeClr val="tx1"/>
          </a:solidFill>
          <a:latin typeface="+mn-lt"/>
          <a:ea typeface="+mn-ea"/>
          <a:cs typeface="+mn-cs"/>
        </a:defRPr>
      </a:lvl4pPr>
      <a:lvl5pPr marL="640080" indent="-182880" algn="l" defTabSz="914400" rtl="0" eaLnBrk="1" latinLnBrk="0" hangingPunct="1">
        <a:lnSpc>
          <a:spcPct val="130000"/>
        </a:lnSpc>
        <a:spcBef>
          <a:spcPts val="500"/>
        </a:spcBef>
        <a:buSzPct val="85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80">
          <p15:clr>
            <a:srgbClr val="F26B43"/>
          </p15:clr>
        </p15:guide>
        <p15:guide id="2" pos="3840">
          <p15:clr>
            <a:srgbClr val="F26B43"/>
          </p15:clr>
        </p15:guide>
        <p15:guide id="3" pos="7200">
          <p15:clr>
            <a:srgbClr val="F26B43"/>
          </p15:clr>
        </p15:guide>
        <p15:guide id="4" pos="6720">
          <p15:clr>
            <a:srgbClr val="F26B43"/>
          </p15:clr>
        </p15:guide>
        <p15:guide id="16" pos="480">
          <p15:clr>
            <a:srgbClr val="F26B43"/>
          </p15:clr>
        </p15:guide>
        <p15:guide id="23" orient="horz"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microsoft.com/office/2018/10/relationships/comments" Target="../comments/modernComment_101_5E27831E.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microsoft.com/office/2018/10/relationships/comments" Target="../comments/modernComment_120_8993A2AD.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mailto:president@fsugau.org" TargetMode="External"/><Relationship Id="rId2" Type="http://schemas.openxmlformats.org/officeDocument/2006/relationships/hyperlink" Target="http://www.FSUGAU.org" TargetMode="External"/><Relationship Id="rId1" Type="http://schemas.openxmlformats.org/officeDocument/2006/relationships/slideLayout" Target="../slideLayouts/slideLayout5.xml"/><Relationship Id="rId5" Type="http://schemas.openxmlformats.org/officeDocument/2006/relationships/hyperlink" Target="mailto:usfgau@gmail.com" TargetMode="External"/><Relationship Id="rId4" Type="http://schemas.openxmlformats.org/officeDocument/2006/relationships/hyperlink" Target="http://www.usfgau.or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microsoft.com/office/2018/10/relationships/comments" Target="../comments/modernComment_104_951C2F9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C507E-59DD-F89B-5630-021555352825}"/>
              </a:ext>
            </a:extLst>
          </p:cNvPr>
          <p:cNvSpPr>
            <a:spLocks noGrp="1"/>
          </p:cNvSpPr>
          <p:nvPr>
            <p:ph type="ctrTitle"/>
          </p:nvPr>
        </p:nvSpPr>
        <p:spPr>
          <a:xfrm>
            <a:off x="1429612" y="1013984"/>
            <a:ext cx="9440944" cy="3260635"/>
          </a:xfrm>
        </p:spPr>
        <p:txBody>
          <a:bodyPr/>
          <a:lstStyle/>
          <a:p>
            <a:r>
              <a:rPr lang="en-US" dirty="0"/>
              <a:t>Thriving under fire: Lessons from graduate employees in Florida</a:t>
            </a:r>
          </a:p>
        </p:txBody>
      </p:sp>
      <p:sp>
        <p:nvSpPr>
          <p:cNvPr id="3" name="Subtitle 2">
            <a:extLst>
              <a:ext uri="{FF2B5EF4-FFF2-40B4-BE49-F238E27FC236}">
                <a16:creationId xmlns:a16="http://schemas.microsoft.com/office/drawing/2014/main" id="{40ADA00A-0B53-CF76-40AC-57876598F880}"/>
              </a:ext>
            </a:extLst>
          </p:cNvPr>
          <p:cNvSpPr>
            <a:spLocks noGrp="1"/>
          </p:cNvSpPr>
          <p:nvPr>
            <p:ph type="subTitle" idx="1"/>
          </p:nvPr>
        </p:nvSpPr>
        <p:spPr>
          <a:xfrm>
            <a:off x="1429612" y="4848464"/>
            <a:ext cx="9440944" cy="1085849"/>
          </a:xfrm>
        </p:spPr>
        <p:txBody>
          <a:bodyPr vert="horz" lIns="91440" tIns="45720" rIns="91440" bIns="45720" rtlCol="0" anchor="t">
            <a:normAutofit/>
          </a:bodyPr>
          <a:lstStyle/>
          <a:p>
            <a:r>
              <a:rPr lang="en-US" dirty="0"/>
              <a:t>Tessa Barber (she/her), MA; 2024-2025 Co-President of USF Graduate Assistants United</a:t>
            </a:r>
          </a:p>
          <a:p>
            <a:r>
              <a:rPr lang="en-US" dirty="0"/>
              <a:t>Lee Robertson (they/them), MS; 2023-2025 President of FSU Graduate Assistants United</a:t>
            </a:r>
          </a:p>
        </p:txBody>
      </p:sp>
    </p:spTree>
    <p:extLst>
      <p:ext uri="{BB962C8B-B14F-4D97-AF65-F5344CB8AC3E}">
        <p14:creationId xmlns:p14="http://schemas.microsoft.com/office/powerpoint/2010/main" val="380834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1DFA7-9E93-021C-5D49-DB1B1B5540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670443-1717-4E22-1956-0F7B58ABD896}"/>
              </a:ext>
            </a:extLst>
          </p:cNvPr>
          <p:cNvSpPr>
            <a:spLocks noGrp="1"/>
          </p:cNvSpPr>
          <p:nvPr>
            <p:ph type="title"/>
          </p:nvPr>
        </p:nvSpPr>
        <p:spPr>
          <a:xfrm>
            <a:off x="1429566" y="1013411"/>
            <a:ext cx="9238434" cy="889592"/>
          </a:xfrm>
        </p:spPr>
        <p:txBody>
          <a:bodyPr anchor="b">
            <a:normAutofit/>
          </a:bodyPr>
          <a:lstStyle/>
          <a:p>
            <a:r>
              <a:rPr lang="en-US" dirty="0"/>
              <a:t>The 1990s-2000s: A Turning point</a:t>
            </a:r>
          </a:p>
        </p:txBody>
      </p:sp>
      <p:sp>
        <p:nvSpPr>
          <p:cNvPr id="3" name="Text Placeholder 2">
            <a:extLst>
              <a:ext uri="{FF2B5EF4-FFF2-40B4-BE49-F238E27FC236}">
                <a16:creationId xmlns:a16="http://schemas.microsoft.com/office/drawing/2014/main" id="{8D5918F4-C00D-EA3A-B7D9-07D037023F49}"/>
              </a:ext>
            </a:extLst>
          </p:cNvPr>
          <p:cNvSpPr>
            <a:spLocks noGrp="1"/>
          </p:cNvSpPr>
          <p:nvPr>
            <p:ph sz="half" idx="1"/>
          </p:nvPr>
        </p:nvSpPr>
        <p:spPr>
          <a:xfrm>
            <a:off x="1429566" y="2135565"/>
            <a:ext cx="4495800" cy="3960435"/>
          </a:xfrm>
        </p:spPr>
        <p:txBody>
          <a:bodyPr vert="horz" lIns="91440" tIns="45720" rIns="91440" bIns="45720" rtlCol="0">
            <a:normAutofit/>
          </a:bodyPr>
          <a:lstStyle/>
          <a:p>
            <a:pPr>
              <a:lnSpc>
                <a:spcPct val="120000"/>
              </a:lnSpc>
            </a:pPr>
            <a:r>
              <a:rPr lang="en-US" sz="1300"/>
              <a:t>The amount of unionized graduate student employees nearly tripled between 1990 and 2001, from appx 14,060 to 38,750.</a:t>
            </a:r>
          </a:p>
          <a:p>
            <a:pPr>
              <a:lnSpc>
                <a:spcPct val="120000"/>
              </a:lnSpc>
            </a:pPr>
            <a:r>
              <a:rPr lang="en-US" sz="1300"/>
              <a:t>In 2000, the NLRB finally granted GAs the title of “employee” and the right to collectively bargain, ruling in favor of NYU GAs.</a:t>
            </a:r>
          </a:p>
          <a:p>
            <a:pPr>
              <a:lnSpc>
                <a:spcPct val="120000"/>
              </a:lnSpc>
            </a:pPr>
            <a:r>
              <a:rPr lang="en-US" sz="1300"/>
              <a:t>After victories at NYU, Temple University, and Michigan State University, journalist Scott Smallwood declared 2001, “The Year of the TA” in the Chronicle of Higher Education.</a:t>
            </a:r>
          </a:p>
          <a:p>
            <a:pPr>
              <a:lnSpc>
                <a:spcPct val="120000"/>
              </a:lnSpc>
            </a:pPr>
            <a:r>
              <a:rPr lang="en-US" sz="1300"/>
              <a:t>In 2004, the NLRB ruled against Brown University GAs and reversed its 2000 </a:t>
            </a:r>
            <a:r>
              <a:rPr lang="en-US" sz="1300" i="1"/>
              <a:t>NYU</a:t>
            </a:r>
            <a:r>
              <a:rPr lang="en-US" sz="1300"/>
              <a:t> decision, revoking the ability of GAs at private institutions to collectively bargain.</a:t>
            </a:r>
          </a:p>
        </p:txBody>
      </p:sp>
      <p:pic>
        <p:nvPicPr>
          <p:cNvPr id="4102" name="Picture 6" descr="Grad student unions dealt blow as proposed new rule says students aren ...">
            <a:extLst>
              <a:ext uri="{FF2B5EF4-FFF2-40B4-BE49-F238E27FC236}">
                <a16:creationId xmlns:a16="http://schemas.microsoft.com/office/drawing/2014/main" id="{D546ADB7-E590-27AB-A1D5-DB347069350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172200" y="2429857"/>
            <a:ext cx="4495800" cy="3371850"/>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A91CD4E1-DC62-ECC0-08CF-598AF44A85BE}"/>
              </a:ext>
            </a:extLst>
          </p:cNvPr>
          <p:cNvSpPr>
            <a:spLocks noGrp="1"/>
          </p:cNvSpPr>
          <p:nvPr>
            <p:ph type="dt" sz="half" idx="10"/>
          </p:nvPr>
        </p:nvSpPr>
        <p:spPr>
          <a:xfrm rot="5400000">
            <a:off x="10471087" y="4891318"/>
            <a:ext cx="2673295" cy="365125"/>
          </a:xfrm>
        </p:spPr>
        <p:txBody>
          <a:bodyPr anchor="ctr">
            <a:normAutofit/>
          </a:bodyPr>
          <a:lstStyle/>
          <a:p>
            <a:pPr>
              <a:spcAft>
                <a:spcPts val="600"/>
              </a:spcAft>
            </a:pPr>
            <a:fld id="{D3127B32-5D5E-4455-A16B-787A1C08F266}" type="datetime1">
              <a:rPr lang="en-US"/>
              <a:pPr>
                <a:spcAft>
                  <a:spcPts val="600"/>
                </a:spcAft>
              </a:pPr>
              <a:t>2/24/2025</a:t>
            </a:fld>
            <a:endParaRPr lang="en-US"/>
          </a:p>
        </p:txBody>
      </p:sp>
      <p:sp>
        <p:nvSpPr>
          <p:cNvPr id="5" name="Footer Placeholder 4">
            <a:extLst>
              <a:ext uri="{FF2B5EF4-FFF2-40B4-BE49-F238E27FC236}">
                <a16:creationId xmlns:a16="http://schemas.microsoft.com/office/drawing/2014/main" id="{A0BBA66F-7610-F926-CC99-75A40D706E2F}"/>
              </a:ext>
            </a:extLst>
          </p:cNvPr>
          <p:cNvSpPr>
            <a:spLocks noGrp="1"/>
          </p:cNvSpPr>
          <p:nvPr>
            <p:ph type="ftr" sz="quarter" idx="11"/>
          </p:nvPr>
        </p:nvSpPr>
        <p:spPr>
          <a:xfrm rot="5400000">
            <a:off x="10473021" y="1609893"/>
            <a:ext cx="2669427" cy="365125"/>
          </a:xfrm>
        </p:spPr>
        <p:txBody>
          <a:bodyPr anchor="ctr">
            <a:normAutofit/>
          </a:bodyPr>
          <a:lstStyle/>
          <a:p>
            <a:pPr>
              <a:lnSpc>
                <a:spcPct val="90000"/>
              </a:lnSpc>
              <a:spcAft>
                <a:spcPts val="600"/>
              </a:spcAft>
            </a:pPr>
            <a:r>
              <a:rPr lang="en-US" dirty="0"/>
              <a:t>
              </a:t>
            </a:r>
            <a:endParaRPr lang="en-US"/>
          </a:p>
        </p:txBody>
      </p:sp>
      <p:sp>
        <p:nvSpPr>
          <p:cNvPr id="6" name="Slide Number Placeholder 5">
            <a:extLst>
              <a:ext uri="{FF2B5EF4-FFF2-40B4-BE49-F238E27FC236}">
                <a16:creationId xmlns:a16="http://schemas.microsoft.com/office/drawing/2014/main" id="{A6B99656-64D8-7AFC-3A6D-E38D0209EF5F}"/>
              </a:ext>
            </a:extLst>
          </p:cNvPr>
          <p:cNvSpPr>
            <a:spLocks noGrp="1"/>
          </p:cNvSpPr>
          <p:nvPr>
            <p:ph type="sldNum" sz="quarter" idx="12"/>
          </p:nvPr>
        </p:nvSpPr>
        <p:spPr>
          <a:xfrm>
            <a:off x="11492908" y="3219853"/>
            <a:ext cx="629653" cy="429830"/>
          </a:xfrm>
        </p:spPr>
        <p:txBody>
          <a:bodyPr anchor="ctr">
            <a:normAutofit/>
          </a:bodyPr>
          <a:lstStyle/>
          <a:p>
            <a:pPr>
              <a:spcAft>
                <a:spcPts val="600"/>
              </a:spcAft>
            </a:pPr>
            <a:fld id="{196A61CA-0502-4EE4-9724-96EA822543E5}" type="slidenum">
              <a:rPr lang="en-US" dirty="0"/>
              <a:pPr>
                <a:spcAft>
                  <a:spcPts val="600"/>
                </a:spcAft>
              </a:pPr>
              <a:t>10</a:t>
            </a:fld>
            <a:endParaRPr lang="en-US"/>
          </a:p>
        </p:txBody>
      </p:sp>
    </p:spTree>
    <p:extLst>
      <p:ext uri="{BB962C8B-B14F-4D97-AF65-F5344CB8AC3E}">
        <p14:creationId xmlns:p14="http://schemas.microsoft.com/office/powerpoint/2010/main" val="3006299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A20A2-2E07-7B2C-E2E0-59996A2A5C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8789C7-EEEC-0267-822C-D56353E78121}"/>
              </a:ext>
            </a:extLst>
          </p:cNvPr>
          <p:cNvSpPr>
            <a:spLocks noGrp="1"/>
          </p:cNvSpPr>
          <p:nvPr>
            <p:ph type="title"/>
          </p:nvPr>
        </p:nvSpPr>
        <p:spPr>
          <a:xfrm>
            <a:off x="1429566" y="1013411"/>
            <a:ext cx="9238434" cy="889592"/>
          </a:xfrm>
        </p:spPr>
        <p:txBody>
          <a:bodyPr anchor="b">
            <a:normAutofit/>
          </a:bodyPr>
          <a:lstStyle/>
          <a:p>
            <a:r>
              <a:rPr lang="en-US" dirty="0"/>
              <a:t>2016-2020: Give and take</a:t>
            </a:r>
          </a:p>
        </p:txBody>
      </p:sp>
      <p:sp>
        <p:nvSpPr>
          <p:cNvPr id="3" name="Text Placeholder 2">
            <a:extLst>
              <a:ext uri="{FF2B5EF4-FFF2-40B4-BE49-F238E27FC236}">
                <a16:creationId xmlns:a16="http://schemas.microsoft.com/office/drawing/2014/main" id="{7210D50D-1725-973A-C36E-A213B73C13F2}"/>
              </a:ext>
            </a:extLst>
          </p:cNvPr>
          <p:cNvSpPr>
            <a:spLocks noGrp="1"/>
          </p:cNvSpPr>
          <p:nvPr>
            <p:ph sz="half" idx="1"/>
          </p:nvPr>
        </p:nvSpPr>
        <p:spPr>
          <a:xfrm>
            <a:off x="1429566" y="2135565"/>
            <a:ext cx="4495800" cy="3960435"/>
          </a:xfrm>
        </p:spPr>
        <p:txBody>
          <a:bodyPr vert="horz" lIns="91440" tIns="45720" rIns="91440" bIns="45720" rtlCol="0">
            <a:normAutofit fontScale="92500" lnSpcReduction="10000"/>
          </a:bodyPr>
          <a:lstStyle/>
          <a:p>
            <a:pPr>
              <a:lnSpc>
                <a:spcPct val="120000"/>
              </a:lnSpc>
            </a:pPr>
            <a:r>
              <a:rPr lang="en-US" sz="1400" dirty="0"/>
              <a:t>In 2016, the NLRB’s 2004 </a:t>
            </a:r>
            <a:r>
              <a:rPr lang="en-US" sz="1400" i="1" dirty="0"/>
              <a:t>Brown </a:t>
            </a:r>
            <a:r>
              <a:rPr lang="en-US" sz="1400" dirty="0"/>
              <a:t>decision was successfully overturned following petitions filed by GAs at Columbia University and The New School. This granted private university GAs the right to collectively bargain, again.</a:t>
            </a:r>
          </a:p>
          <a:p>
            <a:pPr>
              <a:lnSpc>
                <a:spcPct val="120000"/>
              </a:lnSpc>
            </a:pPr>
            <a:r>
              <a:rPr lang="en-US" sz="1400" dirty="0"/>
              <a:t>This victory led to a resurgence in GA organizing efforts; however, 9 universities (including Brown University) filed amicus briefs challenging the </a:t>
            </a:r>
            <a:r>
              <a:rPr lang="en-US" sz="1400" i="1" dirty="0"/>
              <a:t>Columbia </a:t>
            </a:r>
            <a:r>
              <a:rPr lang="en-US" sz="1400" dirty="0"/>
              <a:t>decision, arguing that the decision hampered their academic freedom.</a:t>
            </a:r>
          </a:p>
          <a:p>
            <a:pPr>
              <a:lnSpc>
                <a:spcPct val="120000"/>
              </a:lnSpc>
            </a:pPr>
            <a:r>
              <a:rPr lang="en-US" sz="1400" dirty="0"/>
              <a:t>After the 2016 election, GA unions withdrew other NLRB claims to prevent the overturning of the </a:t>
            </a:r>
            <a:r>
              <a:rPr lang="en-US" sz="1400" i="1" dirty="0"/>
              <a:t>Columbia </a:t>
            </a:r>
            <a:r>
              <a:rPr lang="en-US" sz="1400" dirty="0"/>
              <a:t>precedent.</a:t>
            </a:r>
          </a:p>
          <a:p>
            <a:pPr>
              <a:lnSpc>
                <a:spcPct val="120000"/>
              </a:lnSpc>
            </a:pPr>
            <a:r>
              <a:rPr lang="en-US" sz="1400" dirty="0"/>
              <a:t>The NLRB attempted to overturn </a:t>
            </a:r>
            <a:r>
              <a:rPr lang="en-US" sz="1400" i="1" dirty="0"/>
              <a:t>Columbia </a:t>
            </a:r>
            <a:r>
              <a:rPr lang="en-US" sz="1400" dirty="0"/>
              <a:t>in 2019 through regulatory action, but President Joe Biden withdrew the proposed rule in 2021. </a:t>
            </a:r>
          </a:p>
        </p:txBody>
      </p:sp>
      <p:pic>
        <p:nvPicPr>
          <p:cNvPr id="6146" name="Picture 2" descr="Graduate Students Are Workers: The Decades-Long Fight for Graduate ...">
            <a:extLst>
              <a:ext uri="{FF2B5EF4-FFF2-40B4-BE49-F238E27FC236}">
                <a16:creationId xmlns:a16="http://schemas.microsoft.com/office/drawing/2014/main" id="{1DF23160-4228-1094-3E8C-914C165A37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511" r="8348" b="-3"/>
          <a:stretch/>
        </p:blipFill>
        <p:spPr bwMode="auto">
          <a:xfrm>
            <a:off x="6172200" y="2135565"/>
            <a:ext cx="4495800" cy="3960435"/>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83216E7E-2505-9857-5E69-002423FBD569}"/>
              </a:ext>
            </a:extLst>
          </p:cNvPr>
          <p:cNvSpPr>
            <a:spLocks noGrp="1"/>
          </p:cNvSpPr>
          <p:nvPr>
            <p:ph type="dt" sz="half" idx="10"/>
          </p:nvPr>
        </p:nvSpPr>
        <p:spPr>
          <a:xfrm rot="5400000">
            <a:off x="10471087" y="4891318"/>
            <a:ext cx="2673295" cy="365125"/>
          </a:xfrm>
        </p:spPr>
        <p:txBody>
          <a:bodyPr anchor="ctr">
            <a:normAutofit/>
          </a:bodyPr>
          <a:lstStyle/>
          <a:p>
            <a:pPr>
              <a:spcAft>
                <a:spcPts val="600"/>
              </a:spcAft>
            </a:pPr>
            <a:fld id="{D3127B32-5D5E-4455-A16B-787A1C08F266}" type="datetime1">
              <a:rPr lang="en-US"/>
              <a:pPr>
                <a:spcAft>
                  <a:spcPts val="600"/>
                </a:spcAft>
              </a:pPr>
              <a:t>2/24/2025</a:t>
            </a:fld>
            <a:endParaRPr lang="en-US"/>
          </a:p>
        </p:txBody>
      </p:sp>
      <p:sp>
        <p:nvSpPr>
          <p:cNvPr id="5" name="Footer Placeholder 4">
            <a:extLst>
              <a:ext uri="{FF2B5EF4-FFF2-40B4-BE49-F238E27FC236}">
                <a16:creationId xmlns:a16="http://schemas.microsoft.com/office/drawing/2014/main" id="{12280407-7A99-2D2C-1EF3-A73205F5F835}"/>
              </a:ext>
            </a:extLst>
          </p:cNvPr>
          <p:cNvSpPr>
            <a:spLocks noGrp="1"/>
          </p:cNvSpPr>
          <p:nvPr>
            <p:ph type="ftr" sz="quarter" idx="11"/>
          </p:nvPr>
        </p:nvSpPr>
        <p:spPr>
          <a:xfrm rot="5400000">
            <a:off x="10473021" y="1609893"/>
            <a:ext cx="2669427" cy="365125"/>
          </a:xfrm>
        </p:spPr>
        <p:txBody>
          <a:bodyPr anchor="ctr">
            <a:normAutofit/>
          </a:bodyPr>
          <a:lstStyle/>
          <a:p>
            <a:pPr>
              <a:lnSpc>
                <a:spcPct val="90000"/>
              </a:lnSpc>
              <a:spcAft>
                <a:spcPts val="600"/>
              </a:spcAft>
            </a:pPr>
            <a:r>
              <a:rPr lang="en-US" dirty="0"/>
              <a:t>
              </a:t>
            </a:r>
            <a:endParaRPr lang="en-US"/>
          </a:p>
        </p:txBody>
      </p:sp>
      <p:sp>
        <p:nvSpPr>
          <p:cNvPr id="6" name="Slide Number Placeholder 5">
            <a:extLst>
              <a:ext uri="{FF2B5EF4-FFF2-40B4-BE49-F238E27FC236}">
                <a16:creationId xmlns:a16="http://schemas.microsoft.com/office/drawing/2014/main" id="{DCD263E9-1F92-DF23-3F69-0659DBCAA749}"/>
              </a:ext>
            </a:extLst>
          </p:cNvPr>
          <p:cNvSpPr>
            <a:spLocks noGrp="1"/>
          </p:cNvSpPr>
          <p:nvPr>
            <p:ph type="sldNum" sz="quarter" idx="12"/>
          </p:nvPr>
        </p:nvSpPr>
        <p:spPr>
          <a:xfrm>
            <a:off x="11492908" y="3219853"/>
            <a:ext cx="629653" cy="429830"/>
          </a:xfrm>
        </p:spPr>
        <p:txBody>
          <a:bodyPr anchor="ctr">
            <a:normAutofit/>
          </a:bodyPr>
          <a:lstStyle/>
          <a:p>
            <a:pPr>
              <a:spcAft>
                <a:spcPts val="600"/>
              </a:spcAft>
            </a:pPr>
            <a:fld id="{196A61CA-0502-4EE4-9724-96EA822543E5}" type="slidenum">
              <a:rPr lang="en-US" dirty="0"/>
              <a:pPr>
                <a:spcAft>
                  <a:spcPts val="600"/>
                </a:spcAft>
              </a:pPr>
              <a:t>11</a:t>
            </a:fld>
            <a:endParaRPr lang="en-US"/>
          </a:p>
        </p:txBody>
      </p:sp>
    </p:spTree>
    <p:extLst>
      <p:ext uri="{BB962C8B-B14F-4D97-AF65-F5344CB8AC3E}">
        <p14:creationId xmlns:p14="http://schemas.microsoft.com/office/powerpoint/2010/main" val="36009171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0C01D5-48C5-6EEA-ACA7-7F79917E18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4BC80D-7892-7FBA-FE81-FA49291B3660}"/>
              </a:ext>
            </a:extLst>
          </p:cNvPr>
          <p:cNvSpPr>
            <a:spLocks noGrp="1"/>
          </p:cNvSpPr>
          <p:nvPr>
            <p:ph type="title"/>
          </p:nvPr>
        </p:nvSpPr>
        <p:spPr>
          <a:xfrm>
            <a:off x="1429566" y="1013411"/>
            <a:ext cx="9238434" cy="889592"/>
          </a:xfrm>
        </p:spPr>
        <p:txBody>
          <a:bodyPr anchor="b">
            <a:normAutofit/>
          </a:bodyPr>
          <a:lstStyle/>
          <a:p>
            <a:r>
              <a:rPr lang="en-US" dirty="0"/>
              <a:t>2020-Present: modern challenges</a:t>
            </a:r>
          </a:p>
        </p:txBody>
      </p:sp>
      <p:sp>
        <p:nvSpPr>
          <p:cNvPr id="3" name="Text Placeholder 2">
            <a:extLst>
              <a:ext uri="{FF2B5EF4-FFF2-40B4-BE49-F238E27FC236}">
                <a16:creationId xmlns:a16="http://schemas.microsoft.com/office/drawing/2014/main" id="{2F63BD34-AD58-8F7F-FCB0-55FB4BAEB05A}"/>
              </a:ext>
            </a:extLst>
          </p:cNvPr>
          <p:cNvSpPr>
            <a:spLocks noGrp="1"/>
          </p:cNvSpPr>
          <p:nvPr>
            <p:ph sz="half" idx="1"/>
          </p:nvPr>
        </p:nvSpPr>
        <p:spPr>
          <a:xfrm>
            <a:off x="1429566" y="2135565"/>
            <a:ext cx="4495800" cy="3960435"/>
          </a:xfrm>
        </p:spPr>
        <p:txBody>
          <a:bodyPr vert="horz" lIns="91440" tIns="45720" rIns="91440" bIns="45720" rtlCol="0">
            <a:normAutofit fontScale="92500" lnSpcReduction="10000"/>
          </a:bodyPr>
          <a:lstStyle/>
          <a:p>
            <a:pPr>
              <a:lnSpc>
                <a:spcPct val="120000"/>
              </a:lnSpc>
            </a:pPr>
            <a:r>
              <a:rPr lang="en-US" sz="1200" dirty="0"/>
              <a:t>The COVID-19 pandemic sparked a new wave of GA activism and organizing, though distance from physical campuses presented unique organizing challenges.</a:t>
            </a:r>
          </a:p>
          <a:p>
            <a:pPr>
              <a:lnSpc>
                <a:spcPct val="120000"/>
              </a:lnSpc>
            </a:pPr>
            <a:r>
              <a:rPr lang="en-US" sz="1200" dirty="0"/>
              <a:t>The pandemic highlighted the benefits of unionization across a variety of sectors, not just higher education, spurring a push for safer working conditions and a renewed vigor for workers’ rights.</a:t>
            </a:r>
          </a:p>
          <a:p>
            <a:pPr>
              <a:lnSpc>
                <a:spcPct val="120000"/>
              </a:lnSpc>
            </a:pPr>
            <a:r>
              <a:rPr lang="en-US" sz="1200" dirty="0"/>
              <a:t>While an estimated 38% of GAs are now in unions, state-level challenges to academic labor organizing have continued to emerge. In January 2025, President Donald Trump idled the NRLB by removing board member Gwynne Wilcox and General Counsel Jennifer Abruzzo.</a:t>
            </a:r>
          </a:p>
          <a:p>
            <a:pPr>
              <a:lnSpc>
                <a:spcPct val="120000"/>
              </a:lnSpc>
            </a:pPr>
            <a:r>
              <a:rPr lang="en-US" sz="1200" dirty="0"/>
              <a:t>In February 2025, federal funding cuts and politically motivated federal grant restrictions have left GAs across the country feeling vulnerable and under attack.</a:t>
            </a:r>
          </a:p>
          <a:p>
            <a:pPr>
              <a:lnSpc>
                <a:spcPct val="120000"/>
              </a:lnSpc>
            </a:pPr>
            <a:r>
              <a:rPr lang="en-US" sz="1200" dirty="0"/>
              <a:t>State-level legislation has continued to emerge, specifically targeting academic labor organizing, with Florida serving as a testing-ground for new “union-busting” tactics.</a:t>
            </a:r>
          </a:p>
        </p:txBody>
      </p:sp>
      <p:pic>
        <p:nvPicPr>
          <p:cNvPr id="1028" name="Picture 4" descr="Graduate Student Association meeting. This image appears second on page ...">
            <a:extLst>
              <a:ext uri="{FF2B5EF4-FFF2-40B4-BE49-F238E27FC236}">
                <a16:creationId xmlns:a16="http://schemas.microsoft.com/office/drawing/2014/main" id="{917026F7-25D2-D32A-D867-F6CFEBBA57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268" r="13041" b="1"/>
          <a:stretch/>
        </p:blipFill>
        <p:spPr bwMode="auto">
          <a:xfrm>
            <a:off x="6172200" y="2135565"/>
            <a:ext cx="4495800" cy="3960435"/>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B4FCE0F5-522A-7313-0E47-383B21DBD85E}"/>
              </a:ext>
            </a:extLst>
          </p:cNvPr>
          <p:cNvSpPr>
            <a:spLocks noGrp="1"/>
          </p:cNvSpPr>
          <p:nvPr>
            <p:ph type="dt" sz="half" idx="10"/>
          </p:nvPr>
        </p:nvSpPr>
        <p:spPr>
          <a:xfrm rot="5400000">
            <a:off x="10471087" y="4891318"/>
            <a:ext cx="2673295" cy="365125"/>
          </a:xfrm>
        </p:spPr>
        <p:txBody>
          <a:bodyPr anchor="ctr">
            <a:normAutofit/>
          </a:bodyPr>
          <a:lstStyle/>
          <a:p>
            <a:pPr>
              <a:spcAft>
                <a:spcPts val="600"/>
              </a:spcAft>
            </a:pPr>
            <a:fld id="{D3127B32-5D5E-4455-A16B-787A1C08F266}" type="datetime1">
              <a:rPr lang="en-US" smtClean="0"/>
              <a:pPr>
                <a:spcAft>
                  <a:spcPts val="600"/>
                </a:spcAft>
              </a:pPr>
              <a:t>2/24/2025</a:t>
            </a:fld>
            <a:endParaRPr lang="en-US"/>
          </a:p>
        </p:txBody>
      </p:sp>
      <p:sp>
        <p:nvSpPr>
          <p:cNvPr id="5" name="Footer Placeholder 4">
            <a:extLst>
              <a:ext uri="{FF2B5EF4-FFF2-40B4-BE49-F238E27FC236}">
                <a16:creationId xmlns:a16="http://schemas.microsoft.com/office/drawing/2014/main" id="{9621482B-CFBE-2DD8-E55A-9615A8CCA8C9}"/>
              </a:ext>
            </a:extLst>
          </p:cNvPr>
          <p:cNvSpPr>
            <a:spLocks noGrp="1"/>
          </p:cNvSpPr>
          <p:nvPr>
            <p:ph type="ftr" sz="quarter" idx="11"/>
          </p:nvPr>
        </p:nvSpPr>
        <p:spPr>
          <a:xfrm rot="5400000">
            <a:off x="10473021" y="1609893"/>
            <a:ext cx="2669427" cy="365125"/>
          </a:xfrm>
        </p:spPr>
        <p:txBody>
          <a:bodyPr anchor="ctr">
            <a:normAutofit/>
          </a:bodyPr>
          <a:lstStyle/>
          <a:p>
            <a:pPr>
              <a:lnSpc>
                <a:spcPct val="90000"/>
              </a:lnSpc>
              <a:spcAft>
                <a:spcPts val="600"/>
              </a:spcAft>
            </a:pPr>
            <a:r>
              <a:rPr lang="en-US"/>
              <a:t>
              </a:t>
            </a:r>
          </a:p>
        </p:txBody>
      </p:sp>
      <p:sp>
        <p:nvSpPr>
          <p:cNvPr id="6" name="Slide Number Placeholder 5">
            <a:extLst>
              <a:ext uri="{FF2B5EF4-FFF2-40B4-BE49-F238E27FC236}">
                <a16:creationId xmlns:a16="http://schemas.microsoft.com/office/drawing/2014/main" id="{1006DB14-3F8E-47DD-A6FC-12C1302B4BCD}"/>
              </a:ext>
            </a:extLst>
          </p:cNvPr>
          <p:cNvSpPr>
            <a:spLocks noGrp="1"/>
          </p:cNvSpPr>
          <p:nvPr>
            <p:ph type="sldNum" sz="quarter" idx="12"/>
          </p:nvPr>
        </p:nvSpPr>
        <p:spPr>
          <a:xfrm>
            <a:off x="11492908" y="3219853"/>
            <a:ext cx="629653" cy="429830"/>
          </a:xfrm>
        </p:spPr>
        <p:txBody>
          <a:bodyPr anchor="ctr">
            <a:normAutofit/>
          </a:bodyPr>
          <a:lstStyle/>
          <a:p>
            <a:pPr>
              <a:spcAft>
                <a:spcPts val="600"/>
              </a:spcAft>
            </a:pPr>
            <a:fld id="{196A61CA-0502-4EE4-9724-96EA822543E5}" type="slidenum">
              <a:rPr lang="en-US" smtClean="0"/>
              <a:pPr>
                <a:spcAft>
                  <a:spcPts val="600"/>
                </a:spcAft>
              </a:pPr>
              <a:t>12</a:t>
            </a:fld>
            <a:endParaRPr lang="en-US"/>
          </a:p>
        </p:txBody>
      </p:sp>
    </p:spTree>
    <p:extLst>
      <p:ext uri="{BB962C8B-B14F-4D97-AF65-F5344CB8AC3E}">
        <p14:creationId xmlns:p14="http://schemas.microsoft.com/office/powerpoint/2010/main" val="38918318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5F9F46-5492-747E-AD5B-6EC6A4C0BFE2}"/>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F3C3A309-0A55-ABE1-F158-50B8F8AA3B51}"/>
              </a:ext>
            </a:extLst>
          </p:cNvPr>
          <p:cNvSpPr>
            <a:spLocks noGrp="1"/>
          </p:cNvSpPr>
          <p:nvPr>
            <p:ph type="body" sz="half" idx="2"/>
          </p:nvPr>
        </p:nvSpPr>
        <p:spPr/>
        <p:txBody>
          <a:bodyPr vert="horz" lIns="91440" tIns="45720" rIns="91440" bIns="45720" rtlCol="0" anchor="t">
            <a:normAutofit/>
          </a:bodyPr>
          <a:lstStyle/>
          <a:p>
            <a:r>
              <a:rPr lang="en-US" dirty="0"/>
              <a:t>Persistent attacks on education and labor organizing over the decades</a:t>
            </a:r>
          </a:p>
        </p:txBody>
      </p:sp>
      <p:sp>
        <p:nvSpPr>
          <p:cNvPr id="5" name="Date Placeholder 4">
            <a:extLst>
              <a:ext uri="{FF2B5EF4-FFF2-40B4-BE49-F238E27FC236}">
                <a16:creationId xmlns:a16="http://schemas.microsoft.com/office/drawing/2014/main" id="{B95097E7-34DE-6201-5978-6EBC6AA36891}"/>
              </a:ext>
            </a:extLst>
          </p:cNvPr>
          <p:cNvSpPr>
            <a:spLocks noGrp="1"/>
          </p:cNvSpPr>
          <p:nvPr>
            <p:ph type="dt" sz="half" idx="10"/>
          </p:nvPr>
        </p:nvSpPr>
        <p:spPr/>
        <p:txBody>
          <a:bodyPr/>
          <a:lstStyle/>
          <a:p>
            <a:fld id="{9461AF9D-B0DB-46C9-9C9D-1973C85859BC}" type="datetime1">
              <a:rPr/>
              <a:t>2/24/2025</a:t>
            </a:fld>
            <a:endParaRPr lang="en-US" dirty="0"/>
          </a:p>
        </p:txBody>
      </p:sp>
      <p:sp>
        <p:nvSpPr>
          <p:cNvPr id="6" name="Footer Placeholder 5">
            <a:extLst>
              <a:ext uri="{FF2B5EF4-FFF2-40B4-BE49-F238E27FC236}">
                <a16:creationId xmlns:a16="http://schemas.microsoft.com/office/drawing/2014/main" id="{A141BFB0-3F77-2F10-6E27-597B1850AA67}"/>
              </a:ext>
            </a:extLst>
          </p:cNvPr>
          <p:cNvSpPr>
            <a:spLocks noGrp="1"/>
          </p:cNvSpPr>
          <p:nvPr>
            <p:ph type="ftr" sz="quarter" idx="11"/>
          </p:nvPr>
        </p:nvSpPr>
        <p:spPr/>
        <p:txBody>
          <a:bodyPr/>
          <a:lstStyle/>
          <a:p>
            <a:r>
              <a:rPr lang="en-US" dirty="0"/>
              <a:t>
              </a:t>
            </a:r>
          </a:p>
        </p:txBody>
      </p:sp>
      <p:sp>
        <p:nvSpPr>
          <p:cNvPr id="7" name="Slide Number Placeholder 6">
            <a:extLst>
              <a:ext uri="{FF2B5EF4-FFF2-40B4-BE49-F238E27FC236}">
                <a16:creationId xmlns:a16="http://schemas.microsoft.com/office/drawing/2014/main" id="{58187313-7FD2-CD2D-2A44-05D1F8572520}"/>
              </a:ext>
            </a:extLst>
          </p:cNvPr>
          <p:cNvSpPr>
            <a:spLocks noGrp="1"/>
          </p:cNvSpPr>
          <p:nvPr>
            <p:ph type="sldNum" sz="quarter" idx="12"/>
          </p:nvPr>
        </p:nvSpPr>
        <p:spPr/>
        <p:txBody>
          <a:bodyPr/>
          <a:lstStyle/>
          <a:p>
            <a:fld id="{196A61CA-0502-4EE4-9724-96EA822543E5}" type="slidenum">
              <a:rPr lang="en-US" dirty="0"/>
              <a:t>13</a:t>
            </a:fld>
            <a:endParaRPr lang="en-US" dirty="0"/>
          </a:p>
        </p:txBody>
      </p:sp>
      <p:sp>
        <p:nvSpPr>
          <p:cNvPr id="9" name="Title 8">
            <a:extLst>
              <a:ext uri="{FF2B5EF4-FFF2-40B4-BE49-F238E27FC236}">
                <a16:creationId xmlns:a16="http://schemas.microsoft.com/office/drawing/2014/main" id="{5FDE3646-FEEF-FA9F-145F-E49DED9ED955}"/>
              </a:ext>
            </a:extLst>
          </p:cNvPr>
          <p:cNvSpPr>
            <a:spLocks noGrp="1"/>
          </p:cNvSpPr>
          <p:nvPr>
            <p:ph type="title"/>
          </p:nvPr>
        </p:nvSpPr>
        <p:spPr/>
        <p:txBody>
          <a:bodyPr/>
          <a:lstStyle/>
          <a:p>
            <a:r>
              <a:rPr lang="en-US" dirty="0"/>
              <a:t>Challenges in Florida</a:t>
            </a:r>
          </a:p>
        </p:txBody>
      </p:sp>
      <p:pic>
        <p:nvPicPr>
          <p:cNvPr id="10242" name="Picture 2" descr="In Florida, An Organizing Drive that Doubled the Union | Labor Notes">
            <a:extLst>
              <a:ext uri="{FF2B5EF4-FFF2-40B4-BE49-F238E27FC236}">
                <a16:creationId xmlns:a16="http://schemas.microsoft.com/office/drawing/2014/main" id="{B180AF9B-62E2-B9B3-E589-E447DD7EF733}"/>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16667" r="1666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42826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C0CD0-5CBF-113F-E29A-37D310ACDE88}"/>
              </a:ext>
            </a:extLst>
          </p:cNvPr>
          <p:cNvSpPr>
            <a:spLocks noGrp="1"/>
          </p:cNvSpPr>
          <p:nvPr>
            <p:ph type="title"/>
          </p:nvPr>
        </p:nvSpPr>
        <p:spPr/>
        <p:txBody>
          <a:bodyPr/>
          <a:lstStyle/>
          <a:p>
            <a:r>
              <a:rPr lang="en-US" dirty="0"/>
              <a:t>The 1960s: Setting the Stage</a:t>
            </a:r>
          </a:p>
        </p:txBody>
      </p:sp>
      <p:sp>
        <p:nvSpPr>
          <p:cNvPr id="3" name="Content Placeholder 2">
            <a:extLst>
              <a:ext uri="{FF2B5EF4-FFF2-40B4-BE49-F238E27FC236}">
                <a16:creationId xmlns:a16="http://schemas.microsoft.com/office/drawing/2014/main" id="{71364605-2C2B-10C2-F60C-5C539B3AE990}"/>
              </a:ext>
            </a:extLst>
          </p:cNvPr>
          <p:cNvSpPr>
            <a:spLocks noGrp="1"/>
          </p:cNvSpPr>
          <p:nvPr>
            <p:ph sz="half" idx="1"/>
          </p:nvPr>
        </p:nvSpPr>
        <p:spPr>
          <a:xfrm>
            <a:off x="1429566" y="2135565"/>
            <a:ext cx="5016659" cy="3960435"/>
          </a:xfrm>
        </p:spPr>
        <p:txBody>
          <a:bodyPr vert="horz" lIns="91440" tIns="45720" rIns="91440" bIns="45720" rtlCol="0" anchor="t">
            <a:normAutofit fontScale="92500" lnSpcReduction="20000"/>
          </a:bodyPr>
          <a:lstStyle/>
          <a:p>
            <a:r>
              <a:rPr lang="en-US" dirty="0"/>
              <a:t>In 1966, the Florida Education Association (FEA) integrated with the all-Black American Teacher Association, becoming one of the first teachers' unions in the South post-</a:t>
            </a:r>
            <a:r>
              <a:rPr lang="en-US" i="1" dirty="0"/>
              <a:t>Brown </a:t>
            </a:r>
            <a:r>
              <a:rPr lang="en-US" dirty="0"/>
              <a:t>to integrate.</a:t>
            </a:r>
          </a:p>
          <a:p>
            <a:r>
              <a:rPr lang="en-US" dirty="0"/>
              <a:t>That same year, the NEA released a report finding that Florida's school enrollment was dramatically increasing while funding was decreasing.</a:t>
            </a:r>
          </a:p>
          <a:p>
            <a:r>
              <a:rPr lang="en-US" dirty="0"/>
              <a:t>Continued segregation of Black and White teachers, poor wages and benefits, and insufficient supplies and facilities increased militancy and union interest amongst teachers in the 60s.</a:t>
            </a:r>
          </a:p>
        </p:txBody>
      </p:sp>
      <p:pic>
        <p:nvPicPr>
          <p:cNvPr id="8" name="Content Placeholder 7" descr="A group of people holding signs&#10;&#10;AI-generated content may be incorrect.">
            <a:extLst>
              <a:ext uri="{FF2B5EF4-FFF2-40B4-BE49-F238E27FC236}">
                <a16:creationId xmlns:a16="http://schemas.microsoft.com/office/drawing/2014/main" id="{6C40B277-C0F2-38F2-4FE9-966B8623A6BF}"/>
              </a:ext>
            </a:extLst>
          </p:cNvPr>
          <p:cNvPicPr>
            <a:picLocks noGrp="1" noChangeAspect="1"/>
          </p:cNvPicPr>
          <p:nvPr>
            <p:ph sz="half" idx="2"/>
          </p:nvPr>
        </p:nvPicPr>
        <p:blipFill>
          <a:blip r:embed="rId2"/>
          <a:stretch>
            <a:fillRect/>
          </a:stretch>
        </p:blipFill>
        <p:spPr>
          <a:xfrm>
            <a:off x="6644833" y="2189277"/>
            <a:ext cx="4495800" cy="3409315"/>
          </a:xfrm>
        </p:spPr>
      </p:pic>
      <p:sp>
        <p:nvSpPr>
          <p:cNvPr id="4" name="Date Placeholder 3">
            <a:extLst>
              <a:ext uri="{FF2B5EF4-FFF2-40B4-BE49-F238E27FC236}">
                <a16:creationId xmlns:a16="http://schemas.microsoft.com/office/drawing/2014/main" id="{65C62884-54D9-E7B4-C5EB-6A2811919E84}"/>
              </a:ext>
            </a:extLst>
          </p:cNvPr>
          <p:cNvSpPr>
            <a:spLocks noGrp="1"/>
          </p:cNvSpPr>
          <p:nvPr>
            <p:ph type="dt" sz="half" idx="10"/>
          </p:nvPr>
        </p:nvSpPr>
        <p:spPr/>
        <p:txBody>
          <a:bodyPr/>
          <a:lstStyle/>
          <a:p>
            <a:fld id="{FEA7F0F4-ECF6-4704-A818-73505DC12981}" type="datetime1">
              <a:rPr/>
              <a:t>2/24/2025</a:t>
            </a:fld>
            <a:endParaRPr lang="en-US" dirty="0"/>
          </a:p>
        </p:txBody>
      </p:sp>
      <p:sp>
        <p:nvSpPr>
          <p:cNvPr id="5" name="Footer Placeholder 4">
            <a:extLst>
              <a:ext uri="{FF2B5EF4-FFF2-40B4-BE49-F238E27FC236}">
                <a16:creationId xmlns:a16="http://schemas.microsoft.com/office/drawing/2014/main" id="{44D36230-C014-78D0-9707-0946AAAC6E01}"/>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E5C67178-D8AD-F1E7-61C1-EB4E154D62EC}"/>
              </a:ext>
            </a:extLst>
          </p:cNvPr>
          <p:cNvSpPr>
            <a:spLocks noGrp="1"/>
          </p:cNvSpPr>
          <p:nvPr>
            <p:ph type="sldNum" sz="quarter" idx="12"/>
          </p:nvPr>
        </p:nvSpPr>
        <p:spPr/>
        <p:txBody>
          <a:bodyPr/>
          <a:lstStyle/>
          <a:p>
            <a:fld id="{196A61CA-0502-4EE4-9724-96EA822543E5}" type="slidenum">
              <a:rPr lang="en-US" dirty="0"/>
              <a:t>14</a:t>
            </a:fld>
            <a:endParaRPr lang="en-US" dirty="0"/>
          </a:p>
        </p:txBody>
      </p:sp>
    </p:spTree>
    <p:extLst>
      <p:ext uri="{BB962C8B-B14F-4D97-AF65-F5344CB8AC3E}">
        <p14:creationId xmlns:p14="http://schemas.microsoft.com/office/powerpoint/2010/main" val="41549059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26AE39-A9A8-D795-2E7B-911DEF27BB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00B963-F6D7-8918-52FD-18B461CC0D93}"/>
              </a:ext>
            </a:extLst>
          </p:cNvPr>
          <p:cNvSpPr>
            <a:spLocks noGrp="1"/>
          </p:cNvSpPr>
          <p:nvPr>
            <p:ph type="title"/>
          </p:nvPr>
        </p:nvSpPr>
        <p:spPr/>
        <p:txBody>
          <a:bodyPr/>
          <a:lstStyle/>
          <a:p>
            <a:r>
              <a:rPr lang="en-US" dirty="0"/>
              <a:t>The 1960s: Setting the Stage</a:t>
            </a:r>
          </a:p>
        </p:txBody>
      </p:sp>
      <p:pic>
        <p:nvPicPr>
          <p:cNvPr id="10" name="Content Placeholder 9" descr="A person holding a sign&#10;&#10;AI-generated content may be incorrect.">
            <a:extLst>
              <a:ext uri="{FF2B5EF4-FFF2-40B4-BE49-F238E27FC236}">
                <a16:creationId xmlns:a16="http://schemas.microsoft.com/office/drawing/2014/main" id="{47BAA46B-13B3-8172-3FF9-929741CE7E60}"/>
              </a:ext>
            </a:extLst>
          </p:cNvPr>
          <p:cNvPicPr>
            <a:picLocks noGrp="1" noChangeAspect="1"/>
          </p:cNvPicPr>
          <p:nvPr>
            <p:ph sz="half" idx="1"/>
          </p:nvPr>
        </p:nvPicPr>
        <p:blipFill>
          <a:blip r:embed="rId2"/>
          <a:stretch>
            <a:fillRect/>
          </a:stretch>
        </p:blipFill>
        <p:spPr>
          <a:xfrm>
            <a:off x="1429566" y="2243110"/>
            <a:ext cx="4476508" cy="3745345"/>
          </a:xfrm>
        </p:spPr>
      </p:pic>
      <p:sp>
        <p:nvSpPr>
          <p:cNvPr id="4" name="Date Placeholder 3">
            <a:extLst>
              <a:ext uri="{FF2B5EF4-FFF2-40B4-BE49-F238E27FC236}">
                <a16:creationId xmlns:a16="http://schemas.microsoft.com/office/drawing/2014/main" id="{26FF5EE2-9C34-582E-C561-2261194CF56B}"/>
              </a:ext>
            </a:extLst>
          </p:cNvPr>
          <p:cNvSpPr>
            <a:spLocks noGrp="1"/>
          </p:cNvSpPr>
          <p:nvPr>
            <p:ph type="dt" sz="half" idx="10"/>
          </p:nvPr>
        </p:nvSpPr>
        <p:spPr/>
        <p:txBody>
          <a:bodyPr/>
          <a:lstStyle/>
          <a:p>
            <a:fld id="{FEA7F0F4-ECF6-4704-A818-73505DC12981}" type="datetime1">
              <a:rPr/>
              <a:t>2/24/2025</a:t>
            </a:fld>
            <a:endParaRPr lang="en-US" dirty="0"/>
          </a:p>
        </p:txBody>
      </p:sp>
      <p:sp>
        <p:nvSpPr>
          <p:cNvPr id="5" name="Footer Placeholder 4">
            <a:extLst>
              <a:ext uri="{FF2B5EF4-FFF2-40B4-BE49-F238E27FC236}">
                <a16:creationId xmlns:a16="http://schemas.microsoft.com/office/drawing/2014/main" id="{6575B192-5BB3-4433-F094-3A223103221E}"/>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22343ADB-0E0B-1B32-0F18-221C204ADAAD}"/>
              </a:ext>
            </a:extLst>
          </p:cNvPr>
          <p:cNvSpPr>
            <a:spLocks noGrp="1"/>
          </p:cNvSpPr>
          <p:nvPr>
            <p:ph type="sldNum" sz="quarter" idx="12"/>
          </p:nvPr>
        </p:nvSpPr>
        <p:spPr/>
        <p:txBody>
          <a:bodyPr/>
          <a:lstStyle/>
          <a:p>
            <a:fld id="{196A61CA-0502-4EE4-9724-96EA822543E5}" type="slidenum">
              <a:rPr lang="en-US" dirty="0"/>
              <a:t>15</a:t>
            </a:fld>
            <a:endParaRPr lang="en-US" dirty="0"/>
          </a:p>
        </p:txBody>
      </p:sp>
      <p:sp>
        <p:nvSpPr>
          <p:cNvPr id="9" name="Content Placeholder 8">
            <a:extLst>
              <a:ext uri="{FF2B5EF4-FFF2-40B4-BE49-F238E27FC236}">
                <a16:creationId xmlns:a16="http://schemas.microsoft.com/office/drawing/2014/main" id="{49596A50-3A3F-B273-8D6D-65D694ABEF0C}"/>
              </a:ext>
            </a:extLst>
          </p:cNvPr>
          <p:cNvSpPr>
            <a:spLocks noGrp="1"/>
          </p:cNvSpPr>
          <p:nvPr>
            <p:ph sz="half" idx="2"/>
          </p:nvPr>
        </p:nvSpPr>
        <p:spPr>
          <a:xfrm>
            <a:off x="6055058" y="2019819"/>
            <a:ext cx="5255418" cy="3998877"/>
          </a:xfrm>
        </p:spPr>
        <p:txBody>
          <a:bodyPr vert="horz" lIns="91440" tIns="45720" rIns="91440" bIns="45720" rtlCol="0" anchor="t">
            <a:noAutofit/>
          </a:bodyPr>
          <a:lstStyle/>
          <a:p>
            <a:pPr marL="182880" indent="-182880">
              <a:spcBef>
                <a:spcPts val="800"/>
              </a:spcBef>
            </a:pPr>
            <a:r>
              <a:rPr lang="en-US" sz="1450" dirty="0"/>
              <a:t>In the 1967 legislative session, the FEA successfully lobbied for better pay for teachers, but Governor Kirk vetoed it. </a:t>
            </a:r>
          </a:p>
          <a:p>
            <a:pPr marL="182880" indent="-182880">
              <a:spcBef>
                <a:spcPts val="800"/>
              </a:spcBef>
            </a:pPr>
            <a:r>
              <a:rPr lang="en-US" sz="1450" dirty="0"/>
              <a:t>In September 1967, most teachers in two of the largest counties in the state – Pinellas and Broward – resigned in protest, pressuring the state government by closing schools.</a:t>
            </a:r>
          </a:p>
          <a:p>
            <a:pPr marL="182880" indent="-182880">
              <a:spcBef>
                <a:spcPts val="800"/>
              </a:spcBef>
            </a:pPr>
            <a:r>
              <a:rPr lang="en-US" sz="1450" dirty="0"/>
              <a:t>Kirk called a special session in January 1968, agreeing to raise certain taxes to fund schools, but teachers were unsatisfied.</a:t>
            </a:r>
          </a:p>
          <a:p>
            <a:pPr marL="182880" indent="-182880">
              <a:spcBef>
                <a:spcPts val="800"/>
              </a:spcBef>
            </a:pPr>
            <a:r>
              <a:rPr lang="en-US" sz="1450" dirty="0"/>
              <a:t>In February of 1968, between 25,000 and 35,000 (40% of the state) teachers illegally struck, supported financially by the FEA. </a:t>
            </a:r>
          </a:p>
          <a:p>
            <a:pPr marL="182880" indent="-182880">
              <a:spcBef>
                <a:spcPts val="800"/>
              </a:spcBef>
            </a:pPr>
            <a:r>
              <a:rPr lang="en-US" sz="1450" dirty="0"/>
              <a:t>While the strike didn't win higher pay, the strike radicalized FEA members, and within two years, public employees had won a constitutional right to collectively bargain.</a:t>
            </a:r>
          </a:p>
        </p:txBody>
      </p:sp>
    </p:spTree>
    <p:extLst>
      <p:ext uri="{BB962C8B-B14F-4D97-AF65-F5344CB8AC3E}">
        <p14:creationId xmlns:p14="http://schemas.microsoft.com/office/powerpoint/2010/main" val="35894908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39EC2B-211F-0F0D-DD81-B0AB9BA5BF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C96AAE-8B90-CF99-8B4D-B1DC51806773}"/>
              </a:ext>
            </a:extLst>
          </p:cNvPr>
          <p:cNvSpPr>
            <a:spLocks noGrp="1"/>
          </p:cNvSpPr>
          <p:nvPr>
            <p:ph type="title"/>
          </p:nvPr>
        </p:nvSpPr>
        <p:spPr>
          <a:xfrm>
            <a:off x="1429566" y="826082"/>
            <a:ext cx="9238434" cy="1076922"/>
          </a:xfrm>
        </p:spPr>
        <p:txBody>
          <a:bodyPr/>
          <a:lstStyle/>
          <a:p>
            <a:r>
              <a:rPr lang="en-US" dirty="0"/>
              <a:t>The 1970s: University of Florida </a:t>
            </a:r>
            <a:r>
              <a:rPr lang="en-US" dirty="0" err="1"/>
              <a:t>GRads</a:t>
            </a:r>
            <a:r>
              <a:rPr lang="en-US" dirty="0"/>
              <a:t> pave the way</a:t>
            </a:r>
          </a:p>
        </p:txBody>
      </p:sp>
      <p:sp>
        <p:nvSpPr>
          <p:cNvPr id="3" name="Content Placeholder 2">
            <a:extLst>
              <a:ext uri="{FF2B5EF4-FFF2-40B4-BE49-F238E27FC236}">
                <a16:creationId xmlns:a16="http://schemas.microsoft.com/office/drawing/2014/main" id="{18A78CBF-BB7A-41F4-6AA8-D5E9091C8B27}"/>
              </a:ext>
            </a:extLst>
          </p:cNvPr>
          <p:cNvSpPr>
            <a:spLocks noGrp="1"/>
          </p:cNvSpPr>
          <p:nvPr>
            <p:ph idx="1"/>
          </p:nvPr>
        </p:nvSpPr>
        <p:spPr>
          <a:xfrm>
            <a:off x="1429566" y="1997365"/>
            <a:ext cx="9400070" cy="4283362"/>
          </a:xfrm>
        </p:spPr>
        <p:txBody>
          <a:bodyPr vert="horz" lIns="91440" tIns="45720" rIns="91440" bIns="45720" rtlCol="0" anchor="t">
            <a:normAutofit fontScale="92500" lnSpcReduction="20000"/>
          </a:bodyPr>
          <a:lstStyle/>
          <a:p>
            <a:r>
              <a:rPr lang="en-US" dirty="0"/>
              <a:t>Out of fear of future strikes, the Florida government doubled down on its previous work to make striking illegal by enshrining it in the constitution and passing legislation allowing local school districts to hire uncertified teachers as strikebreakers. </a:t>
            </a:r>
          </a:p>
          <a:p>
            <a:r>
              <a:rPr lang="en-US" dirty="0"/>
              <a:t>However, UFF's first chapter formed at University of Florida the same year as the teacher's strike, and, seeing the wave of organizing, graduate students at University of Florida organized a Graduate Student Unio (GSU) in 1972.</a:t>
            </a:r>
          </a:p>
          <a:p>
            <a:r>
              <a:rPr lang="en-US" dirty="0"/>
              <a:t>UF's Graduate Student Union lobbied the university for better wages and financial aid for years, despite not being legally recognized as a labor union. </a:t>
            </a:r>
          </a:p>
          <a:p>
            <a:r>
              <a:rPr lang="en-US" dirty="0"/>
              <a:t>In 1975, the GSU applied for recognition and to be affiliated with the AFT and UFF, but the Florida Board of Regents opposed them, even when PERC agreed that GSU should be certified.</a:t>
            </a:r>
          </a:p>
          <a:p>
            <a:r>
              <a:rPr lang="en-US" dirty="0"/>
              <a:t>The Florida District Court of Appeals, First Circuit, decided that GAs were employees and had the right to collectively bargain.</a:t>
            </a:r>
          </a:p>
        </p:txBody>
      </p:sp>
      <p:sp>
        <p:nvSpPr>
          <p:cNvPr id="4" name="Date Placeholder 3">
            <a:extLst>
              <a:ext uri="{FF2B5EF4-FFF2-40B4-BE49-F238E27FC236}">
                <a16:creationId xmlns:a16="http://schemas.microsoft.com/office/drawing/2014/main" id="{EC731151-33E9-0BF2-B45C-CA19C141C763}"/>
              </a:ext>
            </a:extLst>
          </p:cNvPr>
          <p:cNvSpPr>
            <a:spLocks noGrp="1"/>
          </p:cNvSpPr>
          <p:nvPr>
            <p:ph type="dt" sz="half" idx="10"/>
          </p:nvPr>
        </p:nvSpPr>
        <p:spPr/>
        <p:txBody>
          <a:bodyPr/>
          <a:lstStyle/>
          <a:p>
            <a:fld id="{FEA7F0F4-ECF6-4704-A818-73505DC12981}" type="datetime1">
              <a:rPr/>
              <a:t>2/24/2025</a:t>
            </a:fld>
            <a:endParaRPr lang="en-US" dirty="0"/>
          </a:p>
        </p:txBody>
      </p:sp>
      <p:sp>
        <p:nvSpPr>
          <p:cNvPr id="5" name="Footer Placeholder 4">
            <a:extLst>
              <a:ext uri="{FF2B5EF4-FFF2-40B4-BE49-F238E27FC236}">
                <a16:creationId xmlns:a16="http://schemas.microsoft.com/office/drawing/2014/main" id="{06E1B876-F69A-77A2-7569-A6BCB97A8DD5}"/>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411ECBF1-62B0-9D7E-82D9-B2B1C475B0FA}"/>
              </a:ext>
            </a:extLst>
          </p:cNvPr>
          <p:cNvSpPr>
            <a:spLocks noGrp="1"/>
          </p:cNvSpPr>
          <p:nvPr>
            <p:ph type="sldNum" sz="quarter" idx="12"/>
          </p:nvPr>
        </p:nvSpPr>
        <p:spPr/>
        <p:txBody>
          <a:bodyPr/>
          <a:lstStyle/>
          <a:p>
            <a:fld id="{196A61CA-0502-4EE4-9724-96EA822543E5}" type="slidenum">
              <a:rPr lang="en-US" dirty="0"/>
              <a:t>16</a:t>
            </a:fld>
            <a:endParaRPr lang="en-US" dirty="0"/>
          </a:p>
        </p:txBody>
      </p:sp>
    </p:spTree>
    <p:extLst>
      <p:ext uri="{BB962C8B-B14F-4D97-AF65-F5344CB8AC3E}">
        <p14:creationId xmlns:p14="http://schemas.microsoft.com/office/powerpoint/2010/main" val="24982549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CA0FF-E464-63D3-9481-94C51296F6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BB2B68-EFAC-D80C-910D-3AC2805EDB8F}"/>
              </a:ext>
            </a:extLst>
          </p:cNvPr>
          <p:cNvSpPr>
            <a:spLocks noGrp="1"/>
          </p:cNvSpPr>
          <p:nvPr>
            <p:ph type="title"/>
          </p:nvPr>
        </p:nvSpPr>
        <p:spPr/>
        <p:txBody>
          <a:bodyPr/>
          <a:lstStyle/>
          <a:p>
            <a:r>
              <a:rPr lang="en-US" dirty="0"/>
              <a:t>The 1980s: Growing the movement</a:t>
            </a:r>
          </a:p>
        </p:txBody>
      </p:sp>
      <p:sp>
        <p:nvSpPr>
          <p:cNvPr id="3" name="Content Placeholder 2">
            <a:extLst>
              <a:ext uri="{FF2B5EF4-FFF2-40B4-BE49-F238E27FC236}">
                <a16:creationId xmlns:a16="http://schemas.microsoft.com/office/drawing/2014/main" id="{5593E08A-6177-8B6E-B5F8-5F08A1D06D5A}"/>
              </a:ext>
            </a:extLst>
          </p:cNvPr>
          <p:cNvSpPr>
            <a:spLocks noGrp="1"/>
          </p:cNvSpPr>
          <p:nvPr>
            <p:ph sz="half" idx="1"/>
          </p:nvPr>
        </p:nvSpPr>
        <p:spPr/>
        <p:txBody>
          <a:bodyPr vert="horz" lIns="91440" tIns="45720" rIns="91440" bIns="45720" rtlCol="0" anchor="t">
            <a:normAutofit fontScale="92500" lnSpcReduction="20000"/>
          </a:bodyPr>
          <a:lstStyle/>
          <a:p>
            <a:r>
              <a:rPr lang="en-US" dirty="0"/>
              <a:t>In 1980, UF and USF's GA unions applied again, successfully, to become affiliated with UFF.</a:t>
            </a:r>
          </a:p>
          <a:p>
            <a:r>
              <a:rPr lang="en-US" dirty="0"/>
              <a:t>However, the state legislature passed a law exempting GAs from recognition as public employees.</a:t>
            </a:r>
          </a:p>
          <a:p>
            <a:r>
              <a:rPr lang="en-US" dirty="0"/>
              <a:t>But with the support of UFF, who filed a lawsuit, we again won the right to collectively bargain from the Florida District Court of Appeals. </a:t>
            </a:r>
          </a:p>
          <a:p>
            <a:r>
              <a:rPr lang="en-US" dirty="0"/>
              <a:t>In 1986, the state legislature voted to waive tuition for GAs in Florida.</a:t>
            </a:r>
          </a:p>
        </p:txBody>
      </p:sp>
      <p:sp>
        <p:nvSpPr>
          <p:cNvPr id="4" name="Date Placeholder 3">
            <a:extLst>
              <a:ext uri="{FF2B5EF4-FFF2-40B4-BE49-F238E27FC236}">
                <a16:creationId xmlns:a16="http://schemas.microsoft.com/office/drawing/2014/main" id="{E9BF2DC0-65A0-C32B-4EF5-E0C41751DAB4}"/>
              </a:ext>
            </a:extLst>
          </p:cNvPr>
          <p:cNvSpPr>
            <a:spLocks noGrp="1"/>
          </p:cNvSpPr>
          <p:nvPr>
            <p:ph type="dt" sz="half" idx="10"/>
          </p:nvPr>
        </p:nvSpPr>
        <p:spPr/>
        <p:txBody>
          <a:bodyPr/>
          <a:lstStyle/>
          <a:p>
            <a:fld id="{FEA7F0F4-ECF6-4704-A818-73505DC12981}" type="datetime1">
              <a:rPr/>
              <a:t>2/24/2025</a:t>
            </a:fld>
            <a:endParaRPr lang="en-US" dirty="0"/>
          </a:p>
        </p:txBody>
      </p:sp>
      <p:sp>
        <p:nvSpPr>
          <p:cNvPr id="5" name="Footer Placeholder 4">
            <a:extLst>
              <a:ext uri="{FF2B5EF4-FFF2-40B4-BE49-F238E27FC236}">
                <a16:creationId xmlns:a16="http://schemas.microsoft.com/office/drawing/2014/main" id="{682C90A4-9185-F812-3F50-E0893ADD4908}"/>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1884081D-AEBF-362D-6F7B-F5FD9D6C4B63}"/>
              </a:ext>
            </a:extLst>
          </p:cNvPr>
          <p:cNvSpPr>
            <a:spLocks noGrp="1"/>
          </p:cNvSpPr>
          <p:nvPr>
            <p:ph type="sldNum" sz="quarter" idx="12"/>
          </p:nvPr>
        </p:nvSpPr>
        <p:spPr/>
        <p:txBody>
          <a:bodyPr/>
          <a:lstStyle/>
          <a:p>
            <a:fld id="{196A61CA-0502-4EE4-9724-96EA822543E5}" type="slidenum">
              <a:rPr lang="en-US" dirty="0"/>
              <a:t>17</a:t>
            </a:fld>
            <a:endParaRPr lang="en-US" dirty="0"/>
          </a:p>
        </p:txBody>
      </p:sp>
      <p:pic>
        <p:nvPicPr>
          <p:cNvPr id="10" name="Content Placeholder 9" descr="A person holding a sign&#10;&#10;AI-generated content may be incorrect.">
            <a:extLst>
              <a:ext uri="{FF2B5EF4-FFF2-40B4-BE49-F238E27FC236}">
                <a16:creationId xmlns:a16="http://schemas.microsoft.com/office/drawing/2014/main" id="{EC4161E0-0EE3-E6B9-0A48-73E13A857FF1}"/>
              </a:ext>
            </a:extLst>
          </p:cNvPr>
          <p:cNvPicPr>
            <a:picLocks noGrp="1" noChangeAspect="1"/>
          </p:cNvPicPr>
          <p:nvPr>
            <p:ph sz="half" idx="2"/>
          </p:nvPr>
        </p:nvPicPr>
        <p:blipFill>
          <a:blip r:embed="rId2"/>
          <a:stretch>
            <a:fillRect/>
          </a:stretch>
        </p:blipFill>
        <p:spPr>
          <a:xfrm>
            <a:off x="6172200" y="2358233"/>
            <a:ext cx="4495800" cy="3376553"/>
          </a:xfrm>
        </p:spPr>
      </p:pic>
    </p:spTree>
    <p:extLst>
      <p:ext uri="{BB962C8B-B14F-4D97-AF65-F5344CB8AC3E}">
        <p14:creationId xmlns:p14="http://schemas.microsoft.com/office/powerpoint/2010/main" val="38375831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57CBE-6EC4-54BA-D045-30A0738722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F87FFE-42AA-AA83-775D-4D1796CB9ECA}"/>
              </a:ext>
            </a:extLst>
          </p:cNvPr>
          <p:cNvSpPr>
            <a:spLocks noGrp="1"/>
          </p:cNvSpPr>
          <p:nvPr>
            <p:ph type="title"/>
          </p:nvPr>
        </p:nvSpPr>
        <p:spPr/>
        <p:txBody>
          <a:bodyPr/>
          <a:lstStyle/>
          <a:p>
            <a:r>
              <a:rPr lang="en-US"/>
              <a:t>The 1990s: Reaching the Capital</a:t>
            </a:r>
          </a:p>
        </p:txBody>
      </p:sp>
      <p:sp>
        <p:nvSpPr>
          <p:cNvPr id="3" name="Content Placeholder 2">
            <a:extLst>
              <a:ext uri="{FF2B5EF4-FFF2-40B4-BE49-F238E27FC236}">
                <a16:creationId xmlns:a16="http://schemas.microsoft.com/office/drawing/2014/main" id="{36032DE4-922B-C76A-7790-D63F5740B046}"/>
              </a:ext>
            </a:extLst>
          </p:cNvPr>
          <p:cNvSpPr>
            <a:spLocks noGrp="1"/>
          </p:cNvSpPr>
          <p:nvPr>
            <p:ph sz="half" idx="1"/>
          </p:nvPr>
        </p:nvSpPr>
        <p:spPr/>
        <p:txBody>
          <a:bodyPr vert="horz" lIns="91440" tIns="45720" rIns="91440" bIns="45720" rtlCol="0" anchor="t">
            <a:normAutofit/>
          </a:bodyPr>
          <a:lstStyle/>
          <a:p>
            <a:r>
              <a:rPr lang="en-US"/>
              <a:t>Throughout the 1990s, the GAs at FSU organized for better allocation of their fees, lower tuition costs, and better representation in student government</a:t>
            </a:r>
          </a:p>
          <a:p>
            <a:r>
              <a:rPr lang="en-US"/>
              <a:t>At Florida Agricultural and Mechanical University (FAMU), the GAs successfully certified a GAU Chapter in 1997</a:t>
            </a:r>
          </a:p>
          <a:p>
            <a:r>
              <a:rPr lang="en-US"/>
              <a:t>FSU GAs earned their right to collectively bargain in 2009, the most recent certification of a GAU in Florida</a:t>
            </a:r>
          </a:p>
        </p:txBody>
      </p:sp>
      <p:sp>
        <p:nvSpPr>
          <p:cNvPr id="4" name="Date Placeholder 3">
            <a:extLst>
              <a:ext uri="{FF2B5EF4-FFF2-40B4-BE49-F238E27FC236}">
                <a16:creationId xmlns:a16="http://schemas.microsoft.com/office/drawing/2014/main" id="{9E22A119-D7F3-3715-C1B2-DE9372AA1E0A}"/>
              </a:ext>
            </a:extLst>
          </p:cNvPr>
          <p:cNvSpPr>
            <a:spLocks noGrp="1"/>
          </p:cNvSpPr>
          <p:nvPr>
            <p:ph type="dt" sz="half" idx="10"/>
          </p:nvPr>
        </p:nvSpPr>
        <p:spPr/>
        <p:txBody>
          <a:bodyPr/>
          <a:lstStyle/>
          <a:p>
            <a:fld id="{FEA7F0F4-ECF6-4704-A818-73505DC12981}" type="datetime1">
              <a:rPr lang="en-US"/>
              <a:t>2/24/2025</a:t>
            </a:fld>
            <a:endParaRPr lang="en-US"/>
          </a:p>
        </p:txBody>
      </p:sp>
      <p:sp>
        <p:nvSpPr>
          <p:cNvPr id="5" name="Footer Placeholder 4">
            <a:extLst>
              <a:ext uri="{FF2B5EF4-FFF2-40B4-BE49-F238E27FC236}">
                <a16:creationId xmlns:a16="http://schemas.microsoft.com/office/drawing/2014/main" id="{3B124440-427F-CF01-C860-9397EF7F0BF2}"/>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8F26EB4C-1EE1-5302-4051-57D16DCF58D3}"/>
              </a:ext>
            </a:extLst>
          </p:cNvPr>
          <p:cNvSpPr>
            <a:spLocks noGrp="1"/>
          </p:cNvSpPr>
          <p:nvPr>
            <p:ph type="sldNum" sz="quarter" idx="12"/>
          </p:nvPr>
        </p:nvSpPr>
        <p:spPr/>
        <p:txBody>
          <a:bodyPr/>
          <a:lstStyle/>
          <a:p>
            <a:fld id="{196A61CA-0502-4EE4-9724-96EA822543E5}" type="slidenum">
              <a:rPr lang="en-US" dirty="0"/>
              <a:t>18</a:t>
            </a:fld>
            <a:endParaRPr lang="en-US"/>
          </a:p>
        </p:txBody>
      </p:sp>
      <p:pic>
        <p:nvPicPr>
          <p:cNvPr id="7" name="Content Placeholder 6" descr="No photo description available.">
            <a:extLst>
              <a:ext uri="{FF2B5EF4-FFF2-40B4-BE49-F238E27FC236}">
                <a16:creationId xmlns:a16="http://schemas.microsoft.com/office/drawing/2014/main" id="{D0B1D9CC-7D10-FA3B-A37C-46E459FE89D2}"/>
              </a:ext>
            </a:extLst>
          </p:cNvPr>
          <p:cNvPicPr>
            <a:picLocks noGrp="1" noChangeAspect="1"/>
          </p:cNvPicPr>
          <p:nvPr>
            <p:ph sz="half" idx="2"/>
          </p:nvPr>
        </p:nvPicPr>
        <p:blipFill>
          <a:blip r:embed="rId2"/>
          <a:stretch>
            <a:fillRect/>
          </a:stretch>
        </p:blipFill>
        <p:spPr>
          <a:xfrm>
            <a:off x="6172200" y="2429857"/>
            <a:ext cx="4495800" cy="3371850"/>
          </a:xfrm>
        </p:spPr>
      </p:pic>
    </p:spTree>
    <p:extLst>
      <p:ext uri="{BB962C8B-B14F-4D97-AF65-F5344CB8AC3E}">
        <p14:creationId xmlns:p14="http://schemas.microsoft.com/office/powerpoint/2010/main" val="39852714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3FBF2-B966-FEE2-D45B-C45646C872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0E569D-6025-03C3-9C7F-0E23883869B3}"/>
              </a:ext>
            </a:extLst>
          </p:cNvPr>
          <p:cNvSpPr>
            <a:spLocks noGrp="1"/>
          </p:cNvSpPr>
          <p:nvPr>
            <p:ph type="title"/>
          </p:nvPr>
        </p:nvSpPr>
        <p:spPr/>
        <p:txBody>
          <a:bodyPr/>
          <a:lstStyle/>
          <a:p>
            <a:r>
              <a:rPr lang="en-US"/>
              <a:t>The 2000s-2010s: "thousands of little paper cuts"</a:t>
            </a:r>
          </a:p>
        </p:txBody>
      </p:sp>
      <p:sp>
        <p:nvSpPr>
          <p:cNvPr id="3" name="Content Placeholder 2">
            <a:extLst>
              <a:ext uri="{FF2B5EF4-FFF2-40B4-BE49-F238E27FC236}">
                <a16:creationId xmlns:a16="http://schemas.microsoft.com/office/drawing/2014/main" id="{AA4F22BF-159A-D5EB-CCDF-97953E889DFE}"/>
              </a:ext>
            </a:extLst>
          </p:cNvPr>
          <p:cNvSpPr>
            <a:spLocks noGrp="1"/>
          </p:cNvSpPr>
          <p:nvPr>
            <p:ph sz="half" idx="1"/>
          </p:nvPr>
        </p:nvSpPr>
        <p:spPr/>
        <p:txBody>
          <a:bodyPr vert="horz" lIns="91440" tIns="45720" rIns="91440" bIns="45720" rtlCol="0" anchor="t">
            <a:normAutofit fontScale="92500" lnSpcReduction="20000"/>
          </a:bodyPr>
          <a:lstStyle/>
          <a:p>
            <a:r>
              <a:rPr lang="en-US"/>
              <a:t>Organizations like ALEC, the Heritage Foundation, and the Freedom Foundation supported numerous attempts to reduce union power in Florida throughout the 2000s and the 2010s.</a:t>
            </a:r>
          </a:p>
          <a:p>
            <a:r>
              <a:rPr lang="en-US"/>
              <a:t>Fortunately, most of the sweeping ones failed to pass committees and died, but many smaller bills</a:t>
            </a:r>
          </a:p>
          <a:p>
            <a:r>
              <a:rPr lang="en-US"/>
              <a:t>But Governor Ron Desantis's election in 2018, alongside Rick Scott's narrow win for the U.S. Senate seat from Florida, signified a serious conservative turn in Florida politics.</a:t>
            </a:r>
          </a:p>
        </p:txBody>
      </p:sp>
      <p:sp>
        <p:nvSpPr>
          <p:cNvPr id="4" name="Date Placeholder 3">
            <a:extLst>
              <a:ext uri="{FF2B5EF4-FFF2-40B4-BE49-F238E27FC236}">
                <a16:creationId xmlns:a16="http://schemas.microsoft.com/office/drawing/2014/main" id="{0A7A6852-280C-77B5-E0F7-30F72DA61B43}"/>
              </a:ext>
            </a:extLst>
          </p:cNvPr>
          <p:cNvSpPr>
            <a:spLocks noGrp="1"/>
          </p:cNvSpPr>
          <p:nvPr>
            <p:ph type="dt" sz="half" idx="10"/>
          </p:nvPr>
        </p:nvSpPr>
        <p:spPr/>
        <p:txBody>
          <a:bodyPr/>
          <a:lstStyle/>
          <a:p>
            <a:fld id="{FEA7F0F4-ECF6-4704-A818-73505DC12981}" type="datetime1">
              <a:rPr/>
              <a:t>2/24/2025</a:t>
            </a:fld>
            <a:endParaRPr lang="en-US"/>
          </a:p>
        </p:txBody>
      </p:sp>
      <p:sp>
        <p:nvSpPr>
          <p:cNvPr id="5" name="Footer Placeholder 4">
            <a:extLst>
              <a:ext uri="{FF2B5EF4-FFF2-40B4-BE49-F238E27FC236}">
                <a16:creationId xmlns:a16="http://schemas.microsoft.com/office/drawing/2014/main" id="{7CB7165C-45FC-254A-DEEF-80235DDA0A8B}"/>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E16303ED-9AF0-3F57-9B9F-465D5634AC3E}"/>
              </a:ext>
            </a:extLst>
          </p:cNvPr>
          <p:cNvSpPr>
            <a:spLocks noGrp="1"/>
          </p:cNvSpPr>
          <p:nvPr>
            <p:ph type="sldNum" sz="quarter" idx="12"/>
          </p:nvPr>
        </p:nvSpPr>
        <p:spPr/>
        <p:txBody>
          <a:bodyPr/>
          <a:lstStyle/>
          <a:p>
            <a:fld id="{196A61CA-0502-4EE4-9724-96EA822543E5}" type="slidenum">
              <a:rPr lang="en-US" dirty="0"/>
              <a:t>19</a:t>
            </a:fld>
            <a:endParaRPr lang="en-US"/>
          </a:p>
        </p:txBody>
      </p:sp>
      <p:pic>
        <p:nvPicPr>
          <p:cNvPr id="7" name="Picture 6" descr="A person in a suit and tie walking with a red ribbon&#10;&#10;AI-generated content may be incorrect.">
            <a:extLst>
              <a:ext uri="{FF2B5EF4-FFF2-40B4-BE49-F238E27FC236}">
                <a16:creationId xmlns:a16="http://schemas.microsoft.com/office/drawing/2014/main" id="{F2080FEC-65E0-0847-78AC-F0B987569631}"/>
              </a:ext>
            </a:extLst>
          </p:cNvPr>
          <p:cNvPicPr>
            <a:picLocks noChangeAspect="1"/>
          </p:cNvPicPr>
          <p:nvPr/>
        </p:nvPicPr>
        <p:blipFill>
          <a:blip r:embed="rId2"/>
          <a:stretch>
            <a:fillRect/>
          </a:stretch>
        </p:blipFill>
        <p:spPr>
          <a:xfrm>
            <a:off x="6270487" y="2480950"/>
            <a:ext cx="4410765" cy="2923143"/>
          </a:xfrm>
          <a:prstGeom prst="rect">
            <a:avLst/>
          </a:prstGeom>
        </p:spPr>
      </p:pic>
    </p:spTree>
    <p:extLst>
      <p:ext uri="{BB962C8B-B14F-4D97-AF65-F5344CB8AC3E}">
        <p14:creationId xmlns:p14="http://schemas.microsoft.com/office/powerpoint/2010/main" val="13953281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907B3-2FE2-1146-E918-E484902295BD}"/>
              </a:ext>
            </a:extLst>
          </p:cNvPr>
          <p:cNvSpPr>
            <a:spLocks noGrp="1"/>
          </p:cNvSpPr>
          <p:nvPr>
            <p:ph type="title"/>
          </p:nvPr>
        </p:nvSpPr>
        <p:spPr/>
        <p:txBody>
          <a:bodyPr/>
          <a:lstStyle/>
          <a:p>
            <a:r>
              <a:rPr lang="en-US" dirty="0"/>
              <a:t>Disclaimer:</a:t>
            </a:r>
          </a:p>
        </p:txBody>
      </p:sp>
      <p:sp>
        <p:nvSpPr>
          <p:cNvPr id="3" name="Content Placeholder 2">
            <a:extLst>
              <a:ext uri="{FF2B5EF4-FFF2-40B4-BE49-F238E27FC236}">
                <a16:creationId xmlns:a16="http://schemas.microsoft.com/office/drawing/2014/main" id="{AD606486-54AE-73BD-7C74-30F136DB7FE7}"/>
              </a:ext>
            </a:extLst>
          </p:cNvPr>
          <p:cNvSpPr>
            <a:spLocks noGrp="1"/>
          </p:cNvSpPr>
          <p:nvPr>
            <p:ph idx="1"/>
          </p:nvPr>
        </p:nvSpPr>
        <p:spPr/>
        <p:txBody>
          <a:bodyPr/>
          <a:lstStyle/>
          <a:p>
            <a:pPr marL="0" indent="0">
              <a:buNone/>
            </a:pPr>
            <a:r>
              <a:rPr lang="en-US" dirty="0"/>
              <a:t>By attending this session, you confirm that you are a registered attendee of the National Education Association (NEA) Higher Education Conference and an NEA member or supporter. The information you receive here is only for your use in your capacity as an NEA member or supporter. This presentation and its contents may not be further distributed, in whole or in part, by any medium or in any form, for any purpose other than building your local NEA affiliate. </a:t>
            </a:r>
          </a:p>
          <a:p>
            <a:pPr marL="0" indent="0">
              <a:buNone/>
            </a:pPr>
            <a:r>
              <a:rPr lang="en-US" dirty="0"/>
              <a:t>Violation of these terms may result in legal action.</a:t>
            </a:r>
          </a:p>
        </p:txBody>
      </p:sp>
      <p:sp>
        <p:nvSpPr>
          <p:cNvPr id="4" name="Date Placeholder 3">
            <a:extLst>
              <a:ext uri="{FF2B5EF4-FFF2-40B4-BE49-F238E27FC236}">
                <a16:creationId xmlns:a16="http://schemas.microsoft.com/office/drawing/2014/main" id="{BB8A5962-8BF7-B9C6-D91D-E2DA0D1DAC23}"/>
              </a:ext>
            </a:extLst>
          </p:cNvPr>
          <p:cNvSpPr>
            <a:spLocks noGrp="1"/>
          </p:cNvSpPr>
          <p:nvPr>
            <p:ph type="dt" sz="half" idx="10"/>
          </p:nvPr>
        </p:nvSpPr>
        <p:spPr/>
        <p:txBody>
          <a:bodyPr/>
          <a:lstStyle/>
          <a:p>
            <a:fld id="{68391D62-57BA-475B-9B34-4347CFAD32C4}" type="datetime1">
              <a:rPr lang="en-US" smtClean="0"/>
              <a:t>2/24/2025</a:t>
            </a:fld>
            <a:endParaRPr lang="en-US" dirty="0"/>
          </a:p>
        </p:txBody>
      </p:sp>
      <p:sp>
        <p:nvSpPr>
          <p:cNvPr id="5" name="Footer Placeholder 4">
            <a:extLst>
              <a:ext uri="{FF2B5EF4-FFF2-40B4-BE49-F238E27FC236}">
                <a16:creationId xmlns:a16="http://schemas.microsoft.com/office/drawing/2014/main" id="{4A52698C-529D-9611-727E-9A36BF019178}"/>
              </a:ext>
            </a:extLst>
          </p:cNvPr>
          <p:cNvSpPr>
            <a:spLocks noGrp="1"/>
          </p:cNvSpPr>
          <p:nvPr>
            <p:ph type="ftr" sz="quarter" idx="11"/>
          </p:nvPr>
        </p:nvSpPr>
        <p:spPr/>
        <p:txBody>
          <a:bodyPr/>
          <a:lstStyle/>
          <a:p>
            <a:r>
              <a:rPr lang="en-US"/>
              <a:t>
              </a:t>
            </a:r>
            <a:endParaRPr lang="en-US" dirty="0"/>
          </a:p>
        </p:txBody>
      </p:sp>
      <p:sp>
        <p:nvSpPr>
          <p:cNvPr id="6" name="Slide Number Placeholder 5">
            <a:extLst>
              <a:ext uri="{FF2B5EF4-FFF2-40B4-BE49-F238E27FC236}">
                <a16:creationId xmlns:a16="http://schemas.microsoft.com/office/drawing/2014/main" id="{7A442F49-A505-323F-FDB4-2DD571CB6066}"/>
              </a:ext>
            </a:extLst>
          </p:cNvPr>
          <p:cNvSpPr>
            <a:spLocks noGrp="1"/>
          </p:cNvSpPr>
          <p:nvPr>
            <p:ph type="sldNum" sz="quarter" idx="12"/>
          </p:nvPr>
        </p:nvSpPr>
        <p:spPr/>
        <p:txBody>
          <a:bodyPr/>
          <a:lstStyle/>
          <a:p>
            <a:fld id="{196A61CA-0502-4EE4-9724-96EA822543E5}" type="slidenum">
              <a:rPr lang="en-US" smtClean="0"/>
              <a:t>2</a:t>
            </a:fld>
            <a:endParaRPr lang="en-US" dirty="0"/>
          </a:p>
        </p:txBody>
      </p:sp>
    </p:spTree>
    <p:extLst>
      <p:ext uri="{BB962C8B-B14F-4D97-AF65-F5344CB8AC3E}">
        <p14:creationId xmlns:p14="http://schemas.microsoft.com/office/powerpoint/2010/main" val="14336787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B247A3-035A-3C1F-7268-48E2FCD5E0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76CFB5-A92C-B0A5-6AD2-DFD5DC37438C}"/>
              </a:ext>
            </a:extLst>
          </p:cNvPr>
          <p:cNvSpPr>
            <a:spLocks noGrp="1"/>
          </p:cNvSpPr>
          <p:nvPr>
            <p:ph type="title"/>
          </p:nvPr>
        </p:nvSpPr>
        <p:spPr/>
        <p:txBody>
          <a:bodyPr/>
          <a:lstStyle/>
          <a:p>
            <a:r>
              <a:rPr lang="en-US"/>
              <a:t>The 2000s-2010s: "Thousands of little paper cuts"</a:t>
            </a:r>
          </a:p>
        </p:txBody>
      </p:sp>
      <p:sp>
        <p:nvSpPr>
          <p:cNvPr id="3" name="Content Placeholder 2">
            <a:extLst>
              <a:ext uri="{FF2B5EF4-FFF2-40B4-BE49-F238E27FC236}">
                <a16:creationId xmlns:a16="http://schemas.microsoft.com/office/drawing/2014/main" id="{F735ACFD-B4BE-D64C-138F-5E60D2C7D992}"/>
              </a:ext>
            </a:extLst>
          </p:cNvPr>
          <p:cNvSpPr>
            <a:spLocks noGrp="1"/>
          </p:cNvSpPr>
          <p:nvPr>
            <p:ph sz="half" idx="1"/>
          </p:nvPr>
        </p:nvSpPr>
        <p:spPr>
          <a:xfrm>
            <a:off x="1429566" y="2257043"/>
            <a:ext cx="4495800" cy="3695392"/>
          </a:xfrm>
        </p:spPr>
        <p:txBody>
          <a:bodyPr vert="horz" lIns="91440" tIns="45720" rIns="91440" bIns="45720" rtlCol="0" anchor="t">
            <a:normAutofit/>
          </a:bodyPr>
          <a:lstStyle/>
          <a:p>
            <a:r>
              <a:rPr lang="en-US"/>
              <a:t>In 2018, after many years of attempts, the legislature finally passed HB 7055, which required teachers' unions to maintain 50% membership density to remain certified.</a:t>
            </a:r>
          </a:p>
          <a:p>
            <a:r>
              <a:rPr lang="en-US"/>
              <a:t>Most K-12 chapters saw a surge in membership, fortunately, but a few rural counties fell below the new threshold.</a:t>
            </a:r>
          </a:p>
        </p:txBody>
      </p:sp>
      <p:sp>
        <p:nvSpPr>
          <p:cNvPr id="4" name="Date Placeholder 3">
            <a:extLst>
              <a:ext uri="{FF2B5EF4-FFF2-40B4-BE49-F238E27FC236}">
                <a16:creationId xmlns:a16="http://schemas.microsoft.com/office/drawing/2014/main" id="{1585FDD8-1900-83B0-0003-355DF00C7442}"/>
              </a:ext>
            </a:extLst>
          </p:cNvPr>
          <p:cNvSpPr>
            <a:spLocks noGrp="1"/>
          </p:cNvSpPr>
          <p:nvPr>
            <p:ph type="dt" sz="half" idx="10"/>
          </p:nvPr>
        </p:nvSpPr>
        <p:spPr/>
        <p:txBody>
          <a:bodyPr/>
          <a:lstStyle/>
          <a:p>
            <a:fld id="{FEA7F0F4-ECF6-4704-A818-73505DC12981}" type="datetime1">
              <a:t>2/24/2025</a:t>
            </a:fld>
            <a:endParaRPr lang="en-US"/>
          </a:p>
        </p:txBody>
      </p:sp>
      <p:sp>
        <p:nvSpPr>
          <p:cNvPr id="5" name="Footer Placeholder 4">
            <a:extLst>
              <a:ext uri="{FF2B5EF4-FFF2-40B4-BE49-F238E27FC236}">
                <a16:creationId xmlns:a16="http://schemas.microsoft.com/office/drawing/2014/main" id="{EAC1D7A8-16F2-7122-4626-BDE0C8C4C6DF}"/>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8E404282-5145-B562-5241-01A6FEC1D1EA}"/>
              </a:ext>
            </a:extLst>
          </p:cNvPr>
          <p:cNvSpPr>
            <a:spLocks noGrp="1"/>
          </p:cNvSpPr>
          <p:nvPr>
            <p:ph type="sldNum" sz="quarter" idx="12"/>
          </p:nvPr>
        </p:nvSpPr>
        <p:spPr/>
        <p:txBody>
          <a:bodyPr/>
          <a:lstStyle/>
          <a:p>
            <a:fld id="{196A61CA-0502-4EE4-9724-96EA822543E5}" type="slidenum">
              <a:rPr lang="en-US" dirty="0"/>
              <a:t>20</a:t>
            </a:fld>
            <a:endParaRPr lang="en-US"/>
          </a:p>
        </p:txBody>
      </p:sp>
      <p:pic>
        <p:nvPicPr>
          <p:cNvPr id="7" name="Content Placeholder 6" descr="What Is the Capital of Florida? - WorldAtlas">
            <a:extLst>
              <a:ext uri="{FF2B5EF4-FFF2-40B4-BE49-F238E27FC236}">
                <a16:creationId xmlns:a16="http://schemas.microsoft.com/office/drawing/2014/main" id="{79B177E7-1EC7-FD86-F654-8D85C2E911DE}"/>
              </a:ext>
            </a:extLst>
          </p:cNvPr>
          <p:cNvPicPr>
            <a:picLocks noGrp="1" noChangeAspect="1"/>
          </p:cNvPicPr>
          <p:nvPr>
            <p:ph sz="half" idx="2"/>
          </p:nvPr>
        </p:nvPicPr>
        <p:blipFill>
          <a:blip r:embed="rId2"/>
          <a:stretch>
            <a:fillRect/>
          </a:stretch>
        </p:blipFill>
        <p:spPr>
          <a:xfrm>
            <a:off x="6183243" y="2259371"/>
            <a:ext cx="4495800" cy="2983576"/>
          </a:xfrm>
        </p:spPr>
      </p:pic>
    </p:spTree>
    <p:extLst>
      <p:ext uri="{BB962C8B-B14F-4D97-AF65-F5344CB8AC3E}">
        <p14:creationId xmlns:p14="http://schemas.microsoft.com/office/powerpoint/2010/main" val="25315493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78428-FFF9-B3EA-4E46-4632AB43FD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556CD7-98BD-A920-C286-555B4CC8509B}"/>
              </a:ext>
            </a:extLst>
          </p:cNvPr>
          <p:cNvSpPr>
            <a:spLocks noGrp="1"/>
          </p:cNvSpPr>
          <p:nvPr>
            <p:ph type="title"/>
          </p:nvPr>
        </p:nvSpPr>
        <p:spPr/>
        <p:txBody>
          <a:bodyPr/>
          <a:lstStyle/>
          <a:p>
            <a:r>
              <a:rPr lang="en-US"/>
              <a:t>The 2020s: thriving, against all odds</a:t>
            </a:r>
          </a:p>
        </p:txBody>
      </p:sp>
      <p:sp>
        <p:nvSpPr>
          <p:cNvPr id="4" name="Date Placeholder 3">
            <a:extLst>
              <a:ext uri="{FF2B5EF4-FFF2-40B4-BE49-F238E27FC236}">
                <a16:creationId xmlns:a16="http://schemas.microsoft.com/office/drawing/2014/main" id="{AF93CB89-BD3F-AD91-F745-F218EFD4295A}"/>
              </a:ext>
            </a:extLst>
          </p:cNvPr>
          <p:cNvSpPr>
            <a:spLocks noGrp="1"/>
          </p:cNvSpPr>
          <p:nvPr>
            <p:ph type="dt" sz="half" idx="10"/>
          </p:nvPr>
        </p:nvSpPr>
        <p:spPr/>
        <p:txBody>
          <a:bodyPr/>
          <a:lstStyle/>
          <a:p>
            <a:fld id="{FEA7F0F4-ECF6-4704-A818-73505DC12981}" type="datetime1">
              <a:rPr lang="en-US"/>
              <a:t>2/24/2025</a:t>
            </a:fld>
            <a:endParaRPr lang="en-US"/>
          </a:p>
        </p:txBody>
      </p:sp>
      <p:sp>
        <p:nvSpPr>
          <p:cNvPr id="5" name="Footer Placeholder 4">
            <a:extLst>
              <a:ext uri="{FF2B5EF4-FFF2-40B4-BE49-F238E27FC236}">
                <a16:creationId xmlns:a16="http://schemas.microsoft.com/office/drawing/2014/main" id="{1F497F7C-70FD-467D-7229-4BB3C2020E6E}"/>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10AAE4DB-956E-7EAF-00B2-1C0690BED230}"/>
              </a:ext>
            </a:extLst>
          </p:cNvPr>
          <p:cNvSpPr>
            <a:spLocks noGrp="1"/>
          </p:cNvSpPr>
          <p:nvPr>
            <p:ph type="sldNum" sz="quarter" idx="12"/>
          </p:nvPr>
        </p:nvSpPr>
        <p:spPr/>
        <p:txBody>
          <a:bodyPr/>
          <a:lstStyle/>
          <a:p>
            <a:fld id="{196A61CA-0502-4EE4-9724-96EA822543E5}" type="slidenum">
              <a:rPr lang="en-US" dirty="0"/>
              <a:t>21</a:t>
            </a:fld>
            <a:endParaRPr lang="en-US"/>
          </a:p>
        </p:txBody>
      </p:sp>
      <p:sp>
        <p:nvSpPr>
          <p:cNvPr id="9" name="Content Placeholder 8">
            <a:extLst>
              <a:ext uri="{FF2B5EF4-FFF2-40B4-BE49-F238E27FC236}">
                <a16:creationId xmlns:a16="http://schemas.microsoft.com/office/drawing/2014/main" id="{0E6F2722-CF7E-452D-8A8F-FCA044FBB089}"/>
              </a:ext>
            </a:extLst>
          </p:cNvPr>
          <p:cNvSpPr>
            <a:spLocks noGrp="1"/>
          </p:cNvSpPr>
          <p:nvPr>
            <p:ph sz="half" idx="2"/>
          </p:nvPr>
        </p:nvSpPr>
        <p:spPr>
          <a:xfrm>
            <a:off x="6105940" y="2135565"/>
            <a:ext cx="4970668" cy="3960435"/>
          </a:xfrm>
        </p:spPr>
        <p:txBody>
          <a:bodyPr vert="horz" lIns="91440" tIns="45720" rIns="91440" bIns="45720" rtlCol="0" anchor="t">
            <a:normAutofit fontScale="92500" lnSpcReduction="20000"/>
          </a:bodyPr>
          <a:lstStyle/>
          <a:p>
            <a:r>
              <a:rPr lang="en-US"/>
              <a:t>In 2023, Desantis signed SB 256, which raised the density bar for certification to 60%, expanded it to all public employees (excluding cops, corrections, and firefighters), and outlawed payroll deduction, amongst other things.</a:t>
            </a:r>
          </a:p>
          <a:p>
            <a:r>
              <a:rPr lang="en-US"/>
              <a:t>That same year, he also signed HB 999, which bans "critical race theory" in hiring decisions and restricts what can be taught at public universities.</a:t>
            </a:r>
          </a:p>
          <a:p>
            <a:r>
              <a:rPr lang="en-US"/>
              <a:t>In 2024, SB 1746 became law, which exempts emergency and mass transit workers from SB 256.</a:t>
            </a:r>
          </a:p>
        </p:txBody>
      </p:sp>
      <p:pic>
        <p:nvPicPr>
          <p:cNvPr id="12" name="Content Placeholder 11" descr="DeSantis leads Republican states' attacks against public sector unions | US  unions | The Guardian">
            <a:extLst>
              <a:ext uri="{FF2B5EF4-FFF2-40B4-BE49-F238E27FC236}">
                <a16:creationId xmlns:a16="http://schemas.microsoft.com/office/drawing/2014/main" id="{F5B01398-EEB9-D72F-04BA-DCA96F2E51A0}"/>
              </a:ext>
            </a:extLst>
          </p:cNvPr>
          <p:cNvPicPr>
            <a:picLocks noGrp="1" noChangeAspect="1"/>
          </p:cNvPicPr>
          <p:nvPr>
            <p:ph sz="half" idx="1"/>
          </p:nvPr>
        </p:nvPicPr>
        <p:blipFill>
          <a:blip r:embed="rId2"/>
          <a:stretch>
            <a:fillRect/>
          </a:stretch>
        </p:blipFill>
        <p:spPr>
          <a:xfrm>
            <a:off x="1697832" y="2135188"/>
            <a:ext cx="3960812" cy="3960812"/>
          </a:xfrm>
        </p:spPr>
      </p:pic>
    </p:spTree>
    <p:extLst>
      <p:ext uri="{BB962C8B-B14F-4D97-AF65-F5344CB8AC3E}">
        <p14:creationId xmlns:p14="http://schemas.microsoft.com/office/powerpoint/2010/main" val="541361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41C4BC-4DAB-639F-7D51-A6C172FB94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1C7218-2A40-D2A6-3444-B3BB4EDC2983}"/>
              </a:ext>
            </a:extLst>
          </p:cNvPr>
          <p:cNvSpPr>
            <a:spLocks noGrp="1"/>
          </p:cNvSpPr>
          <p:nvPr>
            <p:ph type="title"/>
          </p:nvPr>
        </p:nvSpPr>
        <p:spPr>
          <a:xfrm>
            <a:off x="1473740" y="825672"/>
            <a:ext cx="9238434" cy="889592"/>
          </a:xfrm>
        </p:spPr>
        <p:txBody>
          <a:bodyPr/>
          <a:lstStyle/>
          <a:p>
            <a:r>
              <a:rPr lang="en-US"/>
              <a:t>The 2020s: thriving, against all odds</a:t>
            </a:r>
          </a:p>
        </p:txBody>
      </p:sp>
      <p:sp>
        <p:nvSpPr>
          <p:cNvPr id="4" name="Date Placeholder 3">
            <a:extLst>
              <a:ext uri="{FF2B5EF4-FFF2-40B4-BE49-F238E27FC236}">
                <a16:creationId xmlns:a16="http://schemas.microsoft.com/office/drawing/2014/main" id="{E5B3F757-2E4E-802C-E338-30DD5B14AC38}"/>
              </a:ext>
            </a:extLst>
          </p:cNvPr>
          <p:cNvSpPr>
            <a:spLocks noGrp="1"/>
          </p:cNvSpPr>
          <p:nvPr>
            <p:ph type="dt" sz="half" idx="10"/>
          </p:nvPr>
        </p:nvSpPr>
        <p:spPr/>
        <p:txBody>
          <a:bodyPr/>
          <a:lstStyle/>
          <a:p>
            <a:fld id="{FEA7F0F4-ECF6-4704-A818-73505DC12981}" type="datetime1">
              <a:rPr lang="en-US"/>
              <a:t>2/24/2025</a:t>
            </a:fld>
            <a:endParaRPr lang="en-US"/>
          </a:p>
        </p:txBody>
      </p:sp>
      <p:sp>
        <p:nvSpPr>
          <p:cNvPr id="5" name="Footer Placeholder 4">
            <a:extLst>
              <a:ext uri="{FF2B5EF4-FFF2-40B4-BE49-F238E27FC236}">
                <a16:creationId xmlns:a16="http://schemas.microsoft.com/office/drawing/2014/main" id="{58DBF4FE-5075-5115-AF50-E2C64883FD52}"/>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991673B3-6EE2-6618-B260-137DC223EBD9}"/>
              </a:ext>
            </a:extLst>
          </p:cNvPr>
          <p:cNvSpPr>
            <a:spLocks noGrp="1"/>
          </p:cNvSpPr>
          <p:nvPr>
            <p:ph type="sldNum" sz="quarter" idx="12"/>
          </p:nvPr>
        </p:nvSpPr>
        <p:spPr/>
        <p:txBody>
          <a:bodyPr/>
          <a:lstStyle/>
          <a:p>
            <a:fld id="{196A61CA-0502-4EE4-9724-96EA822543E5}" type="slidenum">
              <a:rPr lang="en-US" dirty="0"/>
              <a:t>22</a:t>
            </a:fld>
            <a:endParaRPr lang="en-US"/>
          </a:p>
        </p:txBody>
      </p:sp>
      <p:sp>
        <p:nvSpPr>
          <p:cNvPr id="9" name="Content Placeholder 8">
            <a:extLst>
              <a:ext uri="{FF2B5EF4-FFF2-40B4-BE49-F238E27FC236}">
                <a16:creationId xmlns:a16="http://schemas.microsoft.com/office/drawing/2014/main" id="{F95A8FD4-0028-D1C4-FB28-51AB014D9E9E}"/>
              </a:ext>
            </a:extLst>
          </p:cNvPr>
          <p:cNvSpPr>
            <a:spLocks noGrp="1"/>
          </p:cNvSpPr>
          <p:nvPr>
            <p:ph sz="half" idx="2"/>
          </p:nvPr>
        </p:nvSpPr>
        <p:spPr>
          <a:xfrm>
            <a:off x="6105940" y="2135565"/>
            <a:ext cx="4970668" cy="3960435"/>
          </a:xfrm>
        </p:spPr>
        <p:txBody>
          <a:bodyPr vert="horz" lIns="91440" tIns="45720" rIns="91440" bIns="45720" rtlCol="0" anchor="t">
            <a:normAutofit fontScale="85000" lnSpcReduction="20000"/>
          </a:bodyPr>
          <a:lstStyle/>
          <a:p>
            <a:r>
              <a:rPr lang="en-US"/>
              <a:t>The results have been devastating for many public sector employees</a:t>
            </a:r>
          </a:p>
          <a:p>
            <a:pPr marL="560070" lvl="1" indent="-285750">
              <a:buFont typeface="Courier New"/>
              <a:buChar char="o"/>
            </a:pPr>
            <a:r>
              <a:rPr lang="en-US" b="0"/>
              <a:t>20 bargaining units for non-instructional employees at the state universities have gone under</a:t>
            </a:r>
          </a:p>
          <a:p>
            <a:pPr marL="560070" lvl="1" indent="-285750">
              <a:buFont typeface="Courier New"/>
              <a:buChar char="o"/>
            </a:pPr>
            <a:r>
              <a:rPr lang="en-US" b="0"/>
              <a:t>AFSCME and other municipal units representing janitors, groundskeepers, clerks, accountants, etc. Were decertified, leaving about 42,000 people in those areas unrepresented</a:t>
            </a:r>
          </a:p>
          <a:p>
            <a:pPr marL="560070" lvl="1" indent="-285750">
              <a:buFont typeface="Courier New"/>
              <a:buChar char="o"/>
            </a:pPr>
            <a:r>
              <a:rPr lang="en-US" b="0"/>
              <a:t>All eight adjunct units were decertified</a:t>
            </a:r>
          </a:p>
          <a:p>
            <a:r>
              <a:rPr lang="en-US"/>
              <a:t>However, GAUs and other UFF chapters have pushed through</a:t>
            </a:r>
          </a:p>
          <a:p>
            <a:pPr marL="285750" lvl="1">
              <a:buFont typeface="Courier New"/>
              <a:buChar char="o"/>
            </a:pPr>
            <a:r>
              <a:rPr lang="en-US" b="0"/>
              <a:t>    All the GAU chapters have collected enough cards to        extend our time</a:t>
            </a:r>
          </a:p>
          <a:p>
            <a:pPr marL="285750" lvl="1">
              <a:buFont typeface="Courier New"/>
              <a:buChar char="o"/>
            </a:pPr>
            <a:r>
              <a:rPr lang="en-US" b="0"/>
              <a:t>    UFF overall is up 5% in members from 2022</a:t>
            </a:r>
          </a:p>
        </p:txBody>
      </p:sp>
      <p:pic>
        <p:nvPicPr>
          <p:cNvPr id="3" name="Picture 2" descr="Florida’s public unions at scrutiny of SB 256 – The Catalyst">
            <a:extLst>
              <a:ext uri="{FF2B5EF4-FFF2-40B4-BE49-F238E27FC236}">
                <a16:creationId xmlns:a16="http://schemas.microsoft.com/office/drawing/2014/main" id="{BB53CF0B-EB27-9DBD-1737-3B135A110F3D}"/>
              </a:ext>
            </a:extLst>
          </p:cNvPr>
          <p:cNvPicPr>
            <a:picLocks noChangeAspect="1"/>
          </p:cNvPicPr>
          <p:nvPr/>
        </p:nvPicPr>
        <p:blipFill>
          <a:blip r:embed="rId2"/>
          <a:stretch>
            <a:fillRect/>
          </a:stretch>
        </p:blipFill>
        <p:spPr>
          <a:xfrm>
            <a:off x="1030556" y="2378183"/>
            <a:ext cx="4990615" cy="3173600"/>
          </a:xfrm>
          <a:prstGeom prst="rect">
            <a:avLst/>
          </a:prstGeom>
        </p:spPr>
      </p:pic>
    </p:spTree>
    <p:extLst>
      <p:ext uri="{BB962C8B-B14F-4D97-AF65-F5344CB8AC3E}">
        <p14:creationId xmlns:p14="http://schemas.microsoft.com/office/powerpoint/2010/main" val="15285114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CF137-AC78-81FF-04A1-2C00DFC4C814}"/>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904C9540-04DC-6B08-47C3-7BE9CD17681F}"/>
              </a:ext>
            </a:extLst>
          </p:cNvPr>
          <p:cNvSpPr>
            <a:spLocks noGrp="1"/>
          </p:cNvSpPr>
          <p:nvPr>
            <p:ph type="body" sz="half" idx="2"/>
          </p:nvPr>
        </p:nvSpPr>
        <p:spPr/>
        <p:txBody>
          <a:bodyPr vert="horz" lIns="91440" tIns="45720" rIns="91440" bIns="45720" rtlCol="0" anchor="t">
            <a:normAutofit/>
          </a:bodyPr>
          <a:lstStyle/>
          <a:p>
            <a:r>
              <a:rPr lang="en-US" dirty="0"/>
              <a:t>Apathy, institutional barriers, and downstream effects of legislative attacks in the modern day at Florida State University and the University of South Florida</a:t>
            </a:r>
          </a:p>
        </p:txBody>
      </p:sp>
      <p:sp>
        <p:nvSpPr>
          <p:cNvPr id="5" name="Date Placeholder 4">
            <a:extLst>
              <a:ext uri="{FF2B5EF4-FFF2-40B4-BE49-F238E27FC236}">
                <a16:creationId xmlns:a16="http://schemas.microsoft.com/office/drawing/2014/main" id="{BE421520-0CC6-9898-A83E-7FA397727FBF}"/>
              </a:ext>
            </a:extLst>
          </p:cNvPr>
          <p:cNvSpPr>
            <a:spLocks noGrp="1"/>
          </p:cNvSpPr>
          <p:nvPr>
            <p:ph type="dt" sz="half" idx="10"/>
          </p:nvPr>
        </p:nvSpPr>
        <p:spPr/>
        <p:txBody>
          <a:bodyPr/>
          <a:lstStyle/>
          <a:p>
            <a:fld id="{9461AF9D-B0DB-46C9-9C9D-1973C85859BC}" type="datetime1">
              <a:rPr/>
              <a:t>2/24/2025</a:t>
            </a:fld>
            <a:endParaRPr lang="en-US" dirty="0"/>
          </a:p>
        </p:txBody>
      </p:sp>
      <p:sp>
        <p:nvSpPr>
          <p:cNvPr id="6" name="Footer Placeholder 5">
            <a:extLst>
              <a:ext uri="{FF2B5EF4-FFF2-40B4-BE49-F238E27FC236}">
                <a16:creationId xmlns:a16="http://schemas.microsoft.com/office/drawing/2014/main" id="{4582721A-4462-0DB7-B4C7-059300C388A8}"/>
              </a:ext>
            </a:extLst>
          </p:cNvPr>
          <p:cNvSpPr>
            <a:spLocks noGrp="1"/>
          </p:cNvSpPr>
          <p:nvPr>
            <p:ph type="ftr" sz="quarter" idx="11"/>
          </p:nvPr>
        </p:nvSpPr>
        <p:spPr/>
        <p:txBody>
          <a:bodyPr/>
          <a:lstStyle/>
          <a:p>
            <a:r>
              <a:rPr lang="en-US" dirty="0"/>
              <a:t>
              </a:t>
            </a:r>
          </a:p>
        </p:txBody>
      </p:sp>
      <p:sp>
        <p:nvSpPr>
          <p:cNvPr id="7" name="Slide Number Placeholder 6">
            <a:extLst>
              <a:ext uri="{FF2B5EF4-FFF2-40B4-BE49-F238E27FC236}">
                <a16:creationId xmlns:a16="http://schemas.microsoft.com/office/drawing/2014/main" id="{DC00A929-DC14-1BC8-7016-B60ECBC49B3F}"/>
              </a:ext>
            </a:extLst>
          </p:cNvPr>
          <p:cNvSpPr>
            <a:spLocks noGrp="1"/>
          </p:cNvSpPr>
          <p:nvPr>
            <p:ph type="sldNum" sz="quarter" idx="12"/>
          </p:nvPr>
        </p:nvSpPr>
        <p:spPr/>
        <p:txBody>
          <a:bodyPr/>
          <a:lstStyle/>
          <a:p>
            <a:fld id="{196A61CA-0502-4EE4-9724-96EA822543E5}" type="slidenum">
              <a:rPr lang="en-US" dirty="0"/>
              <a:t>23</a:t>
            </a:fld>
            <a:endParaRPr lang="en-US" dirty="0"/>
          </a:p>
        </p:txBody>
      </p:sp>
      <p:sp>
        <p:nvSpPr>
          <p:cNvPr id="9" name="Title 8">
            <a:extLst>
              <a:ext uri="{FF2B5EF4-FFF2-40B4-BE49-F238E27FC236}">
                <a16:creationId xmlns:a16="http://schemas.microsoft.com/office/drawing/2014/main" id="{EAE6414C-5415-CD60-E1DB-4B20BCCA7EAA}"/>
              </a:ext>
            </a:extLst>
          </p:cNvPr>
          <p:cNvSpPr>
            <a:spLocks noGrp="1"/>
          </p:cNvSpPr>
          <p:nvPr>
            <p:ph type="title"/>
          </p:nvPr>
        </p:nvSpPr>
        <p:spPr/>
        <p:txBody>
          <a:bodyPr/>
          <a:lstStyle/>
          <a:p>
            <a:r>
              <a:rPr lang="en-US" dirty="0"/>
              <a:t>Challenges in our local communities</a:t>
            </a:r>
          </a:p>
        </p:txBody>
      </p:sp>
      <p:pic>
        <p:nvPicPr>
          <p:cNvPr id="2" name="Picture Placeholder 1" descr="A group of people sitting in chairs&#10;&#10;AI-generated content may be incorrect.">
            <a:extLst>
              <a:ext uri="{FF2B5EF4-FFF2-40B4-BE49-F238E27FC236}">
                <a16:creationId xmlns:a16="http://schemas.microsoft.com/office/drawing/2014/main" id="{A2E6EC49-3CEB-D187-A8F4-10891851D365}"/>
              </a:ext>
            </a:extLst>
          </p:cNvPr>
          <p:cNvPicPr>
            <a:picLocks noGrp="1" noChangeAspect="1"/>
          </p:cNvPicPr>
          <p:nvPr>
            <p:ph type="pic" idx="1"/>
          </p:nvPr>
        </p:nvPicPr>
        <p:blipFill>
          <a:blip r:embed="rId2"/>
          <a:srcRect l="1449" r="23732"/>
          <a:stretch/>
        </p:blipFill>
        <p:spPr>
          <a:xfrm>
            <a:off x="5334001" y="762000"/>
            <a:ext cx="5326808" cy="5334005"/>
          </a:xfrm>
        </p:spPr>
      </p:pic>
    </p:spTree>
    <p:extLst>
      <p:ext uri="{BB962C8B-B14F-4D97-AF65-F5344CB8AC3E}">
        <p14:creationId xmlns:p14="http://schemas.microsoft.com/office/powerpoint/2010/main" val="38138002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10F55-42DD-BEDC-C1D6-B9802EAB62C1}"/>
              </a:ext>
            </a:extLst>
          </p:cNvPr>
          <p:cNvSpPr>
            <a:spLocks noGrp="1"/>
          </p:cNvSpPr>
          <p:nvPr>
            <p:ph type="title"/>
          </p:nvPr>
        </p:nvSpPr>
        <p:spPr>
          <a:xfrm>
            <a:off x="1429566" y="1013411"/>
            <a:ext cx="9238434" cy="889592"/>
          </a:xfrm>
        </p:spPr>
        <p:txBody>
          <a:bodyPr anchor="b">
            <a:normAutofit/>
          </a:bodyPr>
          <a:lstStyle/>
          <a:p>
            <a:r>
              <a:rPr lang="en-US" dirty="0"/>
              <a:t>USF: in the shadows of law</a:t>
            </a:r>
          </a:p>
        </p:txBody>
      </p:sp>
      <p:sp>
        <p:nvSpPr>
          <p:cNvPr id="3" name="Content Placeholder 2">
            <a:extLst>
              <a:ext uri="{FF2B5EF4-FFF2-40B4-BE49-F238E27FC236}">
                <a16:creationId xmlns:a16="http://schemas.microsoft.com/office/drawing/2014/main" id="{27BD4441-CCE5-409B-5C2B-4D24EC393E0D}"/>
              </a:ext>
            </a:extLst>
          </p:cNvPr>
          <p:cNvSpPr>
            <a:spLocks noGrp="1"/>
          </p:cNvSpPr>
          <p:nvPr>
            <p:ph sz="half" idx="1"/>
          </p:nvPr>
        </p:nvSpPr>
        <p:spPr>
          <a:xfrm>
            <a:off x="1429566" y="2135565"/>
            <a:ext cx="4495800" cy="3960435"/>
          </a:xfrm>
        </p:spPr>
        <p:txBody>
          <a:bodyPr vert="horz" lIns="91440" tIns="45720" rIns="91440" bIns="45720" rtlCol="0" anchor="t">
            <a:normAutofit fontScale="92500" lnSpcReduction="10000"/>
          </a:bodyPr>
          <a:lstStyle/>
          <a:p>
            <a:pPr>
              <a:lnSpc>
                <a:spcPct val="120000"/>
              </a:lnSpc>
            </a:pPr>
            <a:r>
              <a:rPr lang="en-US" sz="1400" dirty="0"/>
              <a:t>Florida Senate Bill 256 mandated that all public sector unions (except Police, Corrections, Fire, Mass Transit, EMTs, and 911 Operators)…</a:t>
            </a:r>
          </a:p>
          <a:p>
            <a:pPr marL="560070" lvl="1" indent="-285750">
              <a:lnSpc>
                <a:spcPct val="120000"/>
              </a:lnSpc>
              <a:buFont typeface="Courier New"/>
              <a:buChar char="o"/>
            </a:pPr>
            <a:r>
              <a:rPr lang="en-US" sz="1400" b="0"/>
              <a:t>Must meet 60%  membership by a designated “Snapshot” date in order to retain certification.</a:t>
            </a:r>
          </a:p>
          <a:p>
            <a:pPr marL="560070" lvl="1" indent="-285750">
              <a:lnSpc>
                <a:spcPct val="120000"/>
              </a:lnSpc>
              <a:buFont typeface="Courier New"/>
              <a:buChar char="o"/>
            </a:pPr>
            <a:r>
              <a:rPr lang="en-US" sz="1400" b="0"/>
              <a:t>Are banned from deducting dues directly from the employee’s paychecks (unless that is stipulated in their CBA, as decided in a later court decision).</a:t>
            </a:r>
          </a:p>
          <a:p>
            <a:pPr marL="560070" lvl="1" indent="-285750">
              <a:lnSpc>
                <a:spcPct val="120000"/>
              </a:lnSpc>
              <a:buFont typeface="Courier New"/>
              <a:buChar char="o"/>
            </a:pPr>
            <a:r>
              <a:rPr lang="en-US" sz="1400" b="0"/>
              <a:t>Must have all members sign a “membership authorization form” with a “wet signature” in order to retain certification, in addition to the supermajority of membership within the unit.</a:t>
            </a:r>
          </a:p>
          <a:p>
            <a:pPr>
              <a:lnSpc>
                <a:spcPct val="120000"/>
              </a:lnSpc>
            </a:pPr>
            <a:r>
              <a:rPr lang="en-US" sz="1400" dirty="0"/>
              <a:t>With high semester-to-semester turnover, low density, and unpredictable unit size fluctuations over the summer, these stipulations represent huge hurdles to maintaining strength on campus and retaining certification.</a:t>
            </a:r>
          </a:p>
          <a:p>
            <a:pPr>
              <a:lnSpc>
                <a:spcPct val="120000"/>
              </a:lnSpc>
            </a:pPr>
            <a:endParaRPr lang="en-US" sz="1100" dirty="0"/>
          </a:p>
          <a:p>
            <a:pPr>
              <a:lnSpc>
                <a:spcPct val="120000"/>
              </a:lnSpc>
            </a:pPr>
            <a:endParaRPr lang="en-US" sz="1100" dirty="0"/>
          </a:p>
          <a:p>
            <a:pPr>
              <a:lnSpc>
                <a:spcPct val="120000"/>
              </a:lnSpc>
            </a:pPr>
            <a:endParaRPr lang="en-US" sz="1100" dirty="0"/>
          </a:p>
        </p:txBody>
      </p:sp>
      <p:pic>
        <p:nvPicPr>
          <p:cNvPr id="7172" name="Picture 4" descr="USF Graduate Assistants United">
            <a:extLst>
              <a:ext uri="{FF2B5EF4-FFF2-40B4-BE49-F238E27FC236}">
                <a16:creationId xmlns:a16="http://schemas.microsoft.com/office/drawing/2014/main" id="{282FA4E1-2782-E3E3-5E20-D6F94C243A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52" t="-1" r="21074" b="-1"/>
          <a:stretch/>
        </p:blipFill>
        <p:spPr bwMode="auto">
          <a:xfrm>
            <a:off x="6172200" y="2135565"/>
            <a:ext cx="4495800" cy="3960435"/>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C5F1FEB9-B153-F5FB-2B59-58AC8A8D2F42}"/>
              </a:ext>
            </a:extLst>
          </p:cNvPr>
          <p:cNvSpPr>
            <a:spLocks noGrp="1"/>
          </p:cNvSpPr>
          <p:nvPr>
            <p:ph type="dt" sz="half" idx="10"/>
          </p:nvPr>
        </p:nvSpPr>
        <p:spPr>
          <a:xfrm rot="5400000">
            <a:off x="10471087" y="4891318"/>
            <a:ext cx="2673295" cy="365125"/>
          </a:xfrm>
        </p:spPr>
        <p:txBody>
          <a:bodyPr anchor="ctr">
            <a:normAutofit/>
          </a:bodyPr>
          <a:lstStyle/>
          <a:p>
            <a:pPr>
              <a:spcAft>
                <a:spcPts val="600"/>
              </a:spcAft>
            </a:pPr>
            <a:fld id="{C4FC3890-4827-43A6-B3E0-6CA9159A728A}" type="datetime1">
              <a:rPr lang="en-US"/>
              <a:pPr>
                <a:spcAft>
                  <a:spcPts val="600"/>
                </a:spcAft>
              </a:pPr>
              <a:t>2/24/2025</a:t>
            </a:fld>
            <a:endParaRPr lang="en-US"/>
          </a:p>
        </p:txBody>
      </p:sp>
      <p:sp>
        <p:nvSpPr>
          <p:cNvPr id="5" name="Footer Placeholder 4">
            <a:extLst>
              <a:ext uri="{FF2B5EF4-FFF2-40B4-BE49-F238E27FC236}">
                <a16:creationId xmlns:a16="http://schemas.microsoft.com/office/drawing/2014/main" id="{33007D7F-3FAB-AE80-A5AE-08ECB0BF6128}"/>
              </a:ext>
            </a:extLst>
          </p:cNvPr>
          <p:cNvSpPr>
            <a:spLocks noGrp="1"/>
          </p:cNvSpPr>
          <p:nvPr>
            <p:ph type="ftr" sz="quarter" idx="11"/>
          </p:nvPr>
        </p:nvSpPr>
        <p:spPr>
          <a:xfrm rot="5400000">
            <a:off x="10473021" y="1609893"/>
            <a:ext cx="2669427" cy="365125"/>
          </a:xfrm>
        </p:spPr>
        <p:txBody>
          <a:bodyPr anchor="ctr">
            <a:normAutofit/>
          </a:bodyPr>
          <a:lstStyle/>
          <a:p>
            <a:pPr>
              <a:lnSpc>
                <a:spcPct val="90000"/>
              </a:lnSpc>
              <a:spcAft>
                <a:spcPts val="600"/>
              </a:spcAft>
            </a:pPr>
            <a:r>
              <a:rPr lang="en-US"/>
              <a:t>
              </a:t>
            </a:r>
          </a:p>
        </p:txBody>
      </p:sp>
      <p:sp>
        <p:nvSpPr>
          <p:cNvPr id="6" name="Slide Number Placeholder 5">
            <a:extLst>
              <a:ext uri="{FF2B5EF4-FFF2-40B4-BE49-F238E27FC236}">
                <a16:creationId xmlns:a16="http://schemas.microsoft.com/office/drawing/2014/main" id="{0E80BC93-1D64-D74E-6632-394BD7A9AC8A}"/>
              </a:ext>
            </a:extLst>
          </p:cNvPr>
          <p:cNvSpPr>
            <a:spLocks noGrp="1"/>
          </p:cNvSpPr>
          <p:nvPr>
            <p:ph type="sldNum" sz="quarter" idx="12"/>
          </p:nvPr>
        </p:nvSpPr>
        <p:spPr>
          <a:xfrm>
            <a:off x="11492908" y="3219853"/>
            <a:ext cx="629653" cy="429830"/>
          </a:xfrm>
        </p:spPr>
        <p:txBody>
          <a:bodyPr anchor="ctr">
            <a:normAutofit/>
          </a:bodyPr>
          <a:lstStyle/>
          <a:p>
            <a:pPr>
              <a:spcAft>
                <a:spcPts val="600"/>
              </a:spcAft>
            </a:pPr>
            <a:fld id="{196A61CA-0502-4EE4-9724-96EA822543E5}" type="slidenum">
              <a:rPr lang="en-US" smtClean="0"/>
              <a:pPr>
                <a:spcAft>
                  <a:spcPts val="600"/>
                </a:spcAft>
              </a:pPr>
              <a:t>24</a:t>
            </a:fld>
            <a:endParaRPr lang="en-US"/>
          </a:p>
        </p:txBody>
      </p:sp>
    </p:spTree>
    <p:extLst>
      <p:ext uri="{BB962C8B-B14F-4D97-AF65-F5344CB8AC3E}">
        <p14:creationId xmlns:p14="http://schemas.microsoft.com/office/powerpoint/2010/main" val="22236713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DEBDB-998A-8158-7300-9DA891855516}"/>
              </a:ext>
            </a:extLst>
          </p:cNvPr>
          <p:cNvSpPr>
            <a:spLocks noGrp="1"/>
          </p:cNvSpPr>
          <p:nvPr>
            <p:ph type="title"/>
          </p:nvPr>
        </p:nvSpPr>
        <p:spPr>
          <a:xfrm>
            <a:off x="1429566" y="1013411"/>
            <a:ext cx="9238434" cy="889592"/>
          </a:xfrm>
        </p:spPr>
        <p:txBody>
          <a:bodyPr anchor="b">
            <a:normAutofit/>
          </a:bodyPr>
          <a:lstStyle/>
          <a:p>
            <a:r>
              <a:rPr lang="en-US" dirty="0"/>
              <a:t>USF: campus challenges</a:t>
            </a:r>
          </a:p>
        </p:txBody>
      </p:sp>
      <p:sp>
        <p:nvSpPr>
          <p:cNvPr id="3" name="Picture Placeholder 2">
            <a:extLst>
              <a:ext uri="{FF2B5EF4-FFF2-40B4-BE49-F238E27FC236}">
                <a16:creationId xmlns:a16="http://schemas.microsoft.com/office/drawing/2014/main" id="{8FA46366-6D8F-1F87-C846-15BCF942FD2F}"/>
              </a:ext>
            </a:extLst>
          </p:cNvPr>
          <p:cNvSpPr>
            <a:spLocks noGrp="1"/>
          </p:cNvSpPr>
          <p:nvPr>
            <p:ph sz="half" idx="1"/>
          </p:nvPr>
        </p:nvSpPr>
        <p:spPr>
          <a:xfrm>
            <a:off x="1429566" y="2135565"/>
            <a:ext cx="4495800" cy="3960435"/>
          </a:xfrm>
        </p:spPr>
        <p:txBody>
          <a:bodyPr vert="horz" lIns="91440" tIns="45720" rIns="91440" bIns="45720" rtlCol="0">
            <a:normAutofit fontScale="92500" lnSpcReduction="20000"/>
          </a:bodyPr>
          <a:lstStyle/>
          <a:p>
            <a:pPr>
              <a:lnSpc>
                <a:spcPct val="120000"/>
              </a:lnSpc>
            </a:pPr>
            <a:r>
              <a:rPr lang="en-US" sz="1600" dirty="0"/>
              <a:t>The University of South Florida Board of Trustees (USF BOT, our employer per our CBA) continually dismisses the concerns of GAU and refuses to hold delinquent departments fully accountable for CBA violations.</a:t>
            </a:r>
          </a:p>
          <a:p>
            <a:pPr>
              <a:lnSpc>
                <a:spcPct val="120000"/>
              </a:lnSpc>
            </a:pPr>
            <a:r>
              <a:rPr lang="en-US" sz="1600" dirty="0"/>
              <a:t>The USF BOT has also worked to undermine the presence of USF GAU on campus and reduce visibility with changes to campus use policy, including restrictions to temporary signage that directly contradict our CBA, restricting access to “academic spaces” and areas adjacent to them on campus for non-students and non-student organizations, and mandates against amplified sound on campus which have been used to curtail our rallies in the past.</a:t>
            </a:r>
          </a:p>
          <a:p>
            <a:pPr>
              <a:lnSpc>
                <a:spcPct val="120000"/>
              </a:lnSpc>
            </a:pPr>
            <a:endParaRPr lang="en-US" sz="1300" dirty="0"/>
          </a:p>
        </p:txBody>
      </p:sp>
      <p:pic>
        <p:nvPicPr>
          <p:cNvPr id="9" name="Picture 2" descr="A group of people sitting around a table&#10;&#10;AI-generated content may be incorrect.">
            <a:extLst>
              <a:ext uri="{FF2B5EF4-FFF2-40B4-BE49-F238E27FC236}">
                <a16:creationId xmlns:a16="http://schemas.microsoft.com/office/drawing/2014/main" id="{0052F09B-2B75-0E43-D4FF-045FDBCD0B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8903" b="2"/>
          <a:stretch/>
        </p:blipFill>
        <p:spPr bwMode="auto">
          <a:xfrm>
            <a:off x="6172200" y="2135582"/>
            <a:ext cx="4495800" cy="3960401"/>
          </a:xfrm>
          <a:prstGeom prst="rect">
            <a:avLst/>
          </a:prstGeom>
          <a:noFill/>
          <a:extLst>
            <a:ext uri="{909E8E84-426E-40DD-AFC4-6F175D3DCCD1}">
              <a14:hiddenFill xmlns:a14="http://schemas.microsoft.com/office/drawing/2010/main">
                <a:solidFill>
                  <a:srgbClr val="FFFFFF"/>
                </a:solidFill>
              </a14:hiddenFill>
            </a:ext>
          </a:extLst>
        </p:spPr>
      </p:pic>
      <p:sp>
        <p:nvSpPr>
          <p:cNvPr id="5" name="Date Placeholder 4">
            <a:extLst>
              <a:ext uri="{FF2B5EF4-FFF2-40B4-BE49-F238E27FC236}">
                <a16:creationId xmlns:a16="http://schemas.microsoft.com/office/drawing/2014/main" id="{AD83EDEF-A933-A253-D952-734637A22DE7}"/>
              </a:ext>
            </a:extLst>
          </p:cNvPr>
          <p:cNvSpPr>
            <a:spLocks noGrp="1"/>
          </p:cNvSpPr>
          <p:nvPr>
            <p:ph type="dt" sz="half" idx="10"/>
          </p:nvPr>
        </p:nvSpPr>
        <p:spPr>
          <a:xfrm rot="5400000">
            <a:off x="10471087" y="4891318"/>
            <a:ext cx="2673295" cy="365125"/>
          </a:xfrm>
        </p:spPr>
        <p:txBody>
          <a:bodyPr anchor="ctr">
            <a:normAutofit/>
          </a:bodyPr>
          <a:lstStyle/>
          <a:p>
            <a:pPr>
              <a:spcAft>
                <a:spcPts val="600"/>
              </a:spcAft>
            </a:pPr>
            <a:fld id="{46987FBE-BB06-4B1B-AF3F-C848ED6381E1}" type="datetime1">
              <a:rPr lang="en-US"/>
              <a:pPr>
                <a:spcAft>
                  <a:spcPts val="600"/>
                </a:spcAft>
              </a:pPr>
              <a:t>2/24/2025</a:t>
            </a:fld>
            <a:endParaRPr lang="en-US"/>
          </a:p>
        </p:txBody>
      </p:sp>
      <p:sp>
        <p:nvSpPr>
          <p:cNvPr id="6" name="Footer Placeholder 5">
            <a:extLst>
              <a:ext uri="{FF2B5EF4-FFF2-40B4-BE49-F238E27FC236}">
                <a16:creationId xmlns:a16="http://schemas.microsoft.com/office/drawing/2014/main" id="{9CED07D3-BAC3-CF1E-0CD8-58FB4D32AD70}"/>
              </a:ext>
            </a:extLst>
          </p:cNvPr>
          <p:cNvSpPr>
            <a:spLocks noGrp="1"/>
          </p:cNvSpPr>
          <p:nvPr>
            <p:ph type="ftr" sz="quarter" idx="11"/>
          </p:nvPr>
        </p:nvSpPr>
        <p:spPr>
          <a:xfrm rot="5400000">
            <a:off x="10473021" y="1609893"/>
            <a:ext cx="2669427" cy="365125"/>
          </a:xfrm>
        </p:spPr>
        <p:txBody>
          <a:bodyPr anchor="ctr">
            <a:normAutofit/>
          </a:bodyPr>
          <a:lstStyle/>
          <a:p>
            <a:pPr>
              <a:lnSpc>
                <a:spcPct val="90000"/>
              </a:lnSpc>
              <a:spcAft>
                <a:spcPts val="600"/>
              </a:spcAft>
            </a:pPr>
            <a:r>
              <a:rPr lang="en-US" dirty="0"/>
              <a:t>
              </a:t>
            </a:r>
            <a:endParaRPr lang="en-US"/>
          </a:p>
        </p:txBody>
      </p:sp>
      <p:sp>
        <p:nvSpPr>
          <p:cNvPr id="7" name="Slide Number Placeholder 6">
            <a:extLst>
              <a:ext uri="{FF2B5EF4-FFF2-40B4-BE49-F238E27FC236}">
                <a16:creationId xmlns:a16="http://schemas.microsoft.com/office/drawing/2014/main" id="{1EB724AB-AED4-B3F1-06CE-E1EBEF424E9B}"/>
              </a:ext>
            </a:extLst>
          </p:cNvPr>
          <p:cNvSpPr>
            <a:spLocks noGrp="1"/>
          </p:cNvSpPr>
          <p:nvPr>
            <p:ph type="sldNum" sz="quarter" idx="12"/>
          </p:nvPr>
        </p:nvSpPr>
        <p:spPr>
          <a:xfrm>
            <a:off x="11492908" y="3219853"/>
            <a:ext cx="629653" cy="429830"/>
          </a:xfrm>
        </p:spPr>
        <p:txBody>
          <a:bodyPr anchor="ctr">
            <a:normAutofit/>
          </a:bodyPr>
          <a:lstStyle/>
          <a:p>
            <a:pPr>
              <a:spcAft>
                <a:spcPts val="600"/>
              </a:spcAft>
            </a:pPr>
            <a:fld id="{196A61CA-0502-4EE4-9724-96EA822543E5}" type="slidenum">
              <a:rPr lang="en-US" dirty="0"/>
              <a:pPr>
                <a:spcAft>
                  <a:spcPts val="600"/>
                </a:spcAft>
              </a:pPr>
              <a:t>25</a:t>
            </a:fld>
            <a:endParaRPr lang="en-US"/>
          </a:p>
        </p:txBody>
      </p:sp>
    </p:spTree>
    <p:extLst>
      <p:ext uri="{BB962C8B-B14F-4D97-AF65-F5344CB8AC3E}">
        <p14:creationId xmlns:p14="http://schemas.microsoft.com/office/powerpoint/2010/main" val="7011232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B20C3-C589-8BB7-9CE5-E5C114C171B5}"/>
              </a:ext>
            </a:extLst>
          </p:cNvPr>
          <p:cNvSpPr>
            <a:spLocks noGrp="1"/>
          </p:cNvSpPr>
          <p:nvPr>
            <p:ph type="title"/>
          </p:nvPr>
        </p:nvSpPr>
        <p:spPr>
          <a:xfrm>
            <a:off x="1429566" y="1013411"/>
            <a:ext cx="9238434" cy="889592"/>
          </a:xfrm>
        </p:spPr>
        <p:txBody>
          <a:bodyPr anchor="b">
            <a:normAutofit/>
          </a:bodyPr>
          <a:lstStyle/>
          <a:p>
            <a:r>
              <a:rPr lang="en-US" dirty="0"/>
              <a:t>USF: community challenges</a:t>
            </a:r>
          </a:p>
        </p:txBody>
      </p:sp>
      <p:sp>
        <p:nvSpPr>
          <p:cNvPr id="3" name="Content Placeholder 2">
            <a:extLst>
              <a:ext uri="{FF2B5EF4-FFF2-40B4-BE49-F238E27FC236}">
                <a16:creationId xmlns:a16="http://schemas.microsoft.com/office/drawing/2014/main" id="{15BBED46-885B-A336-84E5-7027412C510A}"/>
              </a:ext>
            </a:extLst>
          </p:cNvPr>
          <p:cNvSpPr>
            <a:spLocks noGrp="1"/>
          </p:cNvSpPr>
          <p:nvPr>
            <p:ph sz="half" idx="1"/>
          </p:nvPr>
        </p:nvSpPr>
        <p:spPr>
          <a:xfrm>
            <a:off x="1429566" y="2135565"/>
            <a:ext cx="4495800" cy="3960435"/>
          </a:xfrm>
        </p:spPr>
        <p:txBody>
          <a:bodyPr vert="horz" lIns="91440" tIns="45720" rIns="91440" bIns="45720" rtlCol="0" anchor="t">
            <a:normAutofit fontScale="92500" lnSpcReduction="10000"/>
          </a:bodyPr>
          <a:lstStyle/>
          <a:p>
            <a:pPr>
              <a:lnSpc>
                <a:spcPct val="120000"/>
              </a:lnSpc>
            </a:pPr>
            <a:r>
              <a:rPr lang="en-US" sz="1400" dirty="0"/>
              <a:t>A culture of fear and ambivalence around joining the union persists despite efforts to educate the unit:</a:t>
            </a:r>
          </a:p>
          <a:p>
            <a:pPr marL="560070" lvl="1" indent="-285750">
              <a:lnSpc>
                <a:spcPct val="120000"/>
              </a:lnSpc>
              <a:buFont typeface="Courier New"/>
              <a:buChar char="o"/>
            </a:pPr>
            <a:r>
              <a:rPr lang="en-US" sz="1400" b="0"/>
              <a:t>GAs are concerned about anonymity and potential negative impacts of union membership due to legislative challenges</a:t>
            </a:r>
          </a:p>
          <a:p>
            <a:pPr marL="560070" lvl="1" indent="-285750">
              <a:lnSpc>
                <a:spcPct val="120000"/>
              </a:lnSpc>
              <a:buFont typeface="Courier New"/>
              <a:buChar char="o"/>
            </a:pPr>
            <a:r>
              <a:rPr lang="en-US" sz="1400" b="0"/>
              <a:t>Many are not compelled to join under the impression that their membership will not make a difference in preventing de-certification.</a:t>
            </a:r>
          </a:p>
          <a:p>
            <a:pPr>
              <a:lnSpc>
                <a:spcPct val="120000"/>
              </a:lnSpc>
            </a:pPr>
            <a:r>
              <a:rPr lang="en-US" sz="1400" dirty="0"/>
              <a:t>The cost of living in Tampa makes the prospect of paying even 1% of each paycheck (our dues rate) daunting, which is a huge barrier for membership.</a:t>
            </a:r>
          </a:p>
          <a:p>
            <a:pPr>
              <a:lnSpc>
                <a:spcPct val="120000"/>
              </a:lnSpc>
            </a:pPr>
            <a:r>
              <a:rPr lang="en-US" sz="1400" dirty="0"/>
              <a:t>STEM GAs and Non-STEM GAs often receive vastly different stipends and are subject to wildly different expectations and job environments, so inter-sectoral division persists despite shared broader challenges.</a:t>
            </a:r>
          </a:p>
        </p:txBody>
      </p:sp>
      <p:pic>
        <p:nvPicPr>
          <p:cNvPr id="8194" name="Picture 2" descr="USF Graduate Assistants United">
            <a:extLst>
              <a:ext uri="{FF2B5EF4-FFF2-40B4-BE49-F238E27FC236}">
                <a16:creationId xmlns:a16="http://schemas.microsoft.com/office/drawing/2014/main" id="{7B5B4504-1BD6-9624-0609-6D09A47C86C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39882" y="2135565"/>
            <a:ext cx="3960435" cy="3960435"/>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2631AE76-77EC-7D3E-9EA7-D011CB5DFB45}"/>
              </a:ext>
            </a:extLst>
          </p:cNvPr>
          <p:cNvSpPr>
            <a:spLocks noGrp="1"/>
          </p:cNvSpPr>
          <p:nvPr>
            <p:ph type="dt" sz="half" idx="10"/>
          </p:nvPr>
        </p:nvSpPr>
        <p:spPr>
          <a:xfrm rot="5400000">
            <a:off x="10471087" y="4891318"/>
            <a:ext cx="2673295" cy="365125"/>
          </a:xfrm>
        </p:spPr>
        <p:txBody>
          <a:bodyPr anchor="ctr">
            <a:normAutofit/>
          </a:bodyPr>
          <a:lstStyle/>
          <a:p>
            <a:pPr>
              <a:spcAft>
                <a:spcPts val="600"/>
              </a:spcAft>
            </a:pPr>
            <a:fld id="{FC31CBC1-7D8C-44B7-B347-65D33C6D7A32}" type="datetime1">
              <a:rPr lang="en-US" smtClean="0"/>
              <a:pPr>
                <a:spcAft>
                  <a:spcPts val="600"/>
                </a:spcAft>
              </a:pPr>
              <a:t>2/24/2025</a:t>
            </a:fld>
            <a:endParaRPr lang="en-US"/>
          </a:p>
        </p:txBody>
      </p:sp>
      <p:sp>
        <p:nvSpPr>
          <p:cNvPr id="5" name="Footer Placeholder 4">
            <a:extLst>
              <a:ext uri="{FF2B5EF4-FFF2-40B4-BE49-F238E27FC236}">
                <a16:creationId xmlns:a16="http://schemas.microsoft.com/office/drawing/2014/main" id="{488F205A-2E36-3384-1676-09719113CA07}"/>
              </a:ext>
            </a:extLst>
          </p:cNvPr>
          <p:cNvSpPr>
            <a:spLocks noGrp="1"/>
          </p:cNvSpPr>
          <p:nvPr>
            <p:ph type="ftr" sz="quarter" idx="11"/>
          </p:nvPr>
        </p:nvSpPr>
        <p:spPr>
          <a:xfrm rot="5400000">
            <a:off x="10473021" y="1609893"/>
            <a:ext cx="2669427" cy="365125"/>
          </a:xfrm>
        </p:spPr>
        <p:txBody>
          <a:bodyPr anchor="ctr">
            <a:normAutofit/>
          </a:bodyPr>
          <a:lstStyle/>
          <a:p>
            <a:pPr>
              <a:lnSpc>
                <a:spcPct val="90000"/>
              </a:lnSpc>
              <a:spcAft>
                <a:spcPts val="600"/>
              </a:spcAft>
            </a:pPr>
            <a:r>
              <a:rPr lang="en-US"/>
              <a:t>
              </a:t>
            </a:r>
          </a:p>
        </p:txBody>
      </p:sp>
      <p:sp>
        <p:nvSpPr>
          <p:cNvPr id="6" name="Slide Number Placeholder 5">
            <a:extLst>
              <a:ext uri="{FF2B5EF4-FFF2-40B4-BE49-F238E27FC236}">
                <a16:creationId xmlns:a16="http://schemas.microsoft.com/office/drawing/2014/main" id="{E5A402E5-9C39-CA01-F8A6-E9FD94E5B557}"/>
              </a:ext>
            </a:extLst>
          </p:cNvPr>
          <p:cNvSpPr>
            <a:spLocks noGrp="1"/>
          </p:cNvSpPr>
          <p:nvPr>
            <p:ph type="sldNum" sz="quarter" idx="12"/>
          </p:nvPr>
        </p:nvSpPr>
        <p:spPr>
          <a:xfrm>
            <a:off x="11492908" y="3219853"/>
            <a:ext cx="629653" cy="429830"/>
          </a:xfrm>
        </p:spPr>
        <p:txBody>
          <a:bodyPr anchor="ctr">
            <a:normAutofit/>
          </a:bodyPr>
          <a:lstStyle/>
          <a:p>
            <a:pPr>
              <a:spcAft>
                <a:spcPts val="600"/>
              </a:spcAft>
            </a:pPr>
            <a:fld id="{196A61CA-0502-4EE4-9724-96EA822543E5}" type="slidenum">
              <a:rPr lang="en-US" smtClean="0"/>
              <a:pPr>
                <a:spcAft>
                  <a:spcPts val="600"/>
                </a:spcAft>
              </a:pPr>
              <a:t>26</a:t>
            </a:fld>
            <a:endParaRPr lang="en-US"/>
          </a:p>
        </p:txBody>
      </p:sp>
    </p:spTree>
    <p:extLst>
      <p:ext uri="{BB962C8B-B14F-4D97-AF65-F5344CB8AC3E}">
        <p14:creationId xmlns:p14="http://schemas.microsoft.com/office/powerpoint/2010/main" val="9817766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518B14-A508-EA99-0351-DDC87933D6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64839C-D93D-61FF-B972-5A95D4869CF7}"/>
              </a:ext>
            </a:extLst>
          </p:cNvPr>
          <p:cNvSpPr>
            <a:spLocks noGrp="1"/>
          </p:cNvSpPr>
          <p:nvPr>
            <p:ph type="title"/>
          </p:nvPr>
        </p:nvSpPr>
        <p:spPr/>
        <p:txBody>
          <a:bodyPr/>
          <a:lstStyle/>
          <a:p>
            <a:r>
              <a:rPr lang="en-US"/>
              <a:t>FSU: In the Belly of the beast</a:t>
            </a:r>
          </a:p>
        </p:txBody>
      </p:sp>
      <p:sp>
        <p:nvSpPr>
          <p:cNvPr id="3" name="Picture Placeholder 2">
            <a:extLst>
              <a:ext uri="{FF2B5EF4-FFF2-40B4-BE49-F238E27FC236}">
                <a16:creationId xmlns:a16="http://schemas.microsoft.com/office/drawing/2014/main" id="{CB70D2A6-BA3F-15D1-2770-406B370292EA}"/>
              </a:ext>
            </a:extLst>
          </p:cNvPr>
          <p:cNvSpPr>
            <a:spLocks noGrp="1"/>
          </p:cNvSpPr>
          <p:nvPr>
            <p:ph idx="1"/>
          </p:nvPr>
        </p:nvSpPr>
        <p:spPr>
          <a:xfrm>
            <a:off x="5200819" y="2156847"/>
            <a:ext cx="6409995" cy="3810000"/>
          </a:xfrm>
        </p:spPr>
        <p:txBody>
          <a:bodyPr vert="horz" lIns="91440" tIns="45720" rIns="91440" bIns="45720" rtlCol="0" anchor="t">
            <a:normAutofit fontScale="85000" lnSpcReduction="20000"/>
          </a:bodyPr>
          <a:lstStyle/>
          <a:p>
            <a:r>
              <a:rPr lang="en-US"/>
              <a:t>FSU's board of trustees (our employer for the purpose of collective bargaining) has repeatedly demonstrated a lack of interest in improving GAs' working conditions </a:t>
            </a:r>
          </a:p>
          <a:p>
            <a:pPr marL="560070" lvl="1" indent="-285750">
              <a:buFont typeface="Courier New"/>
              <a:buChar char="o"/>
            </a:pPr>
            <a:r>
              <a:rPr lang="en-US" b="0"/>
              <a:t>FSU and Tallahassee Memorial Hospital collaborating on a $125 mil academic medical center</a:t>
            </a:r>
            <a:endParaRPr lang="en-US"/>
          </a:p>
          <a:p>
            <a:pPr marL="560070" lvl="1" indent="-285750">
              <a:buFont typeface="Courier New"/>
              <a:buChar char="o"/>
            </a:pPr>
            <a:r>
              <a:rPr lang="en-US" b="0"/>
              <a:t>Dismissed concerns about unit erosion and overwork in Sociology and Math</a:t>
            </a:r>
          </a:p>
          <a:p>
            <a:r>
              <a:rPr lang="en-US"/>
              <a:t>They have also taken concrete steps to reduce GAU's visibility and organizing ability</a:t>
            </a:r>
          </a:p>
          <a:p>
            <a:pPr marL="560070" lvl="1" indent="-285750">
              <a:buFont typeface="Courier New"/>
              <a:buChar char="o"/>
            </a:pPr>
            <a:r>
              <a:rPr lang="en-US" b="0"/>
              <a:t>Amplified sound banned at most campus locations besides the student union, and FSU police have tried to shut down our rallies in the past</a:t>
            </a:r>
          </a:p>
          <a:p>
            <a:pPr marL="560070" lvl="1" indent="-285750">
              <a:buFont typeface="Courier New"/>
              <a:buChar char="o"/>
            </a:pPr>
            <a:r>
              <a:rPr lang="en-US" b="0"/>
              <a:t>Citing FERPA to back up their continued refusal to provide a complete bargaining unit list</a:t>
            </a:r>
          </a:p>
        </p:txBody>
      </p:sp>
      <p:sp>
        <p:nvSpPr>
          <p:cNvPr id="5" name="Date Placeholder 4">
            <a:extLst>
              <a:ext uri="{FF2B5EF4-FFF2-40B4-BE49-F238E27FC236}">
                <a16:creationId xmlns:a16="http://schemas.microsoft.com/office/drawing/2014/main" id="{6C904265-8C90-F62D-FC4E-29D3D7A911B8}"/>
              </a:ext>
            </a:extLst>
          </p:cNvPr>
          <p:cNvSpPr>
            <a:spLocks noGrp="1"/>
          </p:cNvSpPr>
          <p:nvPr>
            <p:ph type="dt" sz="half" idx="10"/>
          </p:nvPr>
        </p:nvSpPr>
        <p:spPr/>
        <p:txBody>
          <a:bodyPr/>
          <a:lstStyle/>
          <a:p>
            <a:fld id="{46987FBE-BB06-4B1B-AF3F-C848ED6381E1}" type="datetime1">
              <a:rPr lang="en-US"/>
              <a:t>2/24/2025</a:t>
            </a:fld>
            <a:endParaRPr lang="en-US"/>
          </a:p>
        </p:txBody>
      </p:sp>
      <p:sp>
        <p:nvSpPr>
          <p:cNvPr id="6" name="Footer Placeholder 5">
            <a:extLst>
              <a:ext uri="{FF2B5EF4-FFF2-40B4-BE49-F238E27FC236}">
                <a16:creationId xmlns:a16="http://schemas.microsoft.com/office/drawing/2014/main" id="{891390D1-5ED1-4252-4CBF-2FE389B48816}"/>
              </a:ext>
            </a:extLst>
          </p:cNvPr>
          <p:cNvSpPr>
            <a:spLocks noGrp="1"/>
          </p:cNvSpPr>
          <p:nvPr>
            <p:ph type="ftr" sz="quarter" idx="11"/>
          </p:nvPr>
        </p:nvSpPr>
        <p:spPr/>
        <p:txBody>
          <a:bodyPr/>
          <a:lstStyle/>
          <a:p>
            <a:r>
              <a:rPr lang="en-US"/>
              <a:t>
              </a:t>
            </a:r>
          </a:p>
        </p:txBody>
      </p:sp>
      <p:sp>
        <p:nvSpPr>
          <p:cNvPr id="7" name="Slide Number Placeholder 6">
            <a:extLst>
              <a:ext uri="{FF2B5EF4-FFF2-40B4-BE49-F238E27FC236}">
                <a16:creationId xmlns:a16="http://schemas.microsoft.com/office/drawing/2014/main" id="{19403814-601B-F82A-81F1-E6DC0AC38164}"/>
              </a:ext>
            </a:extLst>
          </p:cNvPr>
          <p:cNvSpPr>
            <a:spLocks noGrp="1"/>
          </p:cNvSpPr>
          <p:nvPr>
            <p:ph type="sldNum" sz="quarter" idx="12"/>
          </p:nvPr>
        </p:nvSpPr>
        <p:spPr/>
        <p:txBody>
          <a:bodyPr/>
          <a:lstStyle/>
          <a:p>
            <a:fld id="{196A61CA-0502-4EE4-9724-96EA822543E5}" type="slidenum">
              <a:rPr lang="en-US" dirty="0"/>
              <a:t>27</a:t>
            </a:fld>
            <a:endParaRPr lang="en-US"/>
          </a:p>
        </p:txBody>
      </p:sp>
      <p:pic>
        <p:nvPicPr>
          <p:cNvPr id="4" name="Picture 3" descr="Florida State University's graduate assistants rally over pay">
            <a:extLst>
              <a:ext uri="{FF2B5EF4-FFF2-40B4-BE49-F238E27FC236}">
                <a16:creationId xmlns:a16="http://schemas.microsoft.com/office/drawing/2014/main" id="{BC05A6D2-E146-9160-E306-E5AADAADA704}"/>
              </a:ext>
            </a:extLst>
          </p:cNvPr>
          <p:cNvPicPr>
            <a:picLocks noChangeAspect="1"/>
          </p:cNvPicPr>
          <p:nvPr/>
        </p:nvPicPr>
        <p:blipFill>
          <a:blip r:embed="rId2"/>
          <a:srcRect l="8383" b="-400"/>
          <a:stretch/>
        </p:blipFill>
        <p:spPr>
          <a:xfrm>
            <a:off x="696860" y="2300529"/>
            <a:ext cx="4340563" cy="3509760"/>
          </a:xfrm>
          <a:prstGeom prst="rect">
            <a:avLst/>
          </a:prstGeom>
        </p:spPr>
      </p:pic>
    </p:spTree>
    <p:extLst>
      <p:ext uri="{BB962C8B-B14F-4D97-AF65-F5344CB8AC3E}">
        <p14:creationId xmlns:p14="http://schemas.microsoft.com/office/powerpoint/2010/main" val="24075035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55791-5EFB-DEE3-83DB-57B28BFAEC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6C112C-6273-AB23-C762-FB07478A7815}"/>
              </a:ext>
            </a:extLst>
          </p:cNvPr>
          <p:cNvSpPr>
            <a:spLocks noGrp="1"/>
          </p:cNvSpPr>
          <p:nvPr>
            <p:ph type="title"/>
          </p:nvPr>
        </p:nvSpPr>
        <p:spPr/>
        <p:txBody>
          <a:bodyPr/>
          <a:lstStyle/>
          <a:p>
            <a:r>
              <a:rPr lang="en-US"/>
              <a:t>FSU: A culture of ambivalence</a:t>
            </a:r>
          </a:p>
        </p:txBody>
      </p:sp>
      <p:sp>
        <p:nvSpPr>
          <p:cNvPr id="3" name="Picture Placeholder 2">
            <a:extLst>
              <a:ext uri="{FF2B5EF4-FFF2-40B4-BE49-F238E27FC236}">
                <a16:creationId xmlns:a16="http://schemas.microsoft.com/office/drawing/2014/main" id="{B05CC5AC-383E-C507-DF95-C94D456EF718}"/>
              </a:ext>
            </a:extLst>
          </p:cNvPr>
          <p:cNvSpPr>
            <a:spLocks noGrp="1"/>
          </p:cNvSpPr>
          <p:nvPr>
            <p:ph idx="1"/>
          </p:nvPr>
        </p:nvSpPr>
        <p:spPr>
          <a:xfrm>
            <a:off x="1429566" y="1898543"/>
            <a:ext cx="9509654" cy="4197457"/>
          </a:xfrm>
        </p:spPr>
        <p:txBody>
          <a:bodyPr vert="horz" lIns="91440" tIns="45720" rIns="91440" bIns="45720" rtlCol="0" anchor="t">
            <a:normAutofit fontScale="92500" lnSpcReduction="10000"/>
          </a:bodyPr>
          <a:lstStyle/>
          <a:p>
            <a:r>
              <a:rPr lang="en-US" dirty="0"/>
              <a:t>Despite efforts to educate the unit, ignorance, fear, and animosity about joining the union persists</a:t>
            </a:r>
          </a:p>
          <a:p>
            <a:pPr marL="560070" lvl="1" indent="-285750">
              <a:buFont typeface="Courier New"/>
              <a:buChar char="o"/>
            </a:pPr>
            <a:r>
              <a:rPr lang="en-US" b="0" dirty="0"/>
              <a:t>Many GAs remain unaware that they are represented by a labor union due to our inability to contact them</a:t>
            </a:r>
          </a:p>
          <a:p>
            <a:pPr marL="560070" lvl="1" indent="-285750">
              <a:buFont typeface="Courier New"/>
              <a:buChar char="o"/>
            </a:pPr>
            <a:r>
              <a:rPr lang="en-US" b="0" dirty="0"/>
              <a:t>A large number of our unit are represented in College of Business and Department of Economics, where there is strong anti-union sentiment</a:t>
            </a:r>
          </a:p>
          <a:p>
            <a:pPr marL="560070" lvl="1" indent="-285750">
              <a:buFont typeface="Courier New"/>
              <a:buChar char="o"/>
            </a:pPr>
            <a:r>
              <a:rPr lang="en-US" b="0" dirty="0"/>
              <a:t>International GAs often fear that joining might cause conflict or waves in their department and result in termination</a:t>
            </a:r>
          </a:p>
          <a:p>
            <a:r>
              <a:rPr lang="en-US" dirty="0"/>
              <a:t>A larger problem, though, is apathy and doubt about FSU-GAU's capabilities</a:t>
            </a:r>
          </a:p>
          <a:p>
            <a:pPr marL="560070" lvl="1" indent="-285750">
              <a:buFont typeface="Courier New"/>
              <a:buChar char="o"/>
            </a:pPr>
            <a:r>
              <a:rPr lang="en-US" b="0" dirty="0"/>
              <a:t>People who refuse to join often state that they don't see the point of joining an organization that may be disbanded at any moment</a:t>
            </a:r>
          </a:p>
          <a:p>
            <a:pPr marL="560070" lvl="1" indent="-285750">
              <a:buFont typeface="Courier New"/>
              <a:buChar char="o"/>
            </a:pPr>
            <a:r>
              <a:rPr lang="en-US" b="0" dirty="0"/>
              <a:t>They also report being unsatisfied with bargaining wins</a:t>
            </a:r>
            <a:endParaRPr lang="en-US" dirty="0"/>
          </a:p>
          <a:p>
            <a:r>
              <a:rPr lang="en-US" dirty="0"/>
              <a:t>Most importantly, even among our supporters, few are willing to make the financial commitment – dues are the largest barrier as cost of living in Tallahassee continues to soar</a:t>
            </a:r>
          </a:p>
        </p:txBody>
      </p:sp>
      <p:sp>
        <p:nvSpPr>
          <p:cNvPr id="5" name="Date Placeholder 4">
            <a:extLst>
              <a:ext uri="{FF2B5EF4-FFF2-40B4-BE49-F238E27FC236}">
                <a16:creationId xmlns:a16="http://schemas.microsoft.com/office/drawing/2014/main" id="{CB320187-5869-3DE9-F581-4F7DABC2825D}"/>
              </a:ext>
            </a:extLst>
          </p:cNvPr>
          <p:cNvSpPr>
            <a:spLocks noGrp="1"/>
          </p:cNvSpPr>
          <p:nvPr>
            <p:ph type="dt" sz="half" idx="10"/>
          </p:nvPr>
        </p:nvSpPr>
        <p:spPr/>
        <p:txBody>
          <a:bodyPr/>
          <a:lstStyle/>
          <a:p>
            <a:fld id="{46987FBE-BB06-4B1B-AF3F-C848ED6381E1}" type="datetime1">
              <a:rPr/>
              <a:t>2/24/2025</a:t>
            </a:fld>
            <a:endParaRPr lang="en-US"/>
          </a:p>
        </p:txBody>
      </p:sp>
      <p:sp>
        <p:nvSpPr>
          <p:cNvPr id="6" name="Footer Placeholder 5">
            <a:extLst>
              <a:ext uri="{FF2B5EF4-FFF2-40B4-BE49-F238E27FC236}">
                <a16:creationId xmlns:a16="http://schemas.microsoft.com/office/drawing/2014/main" id="{C88B3C30-2959-2FF4-BC7A-70B3AB43B00B}"/>
              </a:ext>
            </a:extLst>
          </p:cNvPr>
          <p:cNvSpPr>
            <a:spLocks noGrp="1"/>
          </p:cNvSpPr>
          <p:nvPr>
            <p:ph type="ftr" sz="quarter" idx="11"/>
          </p:nvPr>
        </p:nvSpPr>
        <p:spPr/>
        <p:txBody>
          <a:bodyPr/>
          <a:lstStyle/>
          <a:p>
            <a:r>
              <a:rPr lang="en-US"/>
              <a:t>
              </a:t>
            </a:r>
          </a:p>
        </p:txBody>
      </p:sp>
      <p:sp>
        <p:nvSpPr>
          <p:cNvPr id="7" name="Slide Number Placeholder 6">
            <a:extLst>
              <a:ext uri="{FF2B5EF4-FFF2-40B4-BE49-F238E27FC236}">
                <a16:creationId xmlns:a16="http://schemas.microsoft.com/office/drawing/2014/main" id="{FEFA6E3D-BAD4-C0AA-6091-0A67E742A88C}"/>
              </a:ext>
            </a:extLst>
          </p:cNvPr>
          <p:cNvSpPr>
            <a:spLocks noGrp="1"/>
          </p:cNvSpPr>
          <p:nvPr>
            <p:ph type="sldNum" sz="quarter" idx="12"/>
          </p:nvPr>
        </p:nvSpPr>
        <p:spPr/>
        <p:txBody>
          <a:bodyPr/>
          <a:lstStyle/>
          <a:p>
            <a:fld id="{196A61CA-0502-4EE4-9724-96EA822543E5}" type="slidenum">
              <a:rPr lang="en-US" dirty="0"/>
              <a:t>28</a:t>
            </a:fld>
            <a:endParaRPr lang="en-US"/>
          </a:p>
        </p:txBody>
      </p:sp>
    </p:spTree>
    <p:extLst>
      <p:ext uri="{BB962C8B-B14F-4D97-AF65-F5344CB8AC3E}">
        <p14:creationId xmlns:p14="http://schemas.microsoft.com/office/powerpoint/2010/main" val="32925385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C3C05-4E4C-05E1-1687-30461EF775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8072ED-389C-68FF-5E7E-32982CD33CA6}"/>
              </a:ext>
            </a:extLst>
          </p:cNvPr>
          <p:cNvSpPr>
            <a:spLocks noGrp="1"/>
          </p:cNvSpPr>
          <p:nvPr>
            <p:ph type="title"/>
          </p:nvPr>
        </p:nvSpPr>
        <p:spPr/>
        <p:txBody>
          <a:bodyPr/>
          <a:lstStyle/>
          <a:p>
            <a:r>
              <a:rPr lang="en-US"/>
              <a:t>FSU: a community Divided</a:t>
            </a:r>
          </a:p>
        </p:txBody>
      </p:sp>
      <p:sp>
        <p:nvSpPr>
          <p:cNvPr id="3" name="Picture Placeholder 2">
            <a:extLst>
              <a:ext uri="{FF2B5EF4-FFF2-40B4-BE49-F238E27FC236}">
                <a16:creationId xmlns:a16="http://schemas.microsoft.com/office/drawing/2014/main" id="{68621DCC-0398-A1D7-27F6-2D89941F4CF5}"/>
              </a:ext>
            </a:extLst>
          </p:cNvPr>
          <p:cNvSpPr>
            <a:spLocks noGrp="1"/>
          </p:cNvSpPr>
          <p:nvPr>
            <p:ph idx="1"/>
          </p:nvPr>
        </p:nvSpPr>
        <p:spPr>
          <a:xfrm>
            <a:off x="1429566" y="2167330"/>
            <a:ext cx="5527827" cy="3807192"/>
          </a:xfrm>
        </p:spPr>
        <p:txBody>
          <a:bodyPr vert="horz" lIns="91440" tIns="45720" rIns="91440" bIns="45720" rtlCol="0" anchor="t">
            <a:normAutofit fontScale="92500" lnSpcReduction="20000"/>
          </a:bodyPr>
          <a:lstStyle/>
          <a:p>
            <a:r>
              <a:rPr lang="en-US"/>
              <a:t>STEM GAs and non-STEM GAs are treated differently and have different needs</a:t>
            </a:r>
          </a:p>
          <a:p>
            <a:r>
              <a:rPr lang="en-US"/>
              <a:t>Newer and older GAs receive different offers, generating division</a:t>
            </a:r>
          </a:p>
          <a:p>
            <a:r>
              <a:rPr lang="en-US"/>
              <a:t>FSU and Florida Agricultural and Mechanical University (FAMU) have a history of racism-related animosity that hinders solidarity</a:t>
            </a:r>
          </a:p>
          <a:p>
            <a:r>
              <a:rPr lang="en-US"/>
              <a:t>Geographic spread of the unit hinders in-person organizing</a:t>
            </a:r>
          </a:p>
          <a:p>
            <a:r>
              <a:rPr lang="en-US"/>
              <a:t>Tallahassee is regarded as a stepping stone rather than a home or community</a:t>
            </a:r>
          </a:p>
        </p:txBody>
      </p:sp>
      <p:sp>
        <p:nvSpPr>
          <p:cNvPr id="5" name="Date Placeholder 4">
            <a:extLst>
              <a:ext uri="{FF2B5EF4-FFF2-40B4-BE49-F238E27FC236}">
                <a16:creationId xmlns:a16="http://schemas.microsoft.com/office/drawing/2014/main" id="{C6831D6E-539F-887A-23B2-69DA442846DB}"/>
              </a:ext>
            </a:extLst>
          </p:cNvPr>
          <p:cNvSpPr>
            <a:spLocks noGrp="1"/>
          </p:cNvSpPr>
          <p:nvPr>
            <p:ph type="dt" sz="half" idx="10"/>
          </p:nvPr>
        </p:nvSpPr>
        <p:spPr/>
        <p:txBody>
          <a:bodyPr/>
          <a:lstStyle/>
          <a:p>
            <a:fld id="{46987FBE-BB06-4B1B-AF3F-C848ED6381E1}" type="datetime1">
              <a:t>2/24/2025</a:t>
            </a:fld>
            <a:endParaRPr lang="en-US"/>
          </a:p>
        </p:txBody>
      </p:sp>
      <p:sp>
        <p:nvSpPr>
          <p:cNvPr id="6" name="Footer Placeholder 5">
            <a:extLst>
              <a:ext uri="{FF2B5EF4-FFF2-40B4-BE49-F238E27FC236}">
                <a16:creationId xmlns:a16="http://schemas.microsoft.com/office/drawing/2014/main" id="{D28A4C19-66E9-4C71-5AF9-6EF9709D3E11}"/>
              </a:ext>
            </a:extLst>
          </p:cNvPr>
          <p:cNvSpPr>
            <a:spLocks noGrp="1"/>
          </p:cNvSpPr>
          <p:nvPr>
            <p:ph type="ftr" sz="quarter" idx="11"/>
          </p:nvPr>
        </p:nvSpPr>
        <p:spPr/>
        <p:txBody>
          <a:bodyPr/>
          <a:lstStyle/>
          <a:p>
            <a:r>
              <a:rPr lang="en-US"/>
              <a:t>
              </a:t>
            </a:r>
          </a:p>
        </p:txBody>
      </p:sp>
      <p:sp>
        <p:nvSpPr>
          <p:cNvPr id="7" name="Slide Number Placeholder 6">
            <a:extLst>
              <a:ext uri="{FF2B5EF4-FFF2-40B4-BE49-F238E27FC236}">
                <a16:creationId xmlns:a16="http://schemas.microsoft.com/office/drawing/2014/main" id="{BB262673-67D9-DCBE-2FFC-1001D574FA44}"/>
              </a:ext>
            </a:extLst>
          </p:cNvPr>
          <p:cNvSpPr>
            <a:spLocks noGrp="1"/>
          </p:cNvSpPr>
          <p:nvPr>
            <p:ph type="sldNum" sz="quarter" idx="12"/>
          </p:nvPr>
        </p:nvSpPr>
        <p:spPr/>
        <p:txBody>
          <a:bodyPr/>
          <a:lstStyle/>
          <a:p>
            <a:fld id="{196A61CA-0502-4EE4-9724-96EA822543E5}" type="slidenum">
              <a:rPr lang="en-US" dirty="0"/>
              <a:t>29</a:t>
            </a:fld>
            <a:endParaRPr lang="en-US"/>
          </a:p>
        </p:txBody>
      </p:sp>
      <p:pic>
        <p:nvPicPr>
          <p:cNvPr id="4" name="Picture 3" descr="A person holding a pink sign&#10;&#10;AI-generated content may be incorrect.">
            <a:extLst>
              <a:ext uri="{FF2B5EF4-FFF2-40B4-BE49-F238E27FC236}">
                <a16:creationId xmlns:a16="http://schemas.microsoft.com/office/drawing/2014/main" id="{53A3B041-4E8E-963E-5D59-182013208D99}"/>
              </a:ext>
            </a:extLst>
          </p:cNvPr>
          <p:cNvPicPr>
            <a:picLocks noChangeAspect="1"/>
          </p:cNvPicPr>
          <p:nvPr/>
        </p:nvPicPr>
        <p:blipFill>
          <a:blip r:embed="rId2"/>
          <a:srcRect r="-319" b="9524"/>
          <a:stretch/>
        </p:blipFill>
        <p:spPr>
          <a:xfrm>
            <a:off x="7588250" y="1457739"/>
            <a:ext cx="3475962" cy="4186531"/>
          </a:xfrm>
          <a:prstGeom prst="rect">
            <a:avLst/>
          </a:prstGeom>
        </p:spPr>
      </p:pic>
    </p:spTree>
    <p:extLst>
      <p:ext uri="{BB962C8B-B14F-4D97-AF65-F5344CB8AC3E}">
        <p14:creationId xmlns:p14="http://schemas.microsoft.com/office/powerpoint/2010/main" val="16370706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E83E9-E074-3343-7F75-3BDAFC927501}"/>
              </a:ext>
            </a:extLst>
          </p:cNvPr>
          <p:cNvSpPr>
            <a:spLocks noGrp="1"/>
          </p:cNvSpPr>
          <p:nvPr>
            <p:ph type="title"/>
          </p:nvPr>
        </p:nvSpPr>
        <p:spPr>
          <a:xfrm>
            <a:off x="1429566" y="849502"/>
            <a:ext cx="9238434" cy="857559"/>
          </a:xfrm>
        </p:spPr>
        <p:txBody>
          <a:bodyPr/>
          <a:lstStyle/>
          <a:p>
            <a:r>
              <a:rPr lang="en-US" dirty="0"/>
              <a:t>Land acknowledgment &amp; positionality</a:t>
            </a:r>
          </a:p>
        </p:txBody>
      </p:sp>
      <p:sp>
        <p:nvSpPr>
          <p:cNvPr id="3" name="Content Placeholder 2">
            <a:extLst>
              <a:ext uri="{FF2B5EF4-FFF2-40B4-BE49-F238E27FC236}">
                <a16:creationId xmlns:a16="http://schemas.microsoft.com/office/drawing/2014/main" id="{E3222E6F-9062-5BFE-A6DD-312FD26CE5D7}"/>
              </a:ext>
            </a:extLst>
          </p:cNvPr>
          <p:cNvSpPr>
            <a:spLocks noGrp="1"/>
          </p:cNvSpPr>
          <p:nvPr>
            <p:ph idx="1"/>
          </p:nvPr>
        </p:nvSpPr>
        <p:spPr>
          <a:xfrm>
            <a:off x="1429566" y="1905001"/>
            <a:ext cx="9238434" cy="4190999"/>
          </a:xfrm>
        </p:spPr>
        <p:txBody>
          <a:bodyPr vert="horz" lIns="91440" tIns="45720" rIns="91440" bIns="45720" rtlCol="0" anchor="t">
            <a:normAutofit lnSpcReduction="10000"/>
          </a:bodyPr>
          <a:lstStyle/>
          <a:p>
            <a:r>
              <a:rPr lang="en-US" dirty="0"/>
              <a:t>We are currently gathering on unceded </a:t>
            </a:r>
            <a:r>
              <a:rPr lang="en-US" dirty="0">
                <a:solidFill>
                  <a:schemeClr val="accent6">
                    <a:lumMod val="20000"/>
                    <a:lumOff val="80000"/>
                  </a:schemeClr>
                </a:solidFill>
              </a:rPr>
              <a:t>Lenapehoking</a:t>
            </a:r>
            <a:r>
              <a:rPr lang="en-US" dirty="0"/>
              <a:t> (the </a:t>
            </a:r>
            <a:r>
              <a:rPr lang="en-US" dirty="0">
                <a:solidFill>
                  <a:schemeClr val="accent6">
                    <a:lumMod val="20000"/>
                    <a:lumOff val="80000"/>
                  </a:schemeClr>
                </a:solidFill>
              </a:rPr>
              <a:t>Lenape </a:t>
            </a:r>
            <a:r>
              <a:rPr lang="en-US" dirty="0"/>
              <a:t>name for the </a:t>
            </a:r>
            <a:r>
              <a:rPr lang="en-US" dirty="0">
                <a:solidFill>
                  <a:schemeClr val="accent6">
                    <a:lumMod val="20000"/>
                    <a:lumOff val="80000"/>
                  </a:schemeClr>
                </a:solidFill>
              </a:rPr>
              <a:t>Lenape</a:t>
            </a:r>
            <a:r>
              <a:rPr lang="en-US" dirty="0"/>
              <a:t> homeland)</a:t>
            </a:r>
            <a:r>
              <a:rPr lang="en-US" baseline="30000" dirty="0"/>
              <a:t>1</a:t>
            </a:r>
            <a:r>
              <a:rPr lang="en-US" dirty="0"/>
              <a:t>. Upon the arrival of the European colonists, the </a:t>
            </a:r>
            <a:r>
              <a:rPr lang="en-US" dirty="0">
                <a:solidFill>
                  <a:schemeClr val="accent6">
                    <a:lumMod val="20000"/>
                    <a:lumOff val="80000"/>
                  </a:schemeClr>
                </a:solidFill>
              </a:rPr>
              <a:t>Lenape</a:t>
            </a:r>
            <a:r>
              <a:rPr lang="en-US" dirty="0"/>
              <a:t> were culturally and physically devastated through violence and disease. In the 18th and 19th centuries, European settlers, and later, the U.S. government, forcibly removed the </a:t>
            </a:r>
            <a:r>
              <a:rPr lang="en-US" dirty="0">
                <a:solidFill>
                  <a:schemeClr val="accent6">
                    <a:lumMod val="20000"/>
                    <a:lumOff val="80000"/>
                  </a:schemeClr>
                </a:solidFill>
              </a:rPr>
              <a:t>Lenape</a:t>
            </a:r>
            <a:r>
              <a:rPr lang="en-US" dirty="0"/>
              <a:t> to Ohio. Today, after several more forced removals, the </a:t>
            </a:r>
            <a:r>
              <a:rPr lang="en-US" dirty="0">
                <a:solidFill>
                  <a:schemeClr val="accent6">
                    <a:lumMod val="20000"/>
                    <a:lumOff val="80000"/>
                  </a:schemeClr>
                </a:solidFill>
              </a:rPr>
              <a:t>Lenape </a:t>
            </a:r>
            <a:r>
              <a:rPr lang="en-US" dirty="0"/>
              <a:t>live in Oklahoma, Wisconsin, and Ontario, Canada. We pay our respects to the</a:t>
            </a:r>
            <a:r>
              <a:rPr lang="en-US" dirty="0">
                <a:solidFill>
                  <a:schemeClr val="accent6">
                    <a:lumMod val="20000"/>
                    <a:lumOff val="80000"/>
                  </a:schemeClr>
                </a:solidFill>
              </a:rPr>
              <a:t> Lenape</a:t>
            </a:r>
            <a:r>
              <a:rPr lang="en-US" dirty="0"/>
              <a:t> elders, past and present.</a:t>
            </a:r>
          </a:p>
          <a:p>
            <a:r>
              <a:rPr lang="en-US" dirty="0"/>
              <a:t>One of the presenters is an Afro-Caribbean, nonbinary Clinical Psychology PhD student with chronic illness who hails from a middle-class immigrant family in southwest Florida.  The other presenter is a white, female Politics &amp; International Affairs PhD student hailing from the Tampa Bay area in Florida. We acknowledge that our social positions influence our perspectives and our work, and we ask that you please consider that as you participate in today's workshop.</a:t>
            </a:r>
          </a:p>
          <a:p>
            <a:endParaRPr lang="en-US" dirty="0"/>
          </a:p>
        </p:txBody>
      </p:sp>
      <p:sp>
        <p:nvSpPr>
          <p:cNvPr id="4" name="Date Placeholder 3">
            <a:extLst>
              <a:ext uri="{FF2B5EF4-FFF2-40B4-BE49-F238E27FC236}">
                <a16:creationId xmlns:a16="http://schemas.microsoft.com/office/drawing/2014/main" id="{BB51FF63-80CA-6409-2A5F-AC734C9F0C18}"/>
              </a:ext>
            </a:extLst>
          </p:cNvPr>
          <p:cNvSpPr>
            <a:spLocks noGrp="1"/>
          </p:cNvSpPr>
          <p:nvPr>
            <p:ph type="dt" sz="half" idx="10"/>
          </p:nvPr>
        </p:nvSpPr>
        <p:spPr/>
        <p:txBody>
          <a:bodyPr/>
          <a:lstStyle/>
          <a:p>
            <a:fld id="{2A6AA74D-DB74-42AA-B80E-A16392697418}" type="datetime1">
              <a:rPr/>
              <a:t>2/24/2025</a:t>
            </a:fld>
            <a:endParaRPr lang="en-US" dirty="0"/>
          </a:p>
        </p:txBody>
      </p:sp>
      <p:sp>
        <p:nvSpPr>
          <p:cNvPr id="5" name="Footer Placeholder 4">
            <a:extLst>
              <a:ext uri="{FF2B5EF4-FFF2-40B4-BE49-F238E27FC236}">
                <a16:creationId xmlns:a16="http://schemas.microsoft.com/office/drawing/2014/main" id="{D1619CAE-F085-5F55-5228-AEE4594364E7}"/>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2C99464B-4B80-2BB0-C9F2-101A2CB180AB}"/>
              </a:ext>
            </a:extLst>
          </p:cNvPr>
          <p:cNvSpPr>
            <a:spLocks noGrp="1"/>
          </p:cNvSpPr>
          <p:nvPr>
            <p:ph type="sldNum" sz="quarter" idx="12"/>
          </p:nvPr>
        </p:nvSpPr>
        <p:spPr/>
        <p:txBody>
          <a:bodyPr/>
          <a:lstStyle/>
          <a:p>
            <a:fld id="{196A61CA-0502-4EE4-9724-96EA822543E5}" type="slidenum">
              <a:rPr lang="en-US" dirty="0"/>
              <a:t>3</a:t>
            </a:fld>
            <a:endParaRPr lang="en-US" dirty="0"/>
          </a:p>
        </p:txBody>
      </p:sp>
    </p:spTree>
    <p:extLst>
      <p:ext uri="{BB962C8B-B14F-4D97-AF65-F5344CB8AC3E}">
        <p14:creationId xmlns:p14="http://schemas.microsoft.com/office/powerpoint/2010/main" val="1579647774"/>
      </p:ext>
    </p:extLst>
  </p:cSld>
  <p:clrMapOvr>
    <a:masterClrMapping/>
  </p:clrMapOvr>
  <p:extLst>
    <p:ext uri="{6950BFC3-D8DA-4A85-94F7-54DA5524770B}">
      <p188:commentRel xmlns:p188="http://schemas.microsoft.com/office/powerpoint/2018/8/main" r:id="rId2"/>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DBC61-3EA4-4FEA-5BA0-1690C88F53A2}"/>
              </a:ext>
            </a:extLst>
          </p:cNvPr>
          <p:cNvSpPr>
            <a:spLocks noGrp="1"/>
          </p:cNvSpPr>
          <p:nvPr>
            <p:ph type="title"/>
          </p:nvPr>
        </p:nvSpPr>
        <p:spPr>
          <a:xfrm>
            <a:off x="1408830" y="2630740"/>
            <a:ext cx="4681608" cy="3048488"/>
          </a:xfrm>
        </p:spPr>
        <p:txBody>
          <a:bodyPr/>
          <a:lstStyle/>
          <a:p>
            <a:r>
              <a:rPr lang="en-US"/>
              <a:t>Solutions </a:t>
            </a:r>
            <a:br>
              <a:rPr lang="en-US"/>
            </a:br>
            <a:r>
              <a:rPr lang="en-US"/>
              <a:t>and opportunities</a:t>
            </a:r>
          </a:p>
        </p:txBody>
      </p:sp>
      <p:sp>
        <p:nvSpPr>
          <p:cNvPr id="3" name="Content Placeholder 2">
            <a:extLst>
              <a:ext uri="{FF2B5EF4-FFF2-40B4-BE49-F238E27FC236}">
                <a16:creationId xmlns:a16="http://schemas.microsoft.com/office/drawing/2014/main" id="{B3154D34-A5B1-75B9-B719-DE81EB86E014}"/>
              </a:ext>
            </a:extLst>
          </p:cNvPr>
          <p:cNvSpPr>
            <a:spLocks noGrp="1"/>
          </p:cNvSpPr>
          <p:nvPr>
            <p:ph type="body" idx="1"/>
          </p:nvPr>
        </p:nvSpPr>
        <p:spPr/>
        <p:txBody>
          <a:bodyPr/>
          <a:lstStyle/>
          <a:p>
            <a:r>
              <a:rPr lang="en-US"/>
              <a:t>How we are struggling to thrive in our locals</a:t>
            </a:r>
          </a:p>
        </p:txBody>
      </p:sp>
      <p:sp>
        <p:nvSpPr>
          <p:cNvPr id="4" name="Date Placeholder 3">
            <a:extLst>
              <a:ext uri="{FF2B5EF4-FFF2-40B4-BE49-F238E27FC236}">
                <a16:creationId xmlns:a16="http://schemas.microsoft.com/office/drawing/2014/main" id="{8ED38CAA-BDA7-25AA-10CF-5B0581A975F3}"/>
              </a:ext>
            </a:extLst>
          </p:cNvPr>
          <p:cNvSpPr>
            <a:spLocks noGrp="1"/>
          </p:cNvSpPr>
          <p:nvPr>
            <p:ph type="dt" sz="half" idx="10"/>
          </p:nvPr>
        </p:nvSpPr>
        <p:spPr/>
        <p:txBody>
          <a:bodyPr/>
          <a:lstStyle/>
          <a:p>
            <a:fld id="{4393EB93-0FAC-4148-9E09-1D029A0F242C}" type="datetime1">
              <a:rPr/>
              <a:t>2/24/2025</a:t>
            </a:fld>
            <a:endParaRPr lang="en-US"/>
          </a:p>
        </p:txBody>
      </p:sp>
      <p:sp>
        <p:nvSpPr>
          <p:cNvPr id="5" name="Footer Placeholder 4">
            <a:extLst>
              <a:ext uri="{FF2B5EF4-FFF2-40B4-BE49-F238E27FC236}">
                <a16:creationId xmlns:a16="http://schemas.microsoft.com/office/drawing/2014/main" id="{A9CC3893-4A91-B7C8-0761-E68224F2533D}"/>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432C7D9C-669D-2DB7-20D4-E647C82CF0E9}"/>
              </a:ext>
            </a:extLst>
          </p:cNvPr>
          <p:cNvSpPr>
            <a:spLocks noGrp="1"/>
          </p:cNvSpPr>
          <p:nvPr>
            <p:ph type="sldNum" sz="quarter" idx="12"/>
          </p:nvPr>
        </p:nvSpPr>
        <p:spPr/>
        <p:txBody>
          <a:bodyPr/>
          <a:lstStyle/>
          <a:p>
            <a:fld id="{196A61CA-0502-4EE4-9724-96EA822543E5}" type="slidenum">
              <a:rPr lang="en-US" dirty="0"/>
              <a:t>30</a:t>
            </a:fld>
            <a:endParaRPr lang="en-US"/>
          </a:p>
        </p:txBody>
      </p:sp>
      <p:pic>
        <p:nvPicPr>
          <p:cNvPr id="7" name="Picture 6" descr="A group of people posing for a photo&#10;&#10;AI-generated content may be incorrect.">
            <a:extLst>
              <a:ext uri="{FF2B5EF4-FFF2-40B4-BE49-F238E27FC236}">
                <a16:creationId xmlns:a16="http://schemas.microsoft.com/office/drawing/2014/main" id="{0AC64062-7531-95BE-7F4A-70B2D5A04999}"/>
              </a:ext>
            </a:extLst>
          </p:cNvPr>
          <p:cNvPicPr>
            <a:picLocks noChangeAspect="1"/>
          </p:cNvPicPr>
          <p:nvPr/>
        </p:nvPicPr>
        <p:blipFill>
          <a:blip r:embed="rId2"/>
          <a:stretch>
            <a:fillRect/>
          </a:stretch>
        </p:blipFill>
        <p:spPr>
          <a:xfrm>
            <a:off x="6231610" y="1365142"/>
            <a:ext cx="5049865" cy="3727343"/>
          </a:xfrm>
          <a:prstGeom prst="rect">
            <a:avLst/>
          </a:prstGeom>
        </p:spPr>
      </p:pic>
    </p:spTree>
    <p:extLst>
      <p:ext uri="{BB962C8B-B14F-4D97-AF65-F5344CB8AC3E}">
        <p14:creationId xmlns:p14="http://schemas.microsoft.com/office/powerpoint/2010/main" val="28334514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E436A-C7FE-86A4-F51F-BEDB97ED83D0}"/>
              </a:ext>
            </a:extLst>
          </p:cNvPr>
          <p:cNvSpPr>
            <a:spLocks noGrp="1"/>
          </p:cNvSpPr>
          <p:nvPr>
            <p:ph type="title"/>
          </p:nvPr>
        </p:nvSpPr>
        <p:spPr/>
        <p:txBody>
          <a:bodyPr/>
          <a:lstStyle/>
          <a:p>
            <a:r>
              <a:rPr lang="en-US"/>
              <a:t>Solutions and opportunities at FSU</a:t>
            </a:r>
          </a:p>
        </p:txBody>
      </p:sp>
      <p:sp>
        <p:nvSpPr>
          <p:cNvPr id="3" name="Text Placeholder 2">
            <a:extLst>
              <a:ext uri="{FF2B5EF4-FFF2-40B4-BE49-F238E27FC236}">
                <a16:creationId xmlns:a16="http://schemas.microsoft.com/office/drawing/2014/main" id="{8F296174-CC8E-8E5D-3FAB-CD0E601A6AC6}"/>
              </a:ext>
            </a:extLst>
          </p:cNvPr>
          <p:cNvSpPr>
            <a:spLocks noGrp="1"/>
          </p:cNvSpPr>
          <p:nvPr>
            <p:ph idx="1"/>
          </p:nvPr>
        </p:nvSpPr>
        <p:spPr>
          <a:xfrm>
            <a:off x="5394548" y="2092271"/>
            <a:ext cx="5699655" cy="3810000"/>
          </a:xfrm>
        </p:spPr>
        <p:txBody>
          <a:bodyPr vert="horz" lIns="91440" tIns="45720" rIns="91440" bIns="45720" rtlCol="0" anchor="t">
            <a:noAutofit/>
          </a:bodyPr>
          <a:lstStyle/>
          <a:p>
            <a:r>
              <a:rPr lang="en-US" sz="1700"/>
              <a:t>Sociopolitical attacks on rights of GAs of marginalized backgrounds (e.g., IGAs, trans folks) and others (e.g., STEM GAs on federal funding, humanities and social science GAs facing academic freedom threats) present opportunities for solidarity within the unit</a:t>
            </a:r>
          </a:p>
          <a:p>
            <a:r>
              <a:rPr lang="en-US" sz="1700"/>
              <a:t>Improving solidarity with FAMU-GAU, as well as faculty chapters and other unions (e.g., Leon County Teachers' Association) through collaboration and resource sharing</a:t>
            </a:r>
          </a:p>
          <a:p>
            <a:r>
              <a:rPr lang="en-US" sz="1700"/>
              <a:t>Strong relationship with the Congress of Graduate Students student organization, which has more funding from FSU and greater reach</a:t>
            </a:r>
          </a:p>
          <a:p>
            <a:endParaRPr lang="en-US"/>
          </a:p>
        </p:txBody>
      </p:sp>
      <p:sp>
        <p:nvSpPr>
          <p:cNvPr id="4" name="Date Placeholder 3">
            <a:extLst>
              <a:ext uri="{FF2B5EF4-FFF2-40B4-BE49-F238E27FC236}">
                <a16:creationId xmlns:a16="http://schemas.microsoft.com/office/drawing/2014/main" id="{67F0E0BE-7F9E-B8A9-EC31-FF43663AE960}"/>
              </a:ext>
            </a:extLst>
          </p:cNvPr>
          <p:cNvSpPr>
            <a:spLocks noGrp="1"/>
          </p:cNvSpPr>
          <p:nvPr>
            <p:ph type="dt" sz="half" idx="10"/>
          </p:nvPr>
        </p:nvSpPr>
        <p:spPr/>
        <p:txBody>
          <a:bodyPr/>
          <a:lstStyle/>
          <a:p>
            <a:fld id="{44455C69-7499-4BC5-B530-8C5644638948}" type="datetime1">
              <a:rPr/>
              <a:t>2/24/2025</a:t>
            </a:fld>
            <a:endParaRPr lang="en-US"/>
          </a:p>
        </p:txBody>
      </p:sp>
      <p:sp>
        <p:nvSpPr>
          <p:cNvPr id="5" name="Footer Placeholder 4">
            <a:extLst>
              <a:ext uri="{FF2B5EF4-FFF2-40B4-BE49-F238E27FC236}">
                <a16:creationId xmlns:a16="http://schemas.microsoft.com/office/drawing/2014/main" id="{587343BA-24F0-D405-4E49-DB799489F0E3}"/>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21B85E33-8CA5-DBCC-A2B5-CAB57AD5C20B}"/>
              </a:ext>
            </a:extLst>
          </p:cNvPr>
          <p:cNvSpPr>
            <a:spLocks noGrp="1"/>
          </p:cNvSpPr>
          <p:nvPr>
            <p:ph type="sldNum" sz="quarter" idx="12"/>
          </p:nvPr>
        </p:nvSpPr>
        <p:spPr/>
        <p:txBody>
          <a:bodyPr/>
          <a:lstStyle/>
          <a:p>
            <a:fld id="{196A61CA-0502-4EE4-9724-96EA822543E5}" type="slidenum">
              <a:rPr lang="en-US" dirty="0"/>
              <a:t>31</a:t>
            </a:fld>
            <a:endParaRPr lang="en-US"/>
          </a:p>
        </p:txBody>
      </p:sp>
      <p:pic>
        <p:nvPicPr>
          <p:cNvPr id="7" name="Picture 6" descr="A group of people standing in front of a brick building&#10;&#10;AI-generated content may be incorrect.">
            <a:extLst>
              <a:ext uri="{FF2B5EF4-FFF2-40B4-BE49-F238E27FC236}">
                <a16:creationId xmlns:a16="http://schemas.microsoft.com/office/drawing/2014/main" id="{962676FC-A75C-C007-C14F-7B4D61A7FE36}"/>
              </a:ext>
            </a:extLst>
          </p:cNvPr>
          <p:cNvPicPr>
            <a:picLocks noChangeAspect="1"/>
          </p:cNvPicPr>
          <p:nvPr/>
        </p:nvPicPr>
        <p:blipFill>
          <a:blip r:embed="rId2"/>
          <a:stretch>
            <a:fillRect/>
          </a:stretch>
        </p:blipFill>
        <p:spPr>
          <a:xfrm>
            <a:off x="1014171" y="2340567"/>
            <a:ext cx="4003084" cy="3339239"/>
          </a:xfrm>
          <a:prstGeom prst="rect">
            <a:avLst/>
          </a:prstGeom>
        </p:spPr>
      </p:pic>
    </p:spTree>
    <p:extLst>
      <p:ext uri="{BB962C8B-B14F-4D97-AF65-F5344CB8AC3E}">
        <p14:creationId xmlns:p14="http://schemas.microsoft.com/office/powerpoint/2010/main" val="7180544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E543CD-2B33-70A0-8D71-A699974308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3506C3-6144-1A0C-A98A-AB5DFE8F8406}"/>
              </a:ext>
            </a:extLst>
          </p:cNvPr>
          <p:cNvSpPr>
            <a:spLocks noGrp="1"/>
          </p:cNvSpPr>
          <p:nvPr>
            <p:ph type="title"/>
          </p:nvPr>
        </p:nvSpPr>
        <p:spPr/>
        <p:txBody>
          <a:bodyPr/>
          <a:lstStyle/>
          <a:p>
            <a:r>
              <a:rPr lang="en-US"/>
              <a:t>Solutions and opportunities at FSU</a:t>
            </a:r>
          </a:p>
        </p:txBody>
      </p:sp>
      <p:sp>
        <p:nvSpPr>
          <p:cNvPr id="3" name="Text Placeholder 2">
            <a:extLst>
              <a:ext uri="{FF2B5EF4-FFF2-40B4-BE49-F238E27FC236}">
                <a16:creationId xmlns:a16="http://schemas.microsoft.com/office/drawing/2014/main" id="{47035EEA-B6C6-F1C2-A7E5-ECB94A09E0D0}"/>
              </a:ext>
            </a:extLst>
          </p:cNvPr>
          <p:cNvSpPr>
            <a:spLocks noGrp="1"/>
          </p:cNvSpPr>
          <p:nvPr>
            <p:ph idx="1"/>
          </p:nvPr>
        </p:nvSpPr>
        <p:spPr>
          <a:xfrm>
            <a:off x="5252481" y="2092271"/>
            <a:ext cx="5841722" cy="3977898"/>
          </a:xfrm>
        </p:spPr>
        <p:txBody>
          <a:bodyPr vert="horz" lIns="91440" tIns="45720" rIns="91440" bIns="45720" rtlCol="0" anchor="t">
            <a:normAutofit fontScale="92500" lnSpcReduction="10000"/>
          </a:bodyPr>
          <a:lstStyle/>
          <a:p>
            <a:r>
              <a:rPr lang="en-US" sz="1900"/>
              <a:t>Increasing legislative advocacy due to access to the state Capitol</a:t>
            </a:r>
          </a:p>
          <a:p>
            <a:r>
              <a:rPr lang="en-US" sz="1900"/>
              <a:t>Utilization of our collectively bargained student organization-level rights to tabling, reserving space, and hanging flyers</a:t>
            </a:r>
          </a:p>
          <a:p>
            <a:r>
              <a:rPr lang="en-US" sz="1900"/>
              <a:t>Taking advantage of trainings from affiliates to develop internal legacy documents on bargaining, grievance, organizing, and governance to crystallize historical knowledge and facilitate turnover</a:t>
            </a:r>
          </a:p>
          <a:p>
            <a:r>
              <a:rPr lang="en-US" sz="1900"/>
              <a:t>Possibility of an austerity fund</a:t>
            </a:r>
          </a:p>
          <a:p>
            <a:endParaRPr lang="en-US"/>
          </a:p>
          <a:p>
            <a:endParaRPr lang="en-US"/>
          </a:p>
        </p:txBody>
      </p:sp>
      <p:sp>
        <p:nvSpPr>
          <p:cNvPr id="4" name="Date Placeholder 3">
            <a:extLst>
              <a:ext uri="{FF2B5EF4-FFF2-40B4-BE49-F238E27FC236}">
                <a16:creationId xmlns:a16="http://schemas.microsoft.com/office/drawing/2014/main" id="{5C1ACD1F-D966-B9D5-96E3-BAA30D14FA6E}"/>
              </a:ext>
            </a:extLst>
          </p:cNvPr>
          <p:cNvSpPr>
            <a:spLocks noGrp="1"/>
          </p:cNvSpPr>
          <p:nvPr>
            <p:ph type="dt" sz="half" idx="10"/>
          </p:nvPr>
        </p:nvSpPr>
        <p:spPr/>
        <p:txBody>
          <a:bodyPr/>
          <a:lstStyle/>
          <a:p>
            <a:fld id="{44455C69-7499-4BC5-B530-8C5644638948}" type="datetime1">
              <a:rPr/>
              <a:t>2/24/2025</a:t>
            </a:fld>
            <a:endParaRPr lang="en-US"/>
          </a:p>
        </p:txBody>
      </p:sp>
      <p:sp>
        <p:nvSpPr>
          <p:cNvPr id="5" name="Footer Placeholder 4">
            <a:extLst>
              <a:ext uri="{FF2B5EF4-FFF2-40B4-BE49-F238E27FC236}">
                <a16:creationId xmlns:a16="http://schemas.microsoft.com/office/drawing/2014/main" id="{ABD6ED86-9A53-8EDE-2199-44FA4B9AE508}"/>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AE9DA5A7-1546-90AE-07F5-9AB70363FB50}"/>
              </a:ext>
            </a:extLst>
          </p:cNvPr>
          <p:cNvSpPr>
            <a:spLocks noGrp="1"/>
          </p:cNvSpPr>
          <p:nvPr>
            <p:ph type="sldNum" sz="quarter" idx="12"/>
          </p:nvPr>
        </p:nvSpPr>
        <p:spPr/>
        <p:txBody>
          <a:bodyPr/>
          <a:lstStyle/>
          <a:p>
            <a:fld id="{196A61CA-0502-4EE4-9724-96EA822543E5}" type="slidenum">
              <a:rPr lang="en-US" dirty="0"/>
              <a:t>32</a:t>
            </a:fld>
            <a:endParaRPr lang="en-US"/>
          </a:p>
        </p:txBody>
      </p:sp>
      <p:pic>
        <p:nvPicPr>
          <p:cNvPr id="8" name="Picture 7" descr="Screenshot_20231004_161310_Instagram.jpg">
            <a:extLst>
              <a:ext uri="{FF2B5EF4-FFF2-40B4-BE49-F238E27FC236}">
                <a16:creationId xmlns:a16="http://schemas.microsoft.com/office/drawing/2014/main" id="{10654A32-4CB6-A002-AEDD-4776795F95EE}"/>
              </a:ext>
            </a:extLst>
          </p:cNvPr>
          <p:cNvPicPr>
            <a:picLocks noChangeAspect="1"/>
          </p:cNvPicPr>
          <p:nvPr/>
        </p:nvPicPr>
        <p:blipFill>
          <a:blip r:embed="rId2"/>
          <a:stretch>
            <a:fillRect/>
          </a:stretch>
        </p:blipFill>
        <p:spPr>
          <a:xfrm>
            <a:off x="1431010" y="2086785"/>
            <a:ext cx="3337300" cy="3717650"/>
          </a:xfrm>
          <a:prstGeom prst="rect">
            <a:avLst/>
          </a:prstGeom>
        </p:spPr>
      </p:pic>
    </p:spTree>
    <p:extLst>
      <p:ext uri="{BB962C8B-B14F-4D97-AF65-F5344CB8AC3E}">
        <p14:creationId xmlns:p14="http://schemas.microsoft.com/office/powerpoint/2010/main" val="13958335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B1D27-EDEB-9B7A-4209-A5246F895B2D}"/>
              </a:ext>
            </a:extLst>
          </p:cNvPr>
          <p:cNvSpPr>
            <a:spLocks noGrp="1"/>
          </p:cNvSpPr>
          <p:nvPr>
            <p:ph type="title"/>
          </p:nvPr>
        </p:nvSpPr>
        <p:spPr>
          <a:xfrm>
            <a:off x="1429566" y="1013411"/>
            <a:ext cx="9238434" cy="889592"/>
          </a:xfrm>
        </p:spPr>
        <p:txBody>
          <a:bodyPr anchor="b">
            <a:normAutofit/>
          </a:bodyPr>
          <a:lstStyle/>
          <a:p>
            <a:r>
              <a:rPr lang="en-US"/>
              <a:t>Solutions and opportunities at USF</a:t>
            </a:r>
          </a:p>
        </p:txBody>
      </p:sp>
      <p:sp>
        <p:nvSpPr>
          <p:cNvPr id="3" name="Content Placeholder 2">
            <a:extLst>
              <a:ext uri="{FF2B5EF4-FFF2-40B4-BE49-F238E27FC236}">
                <a16:creationId xmlns:a16="http://schemas.microsoft.com/office/drawing/2014/main" id="{9B894B7D-3F74-B612-6AF8-F2696321AB78}"/>
              </a:ext>
            </a:extLst>
          </p:cNvPr>
          <p:cNvSpPr>
            <a:spLocks noGrp="1"/>
          </p:cNvSpPr>
          <p:nvPr>
            <p:ph sz="half" idx="1"/>
          </p:nvPr>
        </p:nvSpPr>
        <p:spPr>
          <a:xfrm>
            <a:off x="1429566" y="2135565"/>
            <a:ext cx="4495800" cy="3960435"/>
          </a:xfrm>
        </p:spPr>
        <p:txBody>
          <a:bodyPr vert="horz" lIns="91440" tIns="45720" rIns="91440" bIns="45720" rtlCol="0" anchor="t">
            <a:normAutofit fontScale="55000" lnSpcReduction="20000"/>
          </a:bodyPr>
          <a:lstStyle/>
          <a:p>
            <a:r>
              <a:rPr lang="en-US" sz="2500" dirty="0"/>
              <a:t>Strengthening our alliance with campus organizations and offices such as Graduate Student Organizations and the offices supporting International GAs opens a critical pathway to accessing GAs in departments with limited physical access, communities in which we have limited reach, and resources outside of our purview.</a:t>
            </a:r>
          </a:p>
          <a:p>
            <a:r>
              <a:rPr lang="en-US" sz="2500" dirty="0"/>
              <a:t>Using our CBA, we can push back against campus-level incursions on our rights to organize:</a:t>
            </a:r>
          </a:p>
          <a:p>
            <a:pPr marL="617220" lvl="1" indent="-342900">
              <a:buFont typeface="Courier New" panose="020B0604020202020204" pitchFamily="34" charset="0"/>
              <a:buChar char="o"/>
            </a:pPr>
            <a:r>
              <a:rPr lang="en-US" sz="2200" b="0"/>
              <a:t>Maintaining access to academic spaces for office visits</a:t>
            </a:r>
          </a:p>
          <a:p>
            <a:pPr marL="617220" lvl="1" indent="-342900">
              <a:buFont typeface="Courier New" panose="020B0604020202020204" pitchFamily="34" charset="0"/>
              <a:buChar char="o"/>
            </a:pPr>
            <a:r>
              <a:rPr lang="en-US" sz="2200" b="0"/>
              <a:t>Reserving the right to post signage for events and awareness</a:t>
            </a:r>
          </a:p>
          <a:p>
            <a:pPr marL="617220" lvl="1" indent="-342900">
              <a:buFont typeface="Courier New" panose="020B0604020202020204" pitchFamily="34" charset="0"/>
              <a:buChar char="o"/>
            </a:pPr>
            <a:r>
              <a:rPr lang="en-US" sz="2200" b="0"/>
              <a:t>Exercising our ability to reserve campus space for tabling and events.</a:t>
            </a:r>
          </a:p>
        </p:txBody>
      </p:sp>
      <p:pic>
        <p:nvPicPr>
          <p:cNvPr id="11268" name="Picture 4" descr="USF Graduate Assistants United">
            <a:extLst>
              <a:ext uri="{FF2B5EF4-FFF2-40B4-BE49-F238E27FC236}">
                <a16:creationId xmlns:a16="http://schemas.microsoft.com/office/drawing/2014/main" id="{2C78A3C6-94E5-418A-E5E3-5789B68C14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1908" r="4" b="4"/>
          <a:stretch/>
        </p:blipFill>
        <p:spPr bwMode="auto">
          <a:xfrm>
            <a:off x="6172200" y="2135565"/>
            <a:ext cx="4495800" cy="3960435"/>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DB759502-1E96-BA4F-7836-F8F08956790A}"/>
              </a:ext>
            </a:extLst>
          </p:cNvPr>
          <p:cNvSpPr>
            <a:spLocks noGrp="1"/>
          </p:cNvSpPr>
          <p:nvPr>
            <p:ph type="dt" sz="half" idx="10"/>
          </p:nvPr>
        </p:nvSpPr>
        <p:spPr>
          <a:xfrm rot="5400000">
            <a:off x="10471087" y="4891318"/>
            <a:ext cx="2673295" cy="365125"/>
          </a:xfrm>
        </p:spPr>
        <p:txBody>
          <a:bodyPr anchor="ctr">
            <a:normAutofit/>
          </a:bodyPr>
          <a:lstStyle/>
          <a:p>
            <a:pPr>
              <a:spcAft>
                <a:spcPts val="600"/>
              </a:spcAft>
            </a:pPr>
            <a:fld id="{BC3FA676-0EEB-431B-94F8-C7B2984A8011}" type="datetime1">
              <a:rPr lang="en-US" smtClean="0"/>
              <a:pPr>
                <a:spcAft>
                  <a:spcPts val="600"/>
                </a:spcAft>
              </a:pPr>
              <a:t>2/24/2025</a:t>
            </a:fld>
            <a:endParaRPr lang="en-US"/>
          </a:p>
        </p:txBody>
      </p:sp>
      <p:sp>
        <p:nvSpPr>
          <p:cNvPr id="5" name="Footer Placeholder 4">
            <a:extLst>
              <a:ext uri="{FF2B5EF4-FFF2-40B4-BE49-F238E27FC236}">
                <a16:creationId xmlns:a16="http://schemas.microsoft.com/office/drawing/2014/main" id="{601C7288-C72C-7F76-19F2-3C8A04AEB996}"/>
              </a:ext>
            </a:extLst>
          </p:cNvPr>
          <p:cNvSpPr>
            <a:spLocks noGrp="1"/>
          </p:cNvSpPr>
          <p:nvPr>
            <p:ph type="ftr" sz="quarter" idx="11"/>
          </p:nvPr>
        </p:nvSpPr>
        <p:spPr>
          <a:xfrm rot="5400000">
            <a:off x="10473021" y="1609893"/>
            <a:ext cx="2669427" cy="365125"/>
          </a:xfrm>
        </p:spPr>
        <p:txBody>
          <a:bodyPr anchor="ctr">
            <a:normAutofit/>
          </a:bodyPr>
          <a:lstStyle/>
          <a:p>
            <a:pPr>
              <a:lnSpc>
                <a:spcPct val="90000"/>
              </a:lnSpc>
              <a:spcAft>
                <a:spcPts val="600"/>
              </a:spcAft>
            </a:pPr>
            <a:r>
              <a:rPr lang="en-US"/>
              <a:t>
              </a:t>
            </a:r>
          </a:p>
        </p:txBody>
      </p:sp>
      <p:sp>
        <p:nvSpPr>
          <p:cNvPr id="6" name="Slide Number Placeholder 5">
            <a:extLst>
              <a:ext uri="{FF2B5EF4-FFF2-40B4-BE49-F238E27FC236}">
                <a16:creationId xmlns:a16="http://schemas.microsoft.com/office/drawing/2014/main" id="{5EB5ED3F-E218-9DA9-15E7-6AFD3F17A0AD}"/>
              </a:ext>
            </a:extLst>
          </p:cNvPr>
          <p:cNvSpPr>
            <a:spLocks noGrp="1"/>
          </p:cNvSpPr>
          <p:nvPr>
            <p:ph type="sldNum" sz="quarter" idx="12"/>
          </p:nvPr>
        </p:nvSpPr>
        <p:spPr>
          <a:xfrm>
            <a:off x="11492908" y="3219853"/>
            <a:ext cx="629653" cy="429830"/>
          </a:xfrm>
        </p:spPr>
        <p:txBody>
          <a:bodyPr anchor="ctr">
            <a:normAutofit/>
          </a:bodyPr>
          <a:lstStyle/>
          <a:p>
            <a:pPr>
              <a:spcAft>
                <a:spcPts val="600"/>
              </a:spcAft>
            </a:pPr>
            <a:fld id="{196A61CA-0502-4EE4-9724-96EA822543E5}" type="slidenum">
              <a:rPr lang="en-US" smtClean="0"/>
              <a:pPr>
                <a:spcAft>
                  <a:spcPts val="600"/>
                </a:spcAft>
              </a:pPr>
              <a:t>33</a:t>
            </a:fld>
            <a:endParaRPr lang="en-US"/>
          </a:p>
        </p:txBody>
      </p:sp>
    </p:spTree>
    <p:extLst>
      <p:ext uri="{BB962C8B-B14F-4D97-AF65-F5344CB8AC3E}">
        <p14:creationId xmlns:p14="http://schemas.microsoft.com/office/powerpoint/2010/main" val="2308154029"/>
      </p:ext>
    </p:extLst>
  </p:cSld>
  <p:clrMapOvr>
    <a:masterClrMapping/>
  </p:clrMapOvr>
  <p:extLst>
    <p:ext uri="{6950BFC3-D8DA-4A85-94F7-54DA5524770B}">
      <p188:commentRel xmlns:p188="http://schemas.microsoft.com/office/powerpoint/2018/8/main" r:id="rId2"/>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A0F5F-E517-AF7B-2A8D-60C8986D3F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C7D84D-7D9A-DBBC-3072-49888E97F72E}"/>
              </a:ext>
            </a:extLst>
          </p:cNvPr>
          <p:cNvSpPr>
            <a:spLocks noGrp="1"/>
          </p:cNvSpPr>
          <p:nvPr>
            <p:ph type="title"/>
          </p:nvPr>
        </p:nvSpPr>
        <p:spPr>
          <a:xfrm>
            <a:off x="1429566" y="1013411"/>
            <a:ext cx="9238434" cy="889592"/>
          </a:xfrm>
        </p:spPr>
        <p:txBody>
          <a:bodyPr anchor="b">
            <a:normAutofit/>
          </a:bodyPr>
          <a:lstStyle/>
          <a:p>
            <a:r>
              <a:rPr lang="en-US"/>
              <a:t>Solutions and opportunities at USF</a:t>
            </a:r>
          </a:p>
        </p:txBody>
      </p:sp>
      <p:sp>
        <p:nvSpPr>
          <p:cNvPr id="3" name="Content Placeholder 2">
            <a:extLst>
              <a:ext uri="{FF2B5EF4-FFF2-40B4-BE49-F238E27FC236}">
                <a16:creationId xmlns:a16="http://schemas.microsoft.com/office/drawing/2014/main" id="{7E81BA9A-A9DE-0661-469D-98EDDBEB52E7}"/>
              </a:ext>
            </a:extLst>
          </p:cNvPr>
          <p:cNvSpPr>
            <a:spLocks noGrp="1"/>
          </p:cNvSpPr>
          <p:nvPr>
            <p:ph sz="half" idx="1"/>
          </p:nvPr>
        </p:nvSpPr>
        <p:spPr>
          <a:xfrm>
            <a:off x="1429566" y="2135565"/>
            <a:ext cx="4495800" cy="3960435"/>
          </a:xfrm>
        </p:spPr>
        <p:txBody>
          <a:bodyPr>
            <a:normAutofit/>
          </a:bodyPr>
          <a:lstStyle/>
          <a:p>
            <a:pPr>
              <a:lnSpc>
                <a:spcPct val="120000"/>
              </a:lnSpc>
            </a:pPr>
            <a:r>
              <a:rPr lang="en-US" sz="1400"/>
              <a:t>Attacks on our membership, our academic freedom, and our funding are opportunities to increase solidarity under fire, both for our bargaining unit and the broader Graduate Student Community.</a:t>
            </a:r>
          </a:p>
          <a:p>
            <a:pPr>
              <a:lnSpc>
                <a:spcPct val="120000"/>
              </a:lnSpc>
            </a:pPr>
            <a:r>
              <a:rPr lang="en-US" sz="1400"/>
              <a:t>Increasing solidarity between USF GAU and other Florida GAUs such as UF-GAU and FSU-GAU and faculty unions has facilitated greater sharing of resources and strength in the face of both local-level and state-level challenges.</a:t>
            </a:r>
          </a:p>
          <a:p>
            <a:pPr>
              <a:lnSpc>
                <a:spcPct val="120000"/>
              </a:lnSpc>
            </a:pPr>
            <a:r>
              <a:rPr lang="en-US" sz="1400"/>
              <a:t>Both our leadership and our members have been able to participate in training initiatives and programs sponsored by our parent unions to get more involved with both the GA labor movement and the broader Higher Ed labor movement in Florida.</a:t>
            </a:r>
          </a:p>
        </p:txBody>
      </p:sp>
      <p:pic>
        <p:nvPicPr>
          <p:cNvPr id="12290" name="Picture 2" descr="About — USF Graduate Assistants United">
            <a:extLst>
              <a:ext uri="{FF2B5EF4-FFF2-40B4-BE49-F238E27FC236}">
                <a16:creationId xmlns:a16="http://schemas.microsoft.com/office/drawing/2014/main" id="{5A0AA976-0C37-91C1-43F9-3778D59E8A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836" r="3" b="27436"/>
          <a:stretch/>
        </p:blipFill>
        <p:spPr bwMode="auto">
          <a:xfrm>
            <a:off x="6172200" y="2135565"/>
            <a:ext cx="4495800" cy="3960435"/>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2CCB3569-004C-67A4-C0BD-0ABA33D9B546}"/>
              </a:ext>
            </a:extLst>
          </p:cNvPr>
          <p:cNvSpPr>
            <a:spLocks noGrp="1"/>
          </p:cNvSpPr>
          <p:nvPr>
            <p:ph type="dt" sz="half" idx="10"/>
          </p:nvPr>
        </p:nvSpPr>
        <p:spPr>
          <a:xfrm rot="5400000">
            <a:off x="10471087" y="4891318"/>
            <a:ext cx="2673295" cy="365125"/>
          </a:xfrm>
        </p:spPr>
        <p:txBody>
          <a:bodyPr anchor="ctr">
            <a:normAutofit/>
          </a:bodyPr>
          <a:lstStyle/>
          <a:p>
            <a:pPr>
              <a:spcAft>
                <a:spcPts val="600"/>
              </a:spcAft>
            </a:pPr>
            <a:fld id="{BC3FA676-0EEB-431B-94F8-C7B2984A8011}" type="datetime1">
              <a:rPr lang="en-US" smtClean="0"/>
              <a:pPr>
                <a:spcAft>
                  <a:spcPts val="600"/>
                </a:spcAft>
              </a:pPr>
              <a:t>2/24/2025</a:t>
            </a:fld>
            <a:endParaRPr lang="en-US"/>
          </a:p>
        </p:txBody>
      </p:sp>
      <p:sp>
        <p:nvSpPr>
          <p:cNvPr id="5" name="Footer Placeholder 4">
            <a:extLst>
              <a:ext uri="{FF2B5EF4-FFF2-40B4-BE49-F238E27FC236}">
                <a16:creationId xmlns:a16="http://schemas.microsoft.com/office/drawing/2014/main" id="{E15346C2-3D41-717E-C56E-A1B833F30B06}"/>
              </a:ext>
            </a:extLst>
          </p:cNvPr>
          <p:cNvSpPr>
            <a:spLocks noGrp="1"/>
          </p:cNvSpPr>
          <p:nvPr>
            <p:ph type="ftr" sz="quarter" idx="11"/>
          </p:nvPr>
        </p:nvSpPr>
        <p:spPr>
          <a:xfrm rot="5400000">
            <a:off x="10473021" y="1609893"/>
            <a:ext cx="2669427" cy="365125"/>
          </a:xfrm>
        </p:spPr>
        <p:txBody>
          <a:bodyPr anchor="ctr">
            <a:normAutofit/>
          </a:bodyPr>
          <a:lstStyle/>
          <a:p>
            <a:pPr>
              <a:lnSpc>
                <a:spcPct val="90000"/>
              </a:lnSpc>
              <a:spcAft>
                <a:spcPts val="600"/>
              </a:spcAft>
            </a:pPr>
            <a:r>
              <a:rPr lang="en-US"/>
              <a:t>
              </a:t>
            </a:r>
          </a:p>
        </p:txBody>
      </p:sp>
      <p:sp>
        <p:nvSpPr>
          <p:cNvPr id="6" name="Slide Number Placeholder 5">
            <a:extLst>
              <a:ext uri="{FF2B5EF4-FFF2-40B4-BE49-F238E27FC236}">
                <a16:creationId xmlns:a16="http://schemas.microsoft.com/office/drawing/2014/main" id="{61F2404C-9265-A3FF-CF1C-B4BC3B77A13A}"/>
              </a:ext>
            </a:extLst>
          </p:cNvPr>
          <p:cNvSpPr>
            <a:spLocks noGrp="1"/>
          </p:cNvSpPr>
          <p:nvPr>
            <p:ph type="sldNum" sz="quarter" idx="12"/>
          </p:nvPr>
        </p:nvSpPr>
        <p:spPr>
          <a:xfrm>
            <a:off x="11492908" y="3219853"/>
            <a:ext cx="629653" cy="429830"/>
          </a:xfrm>
        </p:spPr>
        <p:txBody>
          <a:bodyPr anchor="ctr">
            <a:normAutofit/>
          </a:bodyPr>
          <a:lstStyle/>
          <a:p>
            <a:pPr>
              <a:spcAft>
                <a:spcPts val="600"/>
              </a:spcAft>
            </a:pPr>
            <a:fld id="{196A61CA-0502-4EE4-9724-96EA822543E5}" type="slidenum">
              <a:rPr lang="en-US" smtClean="0"/>
              <a:pPr>
                <a:spcAft>
                  <a:spcPts val="600"/>
                </a:spcAft>
              </a:pPr>
              <a:t>34</a:t>
            </a:fld>
            <a:endParaRPr lang="en-US"/>
          </a:p>
        </p:txBody>
      </p:sp>
    </p:spTree>
    <p:extLst>
      <p:ext uri="{BB962C8B-B14F-4D97-AF65-F5344CB8AC3E}">
        <p14:creationId xmlns:p14="http://schemas.microsoft.com/office/powerpoint/2010/main" val="30798936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36CF3-DEB5-8336-E3E9-7A9EC9539432}"/>
              </a:ext>
            </a:extLst>
          </p:cNvPr>
          <p:cNvSpPr>
            <a:spLocks noGrp="1"/>
          </p:cNvSpPr>
          <p:nvPr>
            <p:ph type="title"/>
          </p:nvPr>
        </p:nvSpPr>
        <p:spPr>
          <a:xfrm>
            <a:off x="1429566" y="606327"/>
            <a:ext cx="9238434" cy="1451660"/>
          </a:xfrm>
        </p:spPr>
        <p:txBody>
          <a:bodyPr anchor="b">
            <a:normAutofit/>
          </a:bodyPr>
          <a:lstStyle/>
          <a:p>
            <a:r>
              <a:rPr lang="en-US" dirty="0"/>
              <a:t>Discussion</a:t>
            </a:r>
            <a:r>
              <a:rPr lang="en-US"/>
              <a:t>: what opportunities can we turn into solutions in our locals?</a:t>
            </a:r>
            <a:endParaRPr lang="en-US" dirty="0"/>
          </a:p>
        </p:txBody>
      </p:sp>
      <p:sp>
        <p:nvSpPr>
          <p:cNvPr id="4" name="Date Placeholder 3">
            <a:extLst>
              <a:ext uri="{FF2B5EF4-FFF2-40B4-BE49-F238E27FC236}">
                <a16:creationId xmlns:a16="http://schemas.microsoft.com/office/drawing/2014/main" id="{06283353-A0EA-A765-7AF5-5329038D15BA}"/>
              </a:ext>
            </a:extLst>
          </p:cNvPr>
          <p:cNvSpPr>
            <a:spLocks noGrp="1"/>
          </p:cNvSpPr>
          <p:nvPr>
            <p:ph type="dt" sz="half" idx="10"/>
          </p:nvPr>
        </p:nvSpPr>
        <p:spPr>
          <a:xfrm rot="5400000">
            <a:off x="10471087" y="4891318"/>
            <a:ext cx="2673295" cy="365125"/>
          </a:xfrm>
        </p:spPr>
        <p:txBody>
          <a:bodyPr anchor="ctr">
            <a:normAutofit/>
          </a:bodyPr>
          <a:lstStyle/>
          <a:p>
            <a:pPr>
              <a:spcAft>
                <a:spcPts val="600"/>
              </a:spcAft>
            </a:pPr>
            <a:fld id="{AC00DD6B-AB5F-4B1F-8698-DD466F4EF345}" type="datetime1">
              <a:rPr lang="en-US" smtClean="0"/>
              <a:pPr>
                <a:spcAft>
                  <a:spcPts val="600"/>
                </a:spcAft>
              </a:pPr>
              <a:t>2/24/2025</a:t>
            </a:fld>
            <a:endParaRPr lang="en-US"/>
          </a:p>
        </p:txBody>
      </p:sp>
      <p:sp>
        <p:nvSpPr>
          <p:cNvPr id="5" name="Footer Placeholder 4">
            <a:extLst>
              <a:ext uri="{FF2B5EF4-FFF2-40B4-BE49-F238E27FC236}">
                <a16:creationId xmlns:a16="http://schemas.microsoft.com/office/drawing/2014/main" id="{A724A295-0A57-4334-DCAC-195289DD3AB5}"/>
              </a:ext>
            </a:extLst>
          </p:cNvPr>
          <p:cNvSpPr>
            <a:spLocks noGrp="1"/>
          </p:cNvSpPr>
          <p:nvPr>
            <p:ph type="ftr" sz="quarter" idx="11"/>
          </p:nvPr>
        </p:nvSpPr>
        <p:spPr>
          <a:xfrm rot="5400000">
            <a:off x="10473021" y="1609893"/>
            <a:ext cx="2669427" cy="365125"/>
          </a:xfrm>
        </p:spPr>
        <p:txBody>
          <a:bodyPr anchor="ctr">
            <a:normAutofit/>
          </a:bodyPr>
          <a:lstStyle/>
          <a:p>
            <a:pPr>
              <a:lnSpc>
                <a:spcPct val="90000"/>
              </a:lnSpc>
              <a:spcAft>
                <a:spcPts val="600"/>
              </a:spcAft>
            </a:pPr>
            <a:r>
              <a:rPr lang="en-US"/>
              <a:t>
              </a:t>
            </a:r>
          </a:p>
        </p:txBody>
      </p:sp>
      <p:sp>
        <p:nvSpPr>
          <p:cNvPr id="6" name="Slide Number Placeholder 5">
            <a:extLst>
              <a:ext uri="{FF2B5EF4-FFF2-40B4-BE49-F238E27FC236}">
                <a16:creationId xmlns:a16="http://schemas.microsoft.com/office/drawing/2014/main" id="{91524A13-1EC5-BFF2-7D90-12514E5B7577}"/>
              </a:ext>
            </a:extLst>
          </p:cNvPr>
          <p:cNvSpPr>
            <a:spLocks noGrp="1"/>
          </p:cNvSpPr>
          <p:nvPr>
            <p:ph type="sldNum" sz="quarter" idx="12"/>
          </p:nvPr>
        </p:nvSpPr>
        <p:spPr>
          <a:xfrm>
            <a:off x="11492908" y="3219853"/>
            <a:ext cx="629653" cy="429830"/>
          </a:xfrm>
        </p:spPr>
        <p:txBody>
          <a:bodyPr anchor="ctr">
            <a:normAutofit/>
          </a:bodyPr>
          <a:lstStyle/>
          <a:p>
            <a:pPr>
              <a:spcAft>
                <a:spcPts val="600"/>
              </a:spcAft>
            </a:pPr>
            <a:fld id="{196A61CA-0502-4EE4-9724-96EA822543E5}" type="slidenum">
              <a:rPr lang="en-US" smtClean="0"/>
              <a:pPr>
                <a:spcAft>
                  <a:spcPts val="600"/>
                </a:spcAft>
              </a:pPr>
              <a:t>35</a:t>
            </a:fld>
            <a:endParaRPr lang="en-US"/>
          </a:p>
        </p:txBody>
      </p:sp>
      <p:graphicFrame>
        <p:nvGraphicFramePr>
          <p:cNvPr id="8" name="Content Placeholder 2">
            <a:extLst>
              <a:ext uri="{FF2B5EF4-FFF2-40B4-BE49-F238E27FC236}">
                <a16:creationId xmlns:a16="http://schemas.microsoft.com/office/drawing/2014/main" id="{9B433146-F9E1-B4FF-BBAA-890E339D8772}"/>
              </a:ext>
            </a:extLst>
          </p:cNvPr>
          <p:cNvGraphicFramePr>
            <a:graphicFrameLocks noGrp="1"/>
          </p:cNvGraphicFramePr>
          <p:nvPr>
            <p:ph idx="1"/>
            <p:extLst>
              <p:ext uri="{D42A27DB-BD31-4B8C-83A1-F6EECF244321}">
                <p14:modId xmlns:p14="http://schemas.microsoft.com/office/powerpoint/2010/main" val="1610484024"/>
              </p:ext>
            </p:extLst>
          </p:nvPr>
        </p:nvGraphicFramePr>
        <p:xfrm>
          <a:off x="1429566" y="2286000"/>
          <a:ext cx="9238434" cy="381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728393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BA1B32-B210-F043-B20B-4474374D27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9B6145-265F-3DE8-5ED7-8E2C0C175BB3}"/>
              </a:ext>
            </a:extLst>
          </p:cNvPr>
          <p:cNvSpPr>
            <a:spLocks noGrp="1"/>
          </p:cNvSpPr>
          <p:nvPr>
            <p:ph type="title"/>
          </p:nvPr>
        </p:nvSpPr>
        <p:spPr/>
        <p:txBody>
          <a:bodyPr/>
          <a:lstStyle/>
          <a:p>
            <a:r>
              <a:rPr lang="en-US"/>
              <a:t>Disclaimer:</a:t>
            </a:r>
          </a:p>
        </p:txBody>
      </p:sp>
      <p:sp>
        <p:nvSpPr>
          <p:cNvPr id="3" name="Content Placeholder 2">
            <a:extLst>
              <a:ext uri="{FF2B5EF4-FFF2-40B4-BE49-F238E27FC236}">
                <a16:creationId xmlns:a16="http://schemas.microsoft.com/office/drawing/2014/main" id="{225825E3-4B6F-F674-401A-450429A0D530}"/>
              </a:ext>
            </a:extLst>
          </p:cNvPr>
          <p:cNvSpPr>
            <a:spLocks noGrp="1"/>
          </p:cNvSpPr>
          <p:nvPr>
            <p:ph idx="1"/>
          </p:nvPr>
        </p:nvSpPr>
        <p:spPr/>
        <p:txBody>
          <a:bodyPr/>
          <a:lstStyle/>
          <a:p>
            <a:pPr marL="0" indent="0">
              <a:buNone/>
            </a:pPr>
            <a:r>
              <a:rPr lang="en-US"/>
              <a:t>By attending this session, you confirm that you are a registered attendee of the National Education Association (NEA) Higher Education Conference and an NEA member or supporter. The information you receive here is only for your use in your capacity as an NEA member or supporter. This presentation and its contents may not be further distributed, in whole or in part, by any medium or in any form, for any purpose other than building your local NEA affiliate. </a:t>
            </a:r>
          </a:p>
          <a:p>
            <a:pPr marL="0" indent="0">
              <a:buNone/>
            </a:pPr>
            <a:r>
              <a:rPr lang="en-US"/>
              <a:t>Violation of these terms may result in legal action.</a:t>
            </a:r>
          </a:p>
        </p:txBody>
      </p:sp>
      <p:sp>
        <p:nvSpPr>
          <p:cNvPr id="4" name="Date Placeholder 3">
            <a:extLst>
              <a:ext uri="{FF2B5EF4-FFF2-40B4-BE49-F238E27FC236}">
                <a16:creationId xmlns:a16="http://schemas.microsoft.com/office/drawing/2014/main" id="{B1213D6E-38C1-7DC4-B06F-5DF9BCA19291}"/>
              </a:ext>
            </a:extLst>
          </p:cNvPr>
          <p:cNvSpPr>
            <a:spLocks noGrp="1"/>
          </p:cNvSpPr>
          <p:nvPr>
            <p:ph type="dt" sz="half" idx="10"/>
          </p:nvPr>
        </p:nvSpPr>
        <p:spPr/>
        <p:txBody>
          <a:bodyPr/>
          <a:lstStyle/>
          <a:p>
            <a:fld id="{68391D62-57BA-475B-9B34-4347CFAD32C4}" type="datetime1">
              <a:rPr lang="en-US" smtClean="0"/>
              <a:t>2/24/2025</a:t>
            </a:fld>
            <a:endParaRPr lang="en-US"/>
          </a:p>
        </p:txBody>
      </p:sp>
      <p:sp>
        <p:nvSpPr>
          <p:cNvPr id="5" name="Footer Placeholder 4">
            <a:extLst>
              <a:ext uri="{FF2B5EF4-FFF2-40B4-BE49-F238E27FC236}">
                <a16:creationId xmlns:a16="http://schemas.microsoft.com/office/drawing/2014/main" id="{3A137ACC-42EE-A6D1-6C0E-7DFCEB7AE607}"/>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7CA96487-E8B9-6613-8BCE-262E50D40D75}"/>
              </a:ext>
            </a:extLst>
          </p:cNvPr>
          <p:cNvSpPr>
            <a:spLocks noGrp="1"/>
          </p:cNvSpPr>
          <p:nvPr>
            <p:ph type="sldNum" sz="quarter" idx="12"/>
          </p:nvPr>
        </p:nvSpPr>
        <p:spPr/>
        <p:txBody>
          <a:bodyPr/>
          <a:lstStyle/>
          <a:p>
            <a:fld id="{196A61CA-0502-4EE4-9724-96EA822543E5}" type="slidenum">
              <a:rPr lang="en-US" smtClean="0"/>
              <a:t>36</a:t>
            </a:fld>
            <a:endParaRPr lang="en-US"/>
          </a:p>
        </p:txBody>
      </p:sp>
    </p:spTree>
    <p:extLst>
      <p:ext uri="{BB962C8B-B14F-4D97-AF65-F5344CB8AC3E}">
        <p14:creationId xmlns:p14="http://schemas.microsoft.com/office/powerpoint/2010/main" val="14933831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9BA0E-C60A-7C55-1F54-0D322C579A96}"/>
              </a:ext>
            </a:extLst>
          </p:cNvPr>
          <p:cNvSpPr>
            <a:spLocks noGrp="1"/>
          </p:cNvSpPr>
          <p:nvPr>
            <p:ph type="title"/>
          </p:nvPr>
        </p:nvSpPr>
        <p:spPr/>
        <p:txBody>
          <a:bodyPr/>
          <a:lstStyle/>
          <a:p>
            <a:r>
              <a:rPr lang="en-US"/>
              <a:t>Thank you for attending!</a:t>
            </a:r>
          </a:p>
        </p:txBody>
      </p:sp>
      <p:sp>
        <p:nvSpPr>
          <p:cNvPr id="3" name="Text Placeholder 2">
            <a:extLst>
              <a:ext uri="{FF2B5EF4-FFF2-40B4-BE49-F238E27FC236}">
                <a16:creationId xmlns:a16="http://schemas.microsoft.com/office/drawing/2014/main" id="{951CB3FA-34ED-92EC-6614-73771F13CB9E}"/>
              </a:ext>
            </a:extLst>
          </p:cNvPr>
          <p:cNvSpPr>
            <a:spLocks noGrp="1"/>
          </p:cNvSpPr>
          <p:nvPr>
            <p:ph type="body" idx="1"/>
          </p:nvPr>
        </p:nvSpPr>
        <p:spPr/>
        <p:txBody>
          <a:bodyPr/>
          <a:lstStyle/>
          <a:p>
            <a:r>
              <a:rPr lang="en-US" err="1"/>
              <a:t>KEep</a:t>
            </a:r>
            <a:r>
              <a:rPr lang="en-US"/>
              <a:t> up with </a:t>
            </a:r>
            <a:r>
              <a:rPr lang="en-US" err="1"/>
              <a:t>LEe</a:t>
            </a:r>
            <a:r>
              <a:rPr lang="en-US"/>
              <a:t> and FSU-</a:t>
            </a:r>
            <a:r>
              <a:rPr lang="en-US" err="1"/>
              <a:t>gau</a:t>
            </a:r>
            <a:r>
              <a:rPr lang="en-US"/>
              <a:t>:</a:t>
            </a:r>
          </a:p>
        </p:txBody>
      </p:sp>
      <p:sp>
        <p:nvSpPr>
          <p:cNvPr id="4" name="Content Placeholder 3">
            <a:extLst>
              <a:ext uri="{FF2B5EF4-FFF2-40B4-BE49-F238E27FC236}">
                <a16:creationId xmlns:a16="http://schemas.microsoft.com/office/drawing/2014/main" id="{C3399A64-0FD2-19CA-4333-2ECC87B89288}"/>
              </a:ext>
            </a:extLst>
          </p:cNvPr>
          <p:cNvSpPr>
            <a:spLocks noGrp="1"/>
          </p:cNvSpPr>
          <p:nvPr>
            <p:ph sz="half" idx="2"/>
          </p:nvPr>
        </p:nvSpPr>
        <p:spPr/>
        <p:txBody>
          <a:bodyPr vert="horz" lIns="91440" tIns="45720" rIns="91440" bIns="45720" rtlCol="0" anchor="t">
            <a:normAutofit fontScale="92500" lnSpcReduction="20000"/>
          </a:bodyPr>
          <a:lstStyle/>
          <a:p>
            <a:r>
              <a:rPr lang="en-US"/>
              <a:t>FSU-GAU</a:t>
            </a:r>
          </a:p>
          <a:p>
            <a:pPr marL="560070" lvl="1" indent="-285750">
              <a:buFont typeface="Courier New"/>
              <a:buChar char="o"/>
            </a:pPr>
            <a:r>
              <a:rPr lang="en-US" b="0"/>
              <a:t>Instagram: @FSUGAU</a:t>
            </a:r>
          </a:p>
          <a:p>
            <a:pPr marL="560070" lvl="1" indent="-285750">
              <a:buFont typeface="Courier New"/>
              <a:buChar char="o"/>
            </a:pPr>
            <a:r>
              <a:rPr lang="en-US" b="0"/>
              <a:t>X/Twitter: @FSU_GAU</a:t>
            </a:r>
          </a:p>
          <a:p>
            <a:pPr marL="560070" lvl="1" indent="-285750">
              <a:buFont typeface="Courier New"/>
              <a:buChar char="o"/>
            </a:pPr>
            <a:r>
              <a:rPr lang="en-US" b="0"/>
              <a:t>Facebook: FSU Graduate Assistants United</a:t>
            </a:r>
          </a:p>
          <a:p>
            <a:pPr marL="560070" lvl="1" indent="-285750">
              <a:buFont typeface="Courier New"/>
              <a:buChar char="o"/>
            </a:pPr>
            <a:r>
              <a:rPr lang="en-US" b="0"/>
              <a:t>Online: </a:t>
            </a:r>
            <a:r>
              <a:rPr lang="en-US" b="0">
                <a:solidFill>
                  <a:schemeClr val="accent6">
                    <a:lumMod val="60000"/>
                    <a:lumOff val="40000"/>
                  </a:schemeClr>
                </a:solidFill>
                <a:hlinkClick r:id="rId2">
                  <a:extLst>
                    <a:ext uri="{A12FA001-AC4F-418D-AE19-62706E023703}">
                      <ahyp:hlinkClr xmlns:ahyp="http://schemas.microsoft.com/office/drawing/2018/hyperlinkcolor" val="tx"/>
                    </a:ext>
                  </a:extLst>
                </a:hlinkClick>
              </a:rPr>
              <a:t>www.FSUGAU.org</a:t>
            </a:r>
          </a:p>
          <a:p>
            <a:pPr marL="560070" lvl="1" indent="-285750">
              <a:buFont typeface="Courier New"/>
              <a:buChar char="o"/>
            </a:pPr>
            <a:r>
              <a:rPr lang="en-US" b="0"/>
              <a:t>Email: info@fsugau.org</a:t>
            </a:r>
          </a:p>
          <a:p>
            <a:r>
              <a:rPr lang="en-US"/>
              <a:t>Lee</a:t>
            </a:r>
          </a:p>
          <a:p>
            <a:pPr marL="560070" lvl="1" indent="-285750">
              <a:buFont typeface="Courier New"/>
              <a:buChar char="o"/>
            </a:pPr>
            <a:r>
              <a:rPr lang="en-US" b="0"/>
              <a:t>Email: </a:t>
            </a:r>
            <a:r>
              <a:rPr lang="en-US" b="0">
                <a:solidFill>
                  <a:schemeClr val="accent6">
                    <a:lumMod val="60000"/>
                    <a:lumOff val="40000"/>
                  </a:schemeClr>
                </a:solidFill>
                <a:hlinkClick r:id="rId3">
                  <a:extLst>
                    <a:ext uri="{A12FA001-AC4F-418D-AE19-62706E023703}">
                      <ahyp:hlinkClr xmlns:ahyp="http://schemas.microsoft.com/office/drawing/2018/hyperlinkcolor" val="tx"/>
                    </a:ext>
                  </a:extLst>
                </a:hlinkClick>
              </a:rPr>
              <a:t>president@fsugau.org</a:t>
            </a:r>
          </a:p>
          <a:p>
            <a:pPr marL="560070" lvl="1" indent="-285750">
              <a:buFont typeface="Courier New"/>
              <a:buChar char="o"/>
            </a:pPr>
            <a:r>
              <a:rPr lang="en-US" b="0"/>
              <a:t>X/Twitter: @robertson_lee_</a:t>
            </a:r>
          </a:p>
        </p:txBody>
      </p:sp>
      <p:sp>
        <p:nvSpPr>
          <p:cNvPr id="5" name="Text Placeholder 4">
            <a:extLst>
              <a:ext uri="{FF2B5EF4-FFF2-40B4-BE49-F238E27FC236}">
                <a16:creationId xmlns:a16="http://schemas.microsoft.com/office/drawing/2014/main" id="{4B5C6EB0-0C0F-05BA-E79B-DBB9D3902FA8}"/>
              </a:ext>
            </a:extLst>
          </p:cNvPr>
          <p:cNvSpPr>
            <a:spLocks noGrp="1"/>
          </p:cNvSpPr>
          <p:nvPr>
            <p:ph type="body" sz="quarter" idx="3"/>
          </p:nvPr>
        </p:nvSpPr>
        <p:spPr/>
        <p:txBody>
          <a:bodyPr/>
          <a:lstStyle/>
          <a:p>
            <a:r>
              <a:rPr lang="en-US"/>
              <a:t>Keep up with Tessa and USF-GAU: </a:t>
            </a:r>
          </a:p>
        </p:txBody>
      </p:sp>
      <p:sp>
        <p:nvSpPr>
          <p:cNvPr id="6" name="Content Placeholder 5">
            <a:extLst>
              <a:ext uri="{FF2B5EF4-FFF2-40B4-BE49-F238E27FC236}">
                <a16:creationId xmlns:a16="http://schemas.microsoft.com/office/drawing/2014/main" id="{CBBB197C-1027-4C96-6F70-062B5B978955}"/>
              </a:ext>
            </a:extLst>
          </p:cNvPr>
          <p:cNvSpPr>
            <a:spLocks noGrp="1"/>
          </p:cNvSpPr>
          <p:nvPr>
            <p:ph sz="quarter" idx="4"/>
          </p:nvPr>
        </p:nvSpPr>
        <p:spPr/>
        <p:txBody>
          <a:bodyPr vert="horz" lIns="91440" tIns="45720" rIns="91440" bIns="45720" rtlCol="0" anchor="t">
            <a:normAutofit fontScale="92500" lnSpcReduction="20000"/>
          </a:bodyPr>
          <a:lstStyle/>
          <a:p>
            <a:r>
              <a:rPr lang="en-US"/>
              <a:t>USF-GAU:</a:t>
            </a:r>
          </a:p>
          <a:p>
            <a:pPr marL="560070" lvl="1" indent="-285750">
              <a:buFont typeface="Courier New"/>
              <a:buChar char="o"/>
            </a:pPr>
            <a:r>
              <a:rPr lang="en-US" b="0"/>
              <a:t>Instagram: @USFGAU</a:t>
            </a:r>
          </a:p>
          <a:p>
            <a:pPr marL="560070" lvl="1" indent="-285750">
              <a:buFont typeface="Courier New"/>
              <a:buChar char="o"/>
            </a:pPr>
            <a:r>
              <a:rPr lang="en-US" b="0"/>
              <a:t>X/Twitter: @USFGAU</a:t>
            </a:r>
          </a:p>
          <a:p>
            <a:pPr marL="560070" lvl="1" indent="-285750">
              <a:buFont typeface="Courier New"/>
              <a:buChar char="o"/>
            </a:pPr>
            <a:r>
              <a:rPr lang="en-US" b="0"/>
              <a:t>Online: </a:t>
            </a:r>
            <a:r>
              <a:rPr lang="en-US" b="0">
                <a:hlinkClick r:id="rId4"/>
              </a:rPr>
              <a:t>www.USFGAU.org</a:t>
            </a:r>
            <a:endParaRPr lang="en-US"/>
          </a:p>
          <a:p>
            <a:r>
              <a:rPr lang="en-US"/>
              <a:t>Tessa:</a:t>
            </a:r>
          </a:p>
          <a:p>
            <a:pPr marL="560070" lvl="1" indent="-285750">
              <a:buFont typeface="Courier New"/>
              <a:buChar char="o"/>
            </a:pPr>
            <a:r>
              <a:rPr lang="en-US" b="0"/>
              <a:t>Email: </a:t>
            </a:r>
            <a:r>
              <a:rPr lang="en-US" b="0">
                <a:hlinkClick r:id="rId5"/>
              </a:rPr>
              <a:t>usfgau@gmail.com</a:t>
            </a:r>
            <a:endParaRPr lang="en-US" b="0"/>
          </a:p>
          <a:p>
            <a:pPr marL="560070" lvl="1" indent="-285750">
              <a:buFont typeface="Courier New"/>
              <a:buChar char="o"/>
            </a:pPr>
            <a:endParaRPr lang="en-US" b="0"/>
          </a:p>
        </p:txBody>
      </p:sp>
      <p:sp>
        <p:nvSpPr>
          <p:cNvPr id="7" name="Date Placeholder 6">
            <a:extLst>
              <a:ext uri="{FF2B5EF4-FFF2-40B4-BE49-F238E27FC236}">
                <a16:creationId xmlns:a16="http://schemas.microsoft.com/office/drawing/2014/main" id="{373F6117-D90F-6A0B-D239-CEE5833FCB8C}"/>
              </a:ext>
            </a:extLst>
          </p:cNvPr>
          <p:cNvSpPr>
            <a:spLocks noGrp="1"/>
          </p:cNvSpPr>
          <p:nvPr>
            <p:ph type="dt" sz="half" idx="10"/>
          </p:nvPr>
        </p:nvSpPr>
        <p:spPr/>
        <p:txBody>
          <a:bodyPr/>
          <a:lstStyle/>
          <a:p>
            <a:fld id="{6A52EDD8-8E13-46E9-9D07-2CF41399C61A}" type="datetime1">
              <a:t>2/24/2025</a:t>
            </a:fld>
            <a:endParaRPr lang="en-US"/>
          </a:p>
        </p:txBody>
      </p:sp>
      <p:sp>
        <p:nvSpPr>
          <p:cNvPr id="8" name="Footer Placeholder 7">
            <a:extLst>
              <a:ext uri="{FF2B5EF4-FFF2-40B4-BE49-F238E27FC236}">
                <a16:creationId xmlns:a16="http://schemas.microsoft.com/office/drawing/2014/main" id="{BD78AD54-CFD0-D969-E94D-E65ACCE55A06}"/>
              </a:ext>
            </a:extLst>
          </p:cNvPr>
          <p:cNvSpPr>
            <a:spLocks noGrp="1"/>
          </p:cNvSpPr>
          <p:nvPr>
            <p:ph type="ftr" sz="quarter" idx="11"/>
          </p:nvPr>
        </p:nvSpPr>
        <p:spPr/>
        <p:txBody>
          <a:bodyPr/>
          <a:lstStyle/>
          <a:p>
            <a:r>
              <a:rPr lang="en-US"/>
              <a:t>
              </a:t>
            </a:r>
          </a:p>
        </p:txBody>
      </p:sp>
      <p:sp>
        <p:nvSpPr>
          <p:cNvPr id="9" name="Slide Number Placeholder 8">
            <a:extLst>
              <a:ext uri="{FF2B5EF4-FFF2-40B4-BE49-F238E27FC236}">
                <a16:creationId xmlns:a16="http://schemas.microsoft.com/office/drawing/2014/main" id="{9AF61E72-A821-011A-FA9E-0E628DACDA5C}"/>
              </a:ext>
            </a:extLst>
          </p:cNvPr>
          <p:cNvSpPr>
            <a:spLocks noGrp="1"/>
          </p:cNvSpPr>
          <p:nvPr>
            <p:ph type="sldNum" sz="quarter" idx="12"/>
          </p:nvPr>
        </p:nvSpPr>
        <p:spPr/>
        <p:txBody>
          <a:bodyPr/>
          <a:lstStyle/>
          <a:p>
            <a:fld id="{196A61CA-0502-4EE4-9724-96EA822543E5}" type="slidenum">
              <a:rPr lang="en-US" dirty="0"/>
              <a:t>37</a:t>
            </a:fld>
            <a:endParaRPr lang="en-US"/>
          </a:p>
        </p:txBody>
      </p:sp>
    </p:spTree>
    <p:extLst>
      <p:ext uri="{BB962C8B-B14F-4D97-AF65-F5344CB8AC3E}">
        <p14:creationId xmlns:p14="http://schemas.microsoft.com/office/powerpoint/2010/main" val="30099615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5FD1F-3E9C-0815-9255-2BE50E494726}"/>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EA7B5B3C-3341-195A-D7F1-E0F93C67D554}"/>
              </a:ext>
            </a:extLst>
          </p:cNvPr>
          <p:cNvSpPr>
            <a:spLocks noGrp="1"/>
          </p:cNvSpPr>
          <p:nvPr>
            <p:ph idx="1"/>
          </p:nvPr>
        </p:nvSpPr>
        <p:spPr>
          <a:xfrm>
            <a:off x="1429566" y="2109305"/>
            <a:ext cx="9238434" cy="4119216"/>
          </a:xfrm>
        </p:spPr>
        <p:txBody>
          <a:bodyPr vert="horz" lIns="91440" tIns="45720" rIns="91440" bIns="45720" rtlCol="0" anchor="t">
            <a:noAutofit/>
          </a:bodyPr>
          <a:lstStyle/>
          <a:p>
            <a:pPr>
              <a:lnSpc>
                <a:spcPct val="100000"/>
              </a:lnSpc>
            </a:pPr>
            <a:r>
              <a:rPr lang="en-US" sz="2000" dirty="0"/>
              <a:t>Some notes on terminology</a:t>
            </a:r>
          </a:p>
          <a:p>
            <a:pPr>
              <a:lnSpc>
                <a:spcPct val="100000"/>
              </a:lnSpc>
            </a:pPr>
            <a:r>
              <a:rPr lang="en-US" sz="2000" dirty="0"/>
              <a:t>Challenges to graduate employee organizing, past and present</a:t>
            </a:r>
          </a:p>
          <a:p>
            <a:pPr marL="560070" lvl="1" indent="-285750">
              <a:lnSpc>
                <a:spcPct val="100000"/>
              </a:lnSpc>
              <a:buFont typeface="Courier New"/>
              <a:buChar char="o"/>
            </a:pPr>
            <a:r>
              <a:rPr lang="en-US" sz="1800" b="0" dirty="0"/>
              <a:t>National level</a:t>
            </a:r>
          </a:p>
          <a:p>
            <a:pPr marL="560070" lvl="1" indent="-285750">
              <a:lnSpc>
                <a:spcPct val="100000"/>
              </a:lnSpc>
              <a:buFont typeface="Courier New"/>
              <a:buChar char="o"/>
            </a:pPr>
            <a:r>
              <a:rPr lang="en-US" sz="1800" b="0" dirty="0"/>
              <a:t>State (Florida) level</a:t>
            </a:r>
          </a:p>
          <a:p>
            <a:pPr marL="560070" lvl="1" indent="-285750">
              <a:lnSpc>
                <a:spcPct val="100000"/>
              </a:lnSpc>
              <a:buFont typeface="Courier New"/>
              <a:buChar char="o"/>
            </a:pPr>
            <a:r>
              <a:rPr lang="en-US" sz="1800" b="0" dirty="0"/>
              <a:t>Local level</a:t>
            </a:r>
          </a:p>
          <a:p>
            <a:pPr marL="742950" lvl="2">
              <a:lnSpc>
                <a:spcPct val="100000"/>
              </a:lnSpc>
              <a:buFont typeface="Wingdings"/>
              <a:buChar char="§"/>
            </a:pPr>
            <a:r>
              <a:rPr lang="en-US" sz="1600" dirty="0"/>
              <a:t>Tallahassee (FSU-GAU)</a:t>
            </a:r>
          </a:p>
          <a:p>
            <a:pPr marL="742950" lvl="2">
              <a:lnSpc>
                <a:spcPct val="100000"/>
              </a:lnSpc>
              <a:buFont typeface="Wingdings"/>
              <a:buChar char="§"/>
            </a:pPr>
            <a:r>
              <a:rPr lang="en-US" sz="1600" dirty="0"/>
              <a:t>Tampa (USF-GAU)</a:t>
            </a:r>
          </a:p>
          <a:p>
            <a:pPr>
              <a:lnSpc>
                <a:spcPct val="100000"/>
              </a:lnSpc>
            </a:pPr>
            <a:r>
              <a:rPr lang="en-US" sz="2000" dirty="0"/>
              <a:t>Solutions and opportunities to tackle these challenges</a:t>
            </a:r>
          </a:p>
          <a:p>
            <a:pPr marL="560070" lvl="1" indent="-285750">
              <a:lnSpc>
                <a:spcPct val="100000"/>
              </a:lnSpc>
              <a:buFont typeface="Courier New"/>
              <a:buChar char="o"/>
            </a:pPr>
            <a:r>
              <a:rPr lang="en-US" sz="1800" b="0" dirty="0"/>
              <a:t>Tampa (USF-GAU)</a:t>
            </a:r>
          </a:p>
          <a:p>
            <a:pPr marL="560070" lvl="1" indent="-285750">
              <a:lnSpc>
                <a:spcPct val="100000"/>
              </a:lnSpc>
              <a:buFont typeface="Courier New"/>
              <a:buChar char="o"/>
            </a:pPr>
            <a:r>
              <a:rPr lang="en-US" sz="1800" b="0" dirty="0"/>
              <a:t>Tallahassee (FSU-GAU)</a:t>
            </a:r>
            <a:endParaRPr lang="en-US" sz="1800"/>
          </a:p>
          <a:p>
            <a:pPr>
              <a:lnSpc>
                <a:spcPct val="100000"/>
              </a:lnSpc>
            </a:pPr>
            <a:r>
              <a:rPr lang="en-US" sz="2000" dirty="0"/>
              <a:t>Discussion: </a:t>
            </a:r>
            <a:r>
              <a:rPr lang="en-US" sz="2000" i="1" dirty="0"/>
              <a:t>How can you tackle your challenges at home?</a:t>
            </a:r>
          </a:p>
        </p:txBody>
      </p:sp>
      <p:sp>
        <p:nvSpPr>
          <p:cNvPr id="4" name="Date Placeholder 3">
            <a:extLst>
              <a:ext uri="{FF2B5EF4-FFF2-40B4-BE49-F238E27FC236}">
                <a16:creationId xmlns:a16="http://schemas.microsoft.com/office/drawing/2014/main" id="{79424E8D-8C1A-6E93-8034-29ACFF7580BA}"/>
              </a:ext>
            </a:extLst>
          </p:cNvPr>
          <p:cNvSpPr>
            <a:spLocks noGrp="1"/>
          </p:cNvSpPr>
          <p:nvPr>
            <p:ph type="dt" sz="half" idx="10"/>
          </p:nvPr>
        </p:nvSpPr>
        <p:spPr/>
        <p:txBody>
          <a:bodyPr/>
          <a:lstStyle/>
          <a:p>
            <a:fld id="{175B589C-00EE-4A78-B0FD-F0A2A944FFCA}" type="datetime1">
              <a:rPr/>
              <a:t>2/24/2025</a:t>
            </a:fld>
            <a:endParaRPr lang="en-US" dirty="0"/>
          </a:p>
        </p:txBody>
      </p:sp>
      <p:sp>
        <p:nvSpPr>
          <p:cNvPr id="5" name="Footer Placeholder 4">
            <a:extLst>
              <a:ext uri="{FF2B5EF4-FFF2-40B4-BE49-F238E27FC236}">
                <a16:creationId xmlns:a16="http://schemas.microsoft.com/office/drawing/2014/main" id="{1EC42A18-9DD7-EE4A-F076-CC80BCC70333}"/>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BEB26846-9DD7-F5BD-5F81-AF8A6A6672BB}"/>
              </a:ext>
            </a:extLst>
          </p:cNvPr>
          <p:cNvSpPr>
            <a:spLocks noGrp="1"/>
          </p:cNvSpPr>
          <p:nvPr>
            <p:ph type="sldNum" sz="quarter" idx="12"/>
          </p:nvPr>
        </p:nvSpPr>
        <p:spPr/>
        <p:txBody>
          <a:bodyPr/>
          <a:lstStyle/>
          <a:p>
            <a:fld id="{196A61CA-0502-4EE4-9724-96EA822543E5}" type="slidenum">
              <a:rPr lang="en-US" dirty="0"/>
              <a:t>4</a:t>
            </a:fld>
            <a:endParaRPr lang="en-US" dirty="0"/>
          </a:p>
        </p:txBody>
      </p:sp>
    </p:spTree>
    <p:extLst>
      <p:ext uri="{BB962C8B-B14F-4D97-AF65-F5344CB8AC3E}">
        <p14:creationId xmlns:p14="http://schemas.microsoft.com/office/powerpoint/2010/main" val="27481554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69CC6-F2CC-C1C0-2421-E90BF95D89EF}"/>
              </a:ext>
            </a:extLst>
          </p:cNvPr>
          <p:cNvSpPr>
            <a:spLocks noGrp="1"/>
          </p:cNvSpPr>
          <p:nvPr>
            <p:ph type="title"/>
          </p:nvPr>
        </p:nvSpPr>
        <p:spPr/>
        <p:txBody>
          <a:bodyPr/>
          <a:lstStyle/>
          <a:p>
            <a:r>
              <a:rPr lang="en-US" dirty="0"/>
              <a:t>Some notes on acronyms/language</a:t>
            </a:r>
          </a:p>
        </p:txBody>
      </p:sp>
      <p:sp>
        <p:nvSpPr>
          <p:cNvPr id="3" name="Content Placeholder 2">
            <a:extLst>
              <a:ext uri="{FF2B5EF4-FFF2-40B4-BE49-F238E27FC236}">
                <a16:creationId xmlns:a16="http://schemas.microsoft.com/office/drawing/2014/main" id="{6C3F34BE-2090-200C-A103-61E19C045E7B}"/>
              </a:ext>
            </a:extLst>
          </p:cNvPr>
          <p:cNvSpPr>
            <a:spLocks noGrp="1"/>
          </p:cNvSpPr>
          <p:nvPr>
            <p:ph idx="1"/>
          </p:nvPr>
        </p:nvSpPr>
        <p:spPr>
          <a:xfrm>
            <a:off x="1429566" y="2286000"/>
            <a:ext cx="9388524" cy="3937000"/>
          </a:xfrm>
        </p:spPr>
        <p:txBody>
          <a:bodyPr vert="horz" lIns="91440" tIns="45720" rIns="91440" bIns="45720" rtlCol="0" anchor="t">
            <a:normAutofit fontScale="92500"/>
          </a:bodyPr>
          <a:lstStyle/>
          <a:p>
            <a:r>
              <a:rPr lang="en-US" dirty="0"/>
              <a:t>Graduate Assistant or GA / Graduate Employee: a graduate student who is part-time employed with the university, and whose paid position is contingent on their status as a student</a:t>
            </a:r>
          </a:p>
          <a:p>
            <a:r>
              <a:rPr lang="en-US" dirty="0"/>
              <a:t>UFF: United Faculty of Florida, the statewide labor organization for higher education faculty which is affiliated with FEA/NEA</a:t>
            </a:r>
          </a:p>
          <a:p>
            <a:r>
              <a:rPr lang="en-US" dirty="0"/>
              <a:t>GAU: Graduate Assistants United, one of the four GA-only Chapters of UFF</a:t>
            </a:r>
          </a:p>
          <a:p>
            <a:r>
              <a:rPr lang="en-US" dirty="0"/>
              <a:t>FSU: Florida State University, located in Tallahassee, FL</a:t>
            </a:r>
          </a:p>
          <a:p>
            <a:r>
              <a:rPr lang="en-US" dirty="0"/>
              <a:t>USF: University of South Florida, located in Tampa, FL</a:t>
            </a:r>
          </a:p>
          <a:p>
            <a:r>
              <a:rPr lang="en-US" dirty="0"/>
              <a:t>PERC: Public Employee Relations Commission, the government body that mediates employment disputes and certifies collective bargaining entities in Florida's public sector</a:t>
            </a:r>
          </a:p>
          <a:p>
            <a:endParaRPr lang="en-US" dirty="0"/>
          </a:p>
        </p:txBody>
      </p:sp>
      <p:sp>
        <p:nvSpPr>
          <p:cNvPr id="4" name="Date Placeholder 3">
            <a:extLst>
              <a:ext uri="{FF2B5EF4-FFF2-40B4-BE49-F238E27FC236}">
                <a16:creationId xmlns:a16="http://schemas.microsoft.com/office/drawing/2014/main" id="{776B7A50-DEF6-D09F-D33A-9B5F57E45457}"/>
              </a:ext>
            </a:extLst>
          </p:cNvPr>
          <p:cNvSpPr>
            <a:spLocks noGrp="1"/>
          </p:cNvSpPr>
          <p:nvPr>
            <p:ph type="dt" sz="half" idx="10"/>
          </p:nvPr>
        </p:nvSpPr>
        <p:spPr/>
        <p:txBody>
          <a:bodyPr/>
          <a:lstStyle/>
          <a:p>
            <a:fld id="{EE6B02D2-2C95-4701-BCCD-DB4337A26BEF}" type="datetime1">
              <a:rPr/>
              <a:t>2/24/2025</a:t>
            </a:fld>
            <a:endParaRPr lang="en-US" dirty="0"/>
          </a:p>
        </p:txBody>
      </p:sp>
      <p:sp>
        <p:nvSpPr>
          <p:cNvPr id="5" name="Footer Placeholder 4">
            <a:extLst>
              <a:ext uri="{FF2B5EF4-FFF2-40B4-BE49-F238E27FC236}">
                <a16:creationId xmlns:a16="http://schemas.microsoft.com/office/drawing/2014/main" id="{41131181-67AF-9703-6885-7B238E994E9E}"/>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9531D338-2D79-13A9-203D-C17D28A56636}"/>
              </a:ext>
            </a:extLst>
          </p:cNvPr>
          <p:cNvSpPr>
            <a:spLocks noGrp="1"/>
          </p:cNvSpPr>
          <p:nvPr>
            <p:ph type="sldNum" sz="quarter" idx="12"/>
          </p:nvPr>
        </p:nvSpPr>
        <p:spPr/>
        <p:txBody>
          <a:bodyPr/>
          <a:lstStyle/>
          <a:p>
            <a:fld id="{196A61CA-0502-4EE4-9724-96EA822543E5}" type="slidenum">
              <a:rPr lang="en-US" dirty="0"/>
              <a:t>5</a:t>
            </a:fld>
            <a:endParaRPr lang="en-US" dirty="0"/>
          </a:p>
        </p:txBody>
      </p:sp>
    </p:spTree>
    <p:extLst>
      <p:ext uri="{BB962C8B-B14F-4D97-AF65-F5344CB8AC3E}">
        <p14:creationId xmlns:p14="http://schemas.microsoft.com/office/powerpoint/2010/main" val="2501652372"/>
      </p:ext>
    </p:extLst>
  </p:cSld>
  <p:clrMapOvr>
    <a:masterClrMapping/>
  </p:clrMapOvr>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F6EC4-16F0-068C-0457-968E9551C5EE}"/>
              </a:ext>
            </a:extLst>
          </p:cNvPr>
          <p:cNvSpPr>
            <a:spLocks noGrp="1"/>
          </p:cNvSpPr>
          <p:nvPr>
            <p:ph type="title"/>
          </p:nvPr>
        </p:nvSpPr>
        <p:spPr/>
        <p:txBody>
          <a:bodyPr/>
          <a:lstStyle/>
          <a:p>
            <a:r>
              <a:rPr lang="en-US" dirty="0"/>
              <a:t>Challenges to graduate employee organizing in Florida</a:t>
            </a:r>
          </a:p>
        </p:txBody>
      </p:sp>
      <p:sp>
        <p:nvSpPr>
          <p:cNvPr id="3" name="Content Placeholder 2">
            <a:extLst>
              <a:ext uri="{FF2B5EF4-FFF2-40B4-BE49-F238E27FC236}">
                <a16:creationId xmlns:a16="http://schemas.microsoft.com/office/drawing/2014/main" id="{26A25B8D-82ED-78F8-0F4F-6FC91D953F57}"/>
              </a:ext>
            </a:extLst>
          </p:cNvPr>
          <p:cNvSpPr>
            <a:spLocks noGrp="1"/>
          </p:cNvSpPr>
          <p:nvPr>
            <p:ph type="body" idx="1"/>
          </p:nvPr>
        </p:nvSpPr>
        <p:spPr/>
        <p:txBody>
          <a:bodyPr/>
          <a:lstStyle/>
          <a:p>
            <a:r>
              <a:rPr lang="en-US" dirty="0"/>
              <a:t>From the national level to our local cities, graduate employees in Florida have been struggling against serious social and legislative challenges since the 1970s</a:t>
            </a:r>
          </a:p>
        </p:txBody>
      </p:sp>
      <p:sp>
        <p:nvSpPr>
          <p:cNvPr id="4" name="Date Placeholder 3">
            <a:extLst>
              <a:ext uri="{FF2B5EF4-FFF2-40B4-BE49-F238E27FC236}">
                <a16:creationId xmlns:a16="http://schemas.microsoft.com/office/drawing/2014/main" id="{F44B7BE7-768B-C707-9AC4-DA1F826495E2}"/>
              </a:ext>
            </a:extLst>
          </p:cNvPr>
          <p:cNvSpPr>
            <a:spLocks noGrp="1"/>
          </p:cNvSpPr>
          <p:nvPr>
            <p:ph type="dt" sz="half" idx="10"/>
          </p:nvPr>
        </p:nvSpPr>
        <p:spPr/>
        <p:txBody>
          <a:bodyPr/>
          <a:lstStyle/>
          <a:p>
            <a:fld id="{2E77F4FD-B5AC-463E-84C6-60674BE6D108}" type="datetime1">
              <a:rPr/>
              <a:t>2/24/2025</a:t>
            </a:fld>
            <a:endParaRPr lang="en-US" dirty="0"/>
          </a:p>
        </p:txBody>
      </p:sp>
      <p:sp>
        <p:nvSpPr>
          <p:cNvPr id="5" name="Footer Placeholder 4">
            <a:extLst>
              <a:ext uri="{FF2B5EF4-FFF2-40B4-BE49-F238E27FC236}">
                <a16:creationId xmlns:a16="http://schemas.microsoft.com/office/drawing/2014/main" id="{2341ACD4-890E-4835-47F7-30B8D593586F}"/>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F44E7658-EC92-C88C-06D9-96FC21CF2F5E}"/>
              </a:ext>
            </a:extLst>
          </p:cNvPr>
          <p:cNvSpPr>
            <a:spLocks noGrp="1"/>
          </p:cNvSpPr>
          <p:nvPr>
            <p:ph type="sldNum" sz="quarter" idx="12"/>
          </p:nvPr>
        </p:nvSpPr>
        <p:spPr/>
        <p:txBody>
          <a:bodyPr/>
          <a:lstStyle/>
          <a:p>
            <a:fld id="{196A61CA-0502-4EE4-9724-96EA822543E5}" type="slidenum">
              <a:rPr lang="en-US" dirty="0"/>
              <a:t>6</a:t>
            </a:fld>
            <a:endParaRPr lang="en-US" dirty="0"/>
          </a:p>
        </p:txBody>
      </p:sp>
    </p:spTree>
    <p:extLst>
      <p:ext uri="{BB962C8B-B14F-4D97-AF65-F5344CB8AC3E}">
        <p14:creationId xmlns:p14="http://schemas.microsoft.com/office/powerpoint/2010/main" val="33216079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637E1-6201-A5B6-E724-606FB5591A11}"/>
              </a:ext>
            </a:extLst>
          </p:cNvPr>
          <p:cNvSpPr>
            <a:spLocks noGrp="1"/>
          </p:cNvSpPr>
          <p:nvPr>
            <p:ph type="title"/>
          </p:nvPr>
        </p:nvSpPr>
        <p:spPr/>
        <p:txBody>
          <a:bodyPr/>
          <a:lstStyle/>
          <a:p>
            <a:r>
              <a:rPr lang="en-US" dirty="0"/>
              <a:t>National challenges</a:t>
            </a:r>
          </a:p>
        </p:txBody>
      </p:sp>
      <p:sp>
        <p:nvSpPr>
          <p:cNvPr id="4" name="Text Placeholder 3">
            <a:extLst>
              <a:ext uri="{FF2B5EF4-FFF2-40B4-BE49-F238E27FC236}">
                <a16:creationId xmlns:a16="http://schemas.microsoft.com/office/drawing/2014/main" id="{9028FD5F-F56D-E35B-9389-1B08FB36060D}"/>
              </a:ext>
            </a:extLst>
          </p:cNvPr>
          <p:cNvSpPr>
            <a:spLocks noGrp="1"/>
          </p:cNvSpPr>
          <p:nvPr>
            <p:ph type="body" sz="half" idx="2"/>
          </p:nvPr>
        </p:nvSpPr>
        <p:spPr/>
        <p:txBody>
          <a:bodyPr vert="horz" lIns="91440" tIns="45720" rIns="91440" bIns="45720" rtlCol="0" anchor="t">
            <a:normAutofit/>
          </a:bodyPr>
          <a:lstStyle/>
          <a:p>
            <a:r>
              <a:rPr lang="en-US" dirty="0"/>
              <a:t>The growth of the Graduate Student Employee Labor Movement and the challenges it has faced along the way.</a:t>
            </a:r>
          </a:p>
        </p:txBody>
      </p:sp>
      <p:sp>
        <p:nvSpPr>
          <p:cNvPr id="5" name="Date Placeholder 4">
            <a:extLst>
              <a:ext uri="{FF2B5EF4-FFF2-40B4-BE49-F238E27FC236}">
                <a16:creationId xmlns:a16="http://schemas.microsoft.com/office/drawing/2014/main" id="{9C69C852-A787-6057-20A3-DE31FF498EA9}"/>
              </a:ext>
            </a:extLst>
          </p:cNvPr>
          <p:cNvSpPr>
            <a:spLocks noGrp="1"/>
          </p:cNvSpPr>
          <p:nvPr>
            <p:ph type="dt" sz="half" idx="10"/>
          </p:nvPr>
        </p:nvSpPr>
        <p:spPr/>
        <p:txBody>
          <a:bodyPr/>
          <a:lstStyle/>
          <a:p>
            <a:fld id="{9461AF9D-B0DB-46C9-9C9D-1973C85859BC}" type="datetime1">
              <a:rPr/>
              <a:t>2/24/2025</a:t>
            </a:fld>
            <a:endParaRPr lang="en-US" dirty="0"/>
          </a:p>
        </p:txBody>
      </p:sp>
      <p:sp>
        <p:nvSpPr>
          <p:cNvPr id="6" name="Footer Placeholder 5">
            <a:extLst>
              <a:ext uri="{FF2B5EF4-FFF2-40B4-BE49-F238E27FC236}">
                <a16:creationId xmlns:a16="http://schemas.microsoft.com/office/drawing/2014/main" id="{8D9FF87D-6B34-A8DD-A188-6CFAABF94CD1}"/>
              </a:ext>
            </a:extLst>
          </p:cNvPr>
          <p:cNvSpPr>
            <a:spLocks noGrp="1"/>
          </p:cNvSpPr>
          <p:nvPr>
            <p:ph type="ftr" sz="quarter" idx="11"/>
          </p:nvPr>
        </p:nvSpPr>
        <p:spPr/>
        <p:txBody>
          <a:bodyPr/>
          <a:lstStyle/>
          <a:p>
            <a:r>
              <a:rPr lang="en-US" dirty="0"/>
              <a:t>
              </a:t>
            </a:r>
          </a:p>
        </p:txBody>
      </p:sp>
      <p:sp>
        <p:nvSpPr>
          <p:cNvPr id="7" name="Slide Number Placeholder 6">
            <a:extLst>
              <a:ext uri="{FF2B5EF4-FFF2-40B4-BE49-F238E27FC236}">
                <a16:creationId xmlns:a16="http://schemas.microsoft.com/office/drawing/2014/main" id="{FD742418-6DDF-A15F-F5EE-99E13F42043C}"/>
              </a:ext>
            </a:extLst>
          </p:cNvPr>
          <p:cNvSpPr>
            <a:spLocks noGrp="1"/>
          </p:cNvSpPr>
          <p:nvPr>
            <p:ph type="sldNum" sz="quarter" idx="12"/>
          </p:nvPr>
        </p:nvSpPr>
        <p:spPr/>
        <p:txBody>
          <a:bodyPr/>
          <a:lstStyle/>
          <a:p>
            <a:fld id="{196A61CA-0502-4EE4-9724-96EA822543E5}" type="slidenum">
              <a:rPr lang="en-US" dirty="0"/>
              <a:t>7</a:t>
            </a:fld>
            <a:endParaRPr lang="en-US" dirty="0"/>
          </a:p>
        </p:txBody>
      </p:sp>
      <p:pic>
        <p:nvPicPr>
          <p:cNvPr id="2050" name="Picture 2" descr="Grad Student Unions Are Setting A New Pace In Higher Ed | Socialist ...">
            <a:extLst>
              <a:ext uri="{FF2B5EF4-FFF2-40B4-BE49-F238E27FC236}">
                <a16:creationId xmlns:a16="http://schemas.microsoft.com/office/drawing/2014/main" id="{1DC6ED09-35EC-E2E4-915E-B08B8134DEC1}"/>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23542" r="2354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01202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6392F-A0D2-693C-E86E-3B1CF57C57B2}"/>
              </a:ext>
            </a:extLst>
          </p:cNvPr>
          <p:cNvSpPr>
            <a:spLocks noGrp="1"/>
          </p:cNvSpPr>
          <p:nvPr>
            <p:ph type="title"/>
          </p:nvPr>
        </p:nvSpPr>
        <p:spPr>
          <a:xfrm>
            <a:off x="1429566" y="1013411"/>
            <a:ext cx="9238434" cy="889592"/>
          </a:xfrm>
        </p:spPr>
        <p:txBody>
          <a:bodyPr anchor="b">
            <a:normAutofit/>
          </a:bodyPr>
          <a:lstStyle/>
          <a:p>
            <a:r>
              <a:rPr lang="en-US" dirty="0"/>
              <a:t>The 1960s:Beginnings of Change</a:t>
            </a:r>
          </a:p>
        </p:txBody>
      </p:sp>
      <p:sp>
        <p:nvSpPr>
          <p:cNvPr id="3" name="Text Placeholder 2">
            <a:extLst>
              <a:ext uri="{FF2B5EF4-FFF2-40B4-BE49-F238E27FC236}">
                <a16:creationId xmlns:a16="http://schemas.microsoft.com/office/drawing/2014/main" id="{C7ED20A5-7269-162A-B8B8-C7A6B76F4FA9}"/>
              </a:ext>
            </a:extLst>
          </p:cNvPr>
          <p:cNvSpPr>
            <a:spLocks noGrp="1"/>
          </p:cNvSpPr>
          <p:nvPr>
            <p:ph sz="half" idx="1"/>
          </p:nvPr>
        </p:nvSpPr>
        <p:spPr>
          <a:xfrm>
            <a:off x="1429566" y="2135565"/>
            <a:ext cx="4495800" cy="3960435"/>
          </a:xfrm>
        </p:spPr>
        <p:txBody>
          <a:bodyPr vert="horz" lIns="91440" tIns="45720" rIns="91440" bIns="45720" rtlCol="0">
            <a:normAutofit/>
          </a:bodyPr>
          <a:lstStyle/>
          <a:p>
            <a:pPr>
              <a:lnSpc>
                <a:spcPct val="120000"/>
              </a:lnSpc>
            </a:pPr>
            <a:r>
              <a:rPr lang="en-US" sz="1200" dirty="0"/>
              <a:t>Though the National Labor Relations Board (NLRB) was formed in 1935 to safeguard employees’ rights to organize and seek safer working conditions, prior to the 1960s graduate student employees were not generally considered employees and were denied the right to organize. The work they did was considered a component of their education.</a:t>
            </a:r>
          </a:p>
          <a:p>
            <a:pPr>
              <a:lnSpc>
                <a:spcPct val="120000"/>
              </a:lnSpc>
            </a:pPr>
            <a:r>
              <a:rPr lang="en-US" sz="1200" dirty="0"/>
              <a:t>Beginning in 1964, the UC-Berkeley Free Speech Movement(led by grad student Mario Savio) canonized the fact that higher educational campuses are political spaces and set the blueprint for graduate student organizing in the years to come.</a:t>
            </a:r>
          </a:p>
          <a:p>
            <a:pPr>
              <a:lnSpc>
                <a:spcPct val="120000"/>
              </a:lnSpc>
            </a:pPr>
            <a:r>
              <a:rPr lang="en-US" sz="1200" dirty="0"/>
              <a:t>In 1969, GAs at the University of Wisconsin-Madison became the first graduate student employees to unionize, forming the Teaching Assistants’ Association. This was the first time a graduate student union was voluntarily recognized.</a:t>
            </a:r>
          </a:p>
        </p:txBody>
      </p:sp>
      <p:pic>
        <p:nvPicPr>
          <p:cNvPr id="3078" name="Picture 6" descr="The Student Strike That Changed Higher Ed Forever | NCPR News">
            <a:extLst>
              <a:ext uri="{FF2B5EF4-FFF2-40B4-BE49-F238E27FC236}">
                <a16:creationId xmlns:a16="http://schemas.microsoft.com/office/drawing/2014/main" id="{D2A5C891-E267-9488-BAF4-D32D2D1C2AB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503" r="3334" b="2"/>
          <a:stretch/>
        </p:blipFill>
        <p:spPr bwMode="auto">
          <a:xfrm>
            <a:off x="6172200" y="2135565"/>
            <a:ext cx="4495800" cy="3960435"/>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3B666E7A-6A79-FA0D-BAA2-554D5086F9E5}"/>
              </a:ext>
            </a:extLst>
          </p:cNvPr>
          <p:cNvSpPr>
            <a:spLocks noGrp="1"/>
          </p:cNvSpPr>
          <p:nvPr>
            <p:ph type="dt" sz="half" idx="10"/>
          </p:nvPr>
        </p:nvSpPr>
        <p:spPr>
          <a:xfrm rot="5400000">
            <a:off x="10471087" y="4891318"/>
            <a:ext cx="2673295" cy="365125"/>
          </a:xfrm>
        </p:spPr>
        <p:txBody>
          <a:bodyPr anchor="ctr">
            <a:normAutofit/>
          </a:bodyPr>
          <a:lstStyle/>
          <a:p>
            <a:pPr>
              <a:spcAft>
                <a:spcPts val="600"/>
              </a:spcAft>
            </a:pPr>
            <a:fld id="{D3127B32-5D5E-4455-A16B-787A1C08F266}" type="datetime1">
              <a:rPr lang="en-US" smtClean="0"/>
              <a:pPr>
                <a:spcAft>
                  <a:spcPts val="600"/>
                </a:spcAft>
              </a:pPr>
              <a:t>2/24/2025</a:t>
            </a:fld>
            <a:endParaRPr lang="en-US"/>
          </a:p>
        </p:txBody>
      </p:sp>
      <p:sp>
        <p:nvSpPr>
          <p:cNvPr id="5" name="Footer Placeholder 4">
            <a:extLst>
              <a:ext uri="{FF2B5EF4-FFF2-40B4-BE49-F238E27FC236}">
                <a16:creationId xmlns:a16="http://schemas.microsoft.com/office/drawing/2014/main" id="{097F5A76-F849-D7EF-4859-97CEFE876F02}"/>
              </a:ext>
            </a:extLst>
          </p:cNvPr>
          <p:cNvSpPr>
            <a:spLocks noGrp="1"/>
          </p:cNvSpPr>
          <p:nvPr>
            <p:ph type="ftr" sz="quarter" idx="11"/>
          </p:nvPr>
        </p:nvSpPr>
        <p:spPr>
          <a:xfrm rot="5400000">
            <a:off x="10473021" y="1609893"/>
            <a:ext cx="2669427" cy="365125"/>
          </a:xfrm>
        </p:spPr>
        <p:txBody>
          <a:bodyPr anchor="ctr">
            <a:normAutofit/>
          </a:bodyPr>
          <a:lstStyle/>
          <a:p>
            <a:pPr>
              <a:lnSpc>
                <a:spcPct val="90000"/>
              </a:lnSpc>
              <a:spcAft>
                <a:spcPts val="600"/>
              </a:spcAft>
            </a:pPr>
            <a:r>
              <a:rPr lang="en-US"/>
              <a:t>
              </a:t>
            </a:r>
          </a:p>
        </p:txBody>
      </p:sp>
      <p:sp>
        <p:nvSpPr>
          <p:cNvPr id="6" name="Slide Number Placeholder 5">
            <a:extLst>
              <a:ext uri="{FF2B5EF4-FFF2-40B4-BE49-F238E27FC236}">
                <a16:creationId xmlns:a16="http://schemas.microsoft.com/office/drawing/2014/main" id="{92B9F37F-F712-A7E1-8791-9E2B3BFE00C7}"/>
              </a:ext>
            </a:extLst>
          </p:cNvPr>
          <p:cNvSpPr>
            <a:spLocks noGrp="1"/>
          </p:cNvSpPr>
          <p:nvPr>
            <p:ph type="sldNum" sz="quarter" idx="12"/>
          </p:nvPr>
        </p:nvSpPr>
        <p:spPr>
          <a:xfrm>
            <a:off x="11492908" y="3219853"/>
            <a:ext cx="629653" cy="429830"/>
          </a:xfrm>
        </p:spPr>
        <p:txBody>
          <a:bodyPr anchor="ctr">
            <a:normAutofit/>
          </a:bodyPr>
          <a:lstStyle/>
          <a:p>
            <a:pPr>
              <a:spcAft>
                <a:spcPts val="600"/>
              </a:spcAft>
            </a:pPr>
            <a:fld id="{196A61CA-0502-4EE4-9724-96EA822543E5}" type="slidenum">
              <a:rPr lang="en-US" smtClean="0"/>
              <a:pPr>
                <a:spcAft>
                  <a:spcPts val="600"/>
                </a:spcAft>
              </a:pPr>
              <a:t>8</a:t>
            </a:fld>
            <a:endParaRPr lang="en-US"/>
          </a:p>
        </p:txBody>
      </p:sp>
    </p:spTree>
    <p:extLst>
      <p:ext uri="{BB962C8B-B14F-4D97-AF65-F5344CB8AC3E}">
        <p14:creationId xmlns:p14="http://schemas.microsoft.com/office/powerpoint/2010/main" val="15037526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EE091-4A71-C9F9-4A2F-42C05D3F74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8AC0D7-734E-7191-C69A-BC7575FAEA6A}"/>
              </a:ext>
            </a:extLst>
          </p:cNvPr>
          <p:cNvSpPr>
            <a:spLocks noGrp="1"/>
          </p:cNvSpPr>
          <p:nvPr>
            <p:ph type="title"/>
          </p:nvPr>
        </p:nvSpPr>
        <p:spPr>
          <a:xfrm>
            <a:off x="1429566" y="1013411"/>
            <a:ext cx="9238434" cy="889592"/>
          </a:xfrm>
        </p:spPr>
        <p:txBody>
          <a:bodyPr anchor="b">
            <a:normAutofit/>
          </a:bodyPr>
          <a:lstStyle/>
          <a:p>
            <a:pPr>
              <a:lnSpc>
                <a:spcPct val="110000"/>
              </a:lnSpc>
            </a:pPr>
            <a:r>
              <a:rPr lang="en-US" sz="2400"/>
              <a:t>The 1970s: the movement grows, despite legal setbacks</a:t>
            </a:r>
          </a:p>
        </p:txBody>
      </p:sp>
      <p:sp>
        <p:nvSpPr>
          <p:cNvPr id="3" name="Text Placeholder 2">
            <a:extLst>
              <a:ext uri="{FF2B5EF4-FFF2-40B4-BE49-F238E27FC236}">
                <a16:creationId xmlns:a16="http://schemas.microsoft.com/office/drawing/2014/main" id="{5603D27F-FED5-BDD3-5046-53BB86541447}"/>
              </a:ext>
            </a:extLst>
          </p:cNvPr>
          <p:cNvSpPr>
            <a:spLocks noGrp="1"/>
          </p:cNvSpPr>
          <p:nvPr>
            <p:ph sz="half" idx="1"/>
          </p:nvPr>
        </p:nvSpPr>
        <p:spPr>
          <a:xfrm>
            <a:off x="1429566" y="2135565"/>
            <a:ext cx="4495800" cy="3960435"/>
          </a:xfrm>
        </p:spPr>
        <p:txBody>
          <a:bodyPr vert="horz" lIns="91440" tIns="45720" rIns="91440" bIns="45720" rtlCol="0">
            <a:normAutofit lnSpcReduction="10000"/>
          </a:bodyPr>
          <a:lstStyle/>
          <a:p>
            <a:pPr>
              <a:lnSpc>
                <a:spcPct val="120000"/>
              </a:lnSpc>
            </a:pPr>
            <a:r>
              <a:rPr lang="en-US" sz="1600" dirty="0"/>
              <a:t>In 1974, the National Labor Relations Board (NLRB) ruled against GAs at Stanford, saying that it would </a:t>
            </a:r>
            <a:r>
              <a:rPr lang="en-US" sz="1600" b="1" u="sng" dirty="0"/>
              <a:t>NOT</a:t>
            </a:r>
            <a:r>
              <a:rPr lang="en-US" sz="1600" dirty="0"/>
              <a:t> grant graduate student employees the right to unionize under the claim that their student status superseded their work, denying them the title of “employee”.</a:t>
            </a:r>
          </a:p>
          <a:p>
            <a:pPr>
              <a:lnSpc>
                <a:spcPct val="120000"/>
              </a:lnSpc>
            </a:pPr>
            <a:r>
              <a:rPr lang="en-US" sz="1600" dirty="0"/>
              <a:t>Despite this setback, GAs at the University of Michigan won their contract in 1975, and were followed by a wave of recognized GA unionization at the University of Oregon (1976), the University of Florida and the University of South Florida (1980)</a:t>
            </a:r>
          </a:p>
        </p:txBody>
      </p:sp>
      <p:pic>
        <p:nvPicPr>
          <p:cNvPr id="7" name="Picture 4" descr="UW-Madison Teaching Assistants Association Strike of 1970 | UW Archives ...">
            <a:extLst>
              <a:ext uri="{FF2B5EF4-FFF2-40B4-BE49-F238E27FC236}">
                <a16:creationId xmlns:a16="http://schemas.microsoft.com/office/drawing/2014/main" id="{B2C6F49F-8EC9-DCF3-4CD2-D96D29AB67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248" b="30408"/>
          <a:stretch/>
        </p:blipFill>
        <p:spPr bwMode="auto">
          <a:xfrm>
            <a:off x="6172200" y="2135565"/>
            <a:ext cx="4495800" cy="3960435"/>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488B6E14-10D4-1A4C-15EC-284844322832}"/>
              </a:ext>
            </a:extLst>
          </p:cNvPr>
          <p:cNvSpPr>
            <a:spLocks noGrp="1"/>
          </p:cNvSpPr>
          <p:nvPr>
            <p:ph type="dt" sz="half" idx="10"/>
          </p:nvPr>
        </p:nvSpPr>
        <p:spPr>
          <a:xfrm rot="5400000">
            <a:off x="10471087" y="4891318"/>
            <a:ext cx="2673295" cy="365125"/>
          </a:xfrm>
        </p:spPr>
        <p:txBody>
          <a:bodyPr anchor="ctr">
            <a:normAutofit/>
          </a:bodyPr>
          <a:lstStyle/>
          <a:p>
            <a:pPr>
              <a:spcAft>
                <a:spcPts val="600"/>
              </a:spcAft>
            </a:pPr>
            <a:fld id="{D3127B32-5D5E-4455-A16B-787A1C08F266}" type="datetime1">
              <a:rPr lang="en-US"/>
              <a:pPr>
                <a:spcAft>
                  <a:spcPts val="600"/>
                </a:spcAft>
              </a:pPr>
              <a:t>2/24/2025</a:t>
            </a:fld>
            <a:endParaRPr lang="en-US"/>
          </a:p>
        </p:txBody>
      </p:sp>
      <p:sp>
        <p:nvSpPr>
          <p:cNvPr id="5" name="Footer Placeholder 4">
            <a:extLst>
              <a:ext uri="{FF2B5EF4-FFF2-40B4-BE49-F238E27FC236}">
                <a16:creationId xmlns:a16="http://schemas.microsoft.com/office/drawing/2014/main" id="{2446DE82-34B8-0FA2-E1B9-9A7B9E9DC5BB}"/>
              </a:ext>
            </a:extLst>
          </p:cNvPr>
          <p:cNvSpPr>
            <a:spLocks noGrp="1"/>
          </p:cNvSpPr>
          <p:nvPr>
            <p:ph type="ftr" sz="quarter" idx="11"/>
          </p:nvPr>
        </p:nvSpPr>
        <p:spPr>
          <a:xfrm rot="5400000">
            <a:off x="10473021" y="1609893"/>
            <a:ext cx="2669427" cy="365125"/>
          </a:xfrm>
        </p:spPr>
        <p:txBody>
          <a:bodyPr anchor="ctr">
            <a:normAutofit/>
          </a:bodyPr>
          <a:lstStyle/>
          <a:p>
            <a:pPr>
              <a:lnSpc>
                <a:spcPct val="90000"/>
              </a:lnSpc>
              <a:spcAft>
                <a:spcPts val="600"/>
              </a:spcAft>
            </a:pPr>
            <a:r>
              <a:rPr lang="en-US" dirty="0"/>
              <a:t>
              </a:t>
            </a:r>
            <a:endParaRPr lang="en-US"/>
          </a:p>
        </p:txBody>
      </p:sp>
      <p:sp>
        <p:nvSpPr>
          <p:cNvPr id="6" name="Slide Number Placeholder 5">
            <a:extLst>
              <a:ext uri="{FF2B5EF4-FFF2-40B4-BE49-F238E27FC236}">
                <a16:creationId xmlns:a16="http://schemas.microsoft.com/office/drawing/2014/main" id="{6F086A73-DCF7-4166-E06E-8F1C1BC98D96}"/>
              </a:ext>
            </a:extLst>
          </p:cNvPr>
          <p:cNvSpPr>
            <a:spLocks noGrp="1"/>
          </p:cNvSpPr>
          <p:nvPr>
            <p:ph type="sldNum" sz="quarter" idx="12"/>
          </p:nvPr>
        </p:nvSpPr>
        <p:spPr>
          <a:xfrm>
            <a:off x="11492908" y="3219853"/>
            <a:ext cx="629653" cy="429830"/>
          </a:xfrm>
        </p:spPr>
        <p:txBody>
          <a:bodyPr anchor="ctr">
            <a:normAutofit/>
          </a:bodyPr>
          <a:lstStyle/>
          <a:p>
            <a:pPr>
              <a:spcAft>
                <a:spcPts val="600"/>
              </a:spcAft>
            </a:pPr>
            <a:fld id="{196A61CA-0502-4EE4-9724-96EA822543E5}" type="slidenum">
              <a:rPr lang="en-US" dirty="0"/>
              <a:pPr>
                <a:spcAft>
                  <a:spcPts val="600"/>
                </a:spcAft>
              </a:pPr>
              <a:t>9</a:t>
            </a:fld>
            <a:endParaRPr lang="en-US"/>
          </a:p>
        </p:txBody>
      </p:sp>
    </p:spTree>
    <p:extLst>
      <p:ext uri="{BB962C8B-B14F-4D97-AF65-F5344CB8AC3E}">
        <p14:creationId xmlns:p14="http://schemas.microsoft.com/office/powerpoint/2010/main" val="450118290"/>
      </p:ext>
    </p:extLst>
  </p:cSld>
  <p:clrMapOvr>
    <a:masterClrMapping/>
  </p:clrMapOvr>
</p:sld>
</file>

<file path=ppt/theme/theme1.xml><?xml version="1.0" encoding="utf-8"?>
<a:theme xmlns:a="http://schemas.openxmlformats.org/drawingml/2006/main" name="PortalVTI">
  <a:themeElements>
    <a:clrScheme name="PortalVTI">
      <a:dk1>
        <a:sysClr val="windowText" lastClr="000000"/>
      </a:dk1>
      <a:lt1>
        <a:sysClr val="window" lastClr="FFFFFF"/>
      </a:lt1>
      <a:dk2>
        <a:srgbClr val="051618"/>
      </a:dk2>
      <a:lt2>
        <a:srgbClr val="E8E8DF"/>
      </a:lt2>
      <a:accent1>
        <a:srgbClr val="2D714C"/>
      </a:accent1>
      <a:accent2>
        <a:srgbClr val="1F7985"/>
      </a:accent2>
      <a:accent3>
        <a:srgbClr val="0D6756"/>
      </a:accent3>
      <a:accent4>
        <a:srgbClr val="40945E"/>
      </a:accent4>
      <a:accent5>
        <a:srgbClr val="389896"/>
      </a:accent5>
      <a:accent6>
        <a:srgbClr val="64924A"/>
      </a:accent6>
      <a:hlink>
        <a:srgbClr val="1F855C"/>
      </a:hlink>
      <a:folHlink>
        <a:srgbClr val="227390"/>
      </a:folHlink>
    </a:clrScheme>
    <a:fontScheme name="PortalVTI">
      <a:majorFont>
        <a:latin typeface="Trade Gothic Next Cond"/>
        <a:ea typeface=""/>
        <a:cs typeface=""/>
      </a:majorFont>
      <a:minorFont>
        <a:latin typeface="Trade Gothic Next Light"/>
        <a:ea typeface=""/>
        <a:cs typeface=""/>
      </a:minorFont>
    </a:fontScheme>
    <a:fmtScheme name="PortalVTI">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rtalVTI" id="{E3A4BB4D-5227-4A6D-99D3-DBAB0FE4C68F}" vid="{BE515EFD-5A7A-4BFE-BE06-A21DB8499CD2}"/>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4E9CE8FCD7870418AC7823645CF42C1" ma:contentTypeVersion="13" ma:contentTypeDescription="Create a new document." ma:contentTypeScope="" ma:versionID="86187fd865ab15ebeb65727281e7399d">
  <xsd:schema xmlns:xsd="http://www.w3.org/2001/XMLSchema" xmlns:xs="http://www.w3.org/2001/XMLSchema" xmlns:p="http://schemas.microsoft.com/office/2006/metadata/properties" xmlns:ns2="ac613a8a-d92f-4163-b0c1-47e32c908c92" xmlns:ns3="a771e41c-77a2-4b38-a413-525ff89dc1e2" targetNamespace="http://schemas.microsoft.com/office/2006/metadata/properties" ma:root="true" ma:fieldsID="622ba2018bf866e9b13d37c74cadda44" ns2:_="" ns3:_="">
    <xsd:import namespace="ac613a8a-d92f-4163-b0c1-47e32c908c92"/>
    <xsd:import namespace="a771e41c-77a2-4b38-a413-525ff89dc1e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613a8a-d92f-4163-b0c1-47e32c908c9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1565cbde-19fe-4772-9eab-df48b2eef6d3"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771e41c-77a2-4b38-a413-525ff89dc1e2"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80c391ff-8ac4-4ca3-94e0-310fbf5f5ebd}" ma:internalName="TaxCatchAll" ma:showField="CatchAllData" ma:web="a771e41c-77a2-4b38-a413-525ff89dc1e2">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c613a8a-d92f-4163-b0c1-47e32c908c92">
      <Terms xmlns="http://schemas.microsoft.com/office/infopath/2007/PartnerControls"/>
    </lcf76f155ced4ddcb4097134ff3c332f>
    <TaxCatchAll xmlns="a771e41c-77a2-4b38-a413-525ff89dc1e2" xsi:nil="true"/>
  </documentManagement>
</p:properties>
</file>

<file path=customXml/itemProps1.xml><?xml version="1.0" encoding="utf-8"?>
<ds:datastoreItem xmlns:ds="http://schemas.openxmlformats.org/officeDocument/2006/customXml" ds:itemID="{BE4F930E-FC92-44D4-AA98-736DA97D4AE2}"/>
</file>

<file path=customXml/itemProps2.xml><?xml version="1.0" encoding="utf-8"?>
<ds:datastoreItem xmlns:ds="http://schemas.openxmlformats.org/officeDocument/2006/customXml" ds:itemID="{D78030DA-6116-4AA3-8BB7-9E41EA2CC574}"/>
</file>

<file path=customXml/itemProps3.xml><?xml version="1.0" encoding="utf-8"?>
<ds:datastoreItem xmlns:ds="http://schemas.openxmlformats.org/officeDocument/2006/customXml" ds:itemID="{C66DEF4E-6D33-45FF-832E-F4F54B984FD9}"/>
</file>

<file path=docProps/app.xml><?xml version="1.0" encoding="utf-8"?>
<Properties xmlns="http://schemas.openxmlformats.org/officeDocument/2006/extended-properties" xmlns:vt="http://schemas.openxmlformats.org/officeDocument/2006/docPropsVTypes">
  <TotalTime>365</TotalTime>
  <Words>3628</Words>
  <Application>Microsoft Office PowerPoint</Application>
  <PresentationFormat>Widescreen</PresentationFormat>
  <Paragraphs>294</Paragraphs>
  <Slides>37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Courier New</vt:lpstr>
      <vt:lpstr>Trade Gothic Next Cond</vt:lpstr>
      <vt:lpstr>Trade Gothic Next Light</vt:lpstr>
      <vt:lpstr>Wingdings</vt:lpstr>
      <vt:lpstr>PortalVTI</vt:lpstr>
      <vt:lpstr>Thriving under fire: Lessons from graduate employees in Florida</vt:lpstr>
      <vt:lpstr>Disclaimer:</vt:lpstr>
      <vt:lpstr>Land acknowledgment &amp; positionality</vt:lpstr>
      <vt:lpstr>agenda</vt:lpstr>
      <vt:lpstr>Some notes on acronyms/language</vt:lpstr>
      <vt:lpstr>Challenges to graduate employee organizing in Florida</vt:lpstr>
      <vt:lpstr>National challenges</vt:lpstr>
      <vt:lpstr>The 1960s:Beginnings of Change</vt:lpstr>
      <vt:lpstr>The 1970s: the movement grows, despite legal setbacks</vt:lpstr>
      <vt:lpstr>The 1990s-2000s: A Turning point</vt:lpstr>
      <vt:lpstr>2016-2020: Give and take</vt:lpstr>
      <vt:lpstr>2020-Present: modern challenges</vt:lpstr>
      <vt:lpstr>Challenges in Florida</vt:lpstr>
      <vt:lpstr>The 1960s: Setting the Stage</vt:lpstr>
      <vt:lpstr>The 1960s: Setting the Stage</vt:lpstr>
      <vt:lpstr>The 1970s: University of Florida GRads pave the way</vt:lpstr>
      <vt:lpstr>The 1980s: Growing the movement</vt:lpstr>
      <vt:lpstr>The 1990s: Reaching the Capital</vt:lpstr>
      <vt:lpstr>The 2000s-2010s: "thousands of little paper cuts"</vt:lpstr>
      <vt:lpstr>The 2000s-2010s: "Thousands of little paper cuts"</vt:lpstr>
      <vt:lpstr>The 2020s: thriving, against all odds</vt:lpstr>
      <vt:lpstr>The 2020s: thriving, against all odds</vt:lpstr>
      <vt:lpstr>Challenges in our local communities</vt:lpstr>
      <vt:lpstr>USF: in the shadows of law</vt:lpstr>
      <vt:lpstr>USF: campus challenges</vt:lpstr>
      <vt:lpstr>USF: community challenges</vt:lpstr>
      <vt:lpstr>FSU: In the Belly of the beast</vt:lpstr>
      <vt:lpstr>FSU: A culture of ambivalence</vt:lpstr>
      <vt:lpstr>FSU: a community Divided</vt:lpstr>
      <vt:lpstr>Solutions  and opportunities</vt:lpstr>
      <vt:lpstr>Solutions and opportunities at FSU</vt:lpstr>
      <vt:lpstr>Solutions and opportunities at FSU</vt:lpstr>
      <vt:lpstr>Solutions and opportunities at USF</vt:lpstr>
      <vt:lpstr>Solutions and opportunities at USF</vt:lpstr>
      <vt:lpstr>Discussion: what opportunities can we turn into solutions in our locals?</vt:lpstr>
      <vt:lpstr>Disclaimer:</vt:lpstr>
      <vt:lpstr>Thank you for attending!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Tessa Barber</dc:creator>
  <cp:lastModifiedBy>Tessa Barber</cp:lastModifiedBy>
  <cp:revision>504</cp:revision>
  <dcterms:created xsi:type="dcterms:W3CDTF">2025-02-18T20:04:30Z</dcterms:created>
  <dcterms:modified xsi:type="dcterms:W3CDTF">2025-02-24T23:10:15Z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0x01010034E9CE8FCD7870418AC7823645CF42C1</vt:lpwstr>
  </property>
</Properties>
</file>