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entation.xml" ContentType="application/vnd.openxmlformats-officedocument.presentationml.presentation.mai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Lst>
  <p:notesMasterIdLst>
    <p:notesMasterId r:id="rId60"/>
  </p:notesMasterIdLst>
  <p:handoutMasterIdLst>
    <p:handoutMasterId r:id="rId61"/>
  </p:handoutMasterIdLst>
  <p:sldIdLst>
    <p:sldId id="459" r:id="rId4"/>
    <p:sldId id="256" r:id="rId5"/>
    <p:sldId id="422" r:id="rId6"/>
    <p:sldId id="374" r:id="rId7"/>
    <p:sldId id="423" r:id="rId8"/>
    <p:sldId id="279" r:id="rId9"/>
    <p:sldId id="424" r:id="rId10"/>
    <p:sldId id="425" r:id="rId11"/>
    <p:sldId id="426" r:id="rId12"/>
    <p:sldId id="427" r:id="rId13"/>
    <p:sldId id="417" r:id="rId14"/>
    <p:sldId id="429" r:id="rId15"/>
    <p:sldId id="271" r:id="rId16"/>
    <p:sldId id="330" r:id="rId17"/>
    <p:sldId id="339" r:id="rId18"/>
    <p:sldId id="340" r:id="rId19"/>
    <p:sldId id="341" r:id="rId20"/>
    <p:sldId id="416" r:id="rId21"/>
    <p:sldId id="335" r:id="rId22"/>
    <p:sldId id="336" r:id="rId23"/>
    <p:sldId id="337" r:id="rId24"/>
    <p:sldId id="442" r:id="rId25"/>
    <p:sldId id="430" r:id="rId26"/>
    <p:sldId id="351" r:id="rId27"/>
    <p:sldId id="352" r:id="rId28"/>
    <p:sldId id="407" r:id="rId29"/>
    <p:sldId id="410" r:id="rId30"/>
    <p:sldId id="431" r:id="rId31"/>
    <p:sldId id="383" r:id="rId32"/>
    <p:sldId id="413" r:id="rId33"/>
    <p:sldId id="433" r:id="rId34"/>
    <p:sldId id="432" r:id="rId35"/>
    <p:sldId id="435" r:id="rId36"/>
    <p:sldId id="436" r:id="rId37"/>
    <p:sldId id="437" r:id="rId38"/>
    <p:sldId id="434" r:id="rId39"/>
    <p:sldId id="456" r:id="rId40"/>
    <p:sldId id="450" r:id="rId41"/>
    <p:sldId id="451" r:id="rId42"/>
    <p:sldId id="452" r:id="rId43"/>
    <p:sldId id="453" r:id="rId44"/>
    <p:sldId id="454" r:id="rId45"/>
    <p:sldId id="455" r:id="rId46"/>
    <p:sldId id="439" r:id="rId47"/>
    <p:sldId id="379" r:id="rId48"/>
    <p:sldId id="458" r:id="rId49"/>
    <p:sldId id="443" r:id="rId50"/>
    <p:sldId id="444" r:id="rId51"/>
    <p:sldId id="445" r:id="rId52"/>
    <p:sldId id="446" r:id="rId53"/>
    <p:sldId id="447" r:id="rId54"/>
    <p:sldId id="441" r:id="rId55"/>
    <p:sldId id="392" r:id="rId56"/>
    <p:sldId id="448" r:id="rId57"/>
    <p:sldId id="457" r:id="rId58"/>
    <p:sldId id="460" r:id="rId5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28" autoAdjust="0"/>
  </p:normalViewPr>
  <p:slideViewPr>
    <p:cSldViewPr>
      <p:cViewPr varScale="1">
        <p:scale>
          <a:sx n="72" d="100"/>
          <a:sy n="72" d="100"/>
        </p:scale>
        <p:origin x="54" y="2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720" y="7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customXml" Target="../customXml/item1.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ustomXml" Target="../customXml/item2.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DE080431-C6BD-4C16-873A-F42B5BE3B736}" type="datetimeFigureOut">
              <a:rPr lang="en-US" smtClean="0"/>
              <a:pPr/>
              <a:t>2/24/2025</a:t>
            </a:fld>
            <a:endParaRPr lang="en-US" dirty="0"/>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90B4BF8D-D0C1-4064-A0A8-1D24B93392C2}" type="slidenum">
              <a:rPr lang="en-US" smtClean="0"/>
              <a:pPr/>
              <a:t>‹#›</a:t>
            </a:fld>
            <a:endParaRPr lang="en-US" dirty="0"/>
          </a:p>
        </p:txBody>
      </p:sp>
    </p:spTree>
    <p:extLst>
      <p:ext uri="{BB962C8B-B14F-4D97-AF65-F5344CB8AC3E}">
        <p14:creationId xmlns:p14="http://schemas.microsoft.com/office/powerpoint/2010/main" val="3745102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54571E1F-5C19-4BA9-9E2D-7B65F6167F86}" type="datetimeFigureOut">
              <a:rPr lang="en-US" smtClean="0"/>
              <a:pPr/>
              <a:t>2/24/2025</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C474031B-52E0-437E-999E-9F1201FE37D5}" type="slidenum">
              <a:rPr lang="en-US" smtClean="0"/>
              <a:pPr/>
              <a:t>‹#›</a:t>
            </a:fld>
            <a:endParaRPr lang="en-US" dirty="0"/>
          </a:p>
        </p:txBody>
      </p:sp>
    </p:spTree>
    <p:extLst>
      <p:ext uri="{BB962C8B-B14F-4D97-AF65-F5344CB8AC3E}">
        <p14:creationId xmlns:p14="http://schemas.microsoft.com/office/powerpoint/2010/main" val="419961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ccountingfoundation.org/aboutfa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gasb.org/" TargetMode="External"/><Relationship Id="rId4" Type="http://schemas.openxmlformats.org/officeDocument/2006/relationships/hyperlink" Target="http://www.fasb.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ces.ed.gov/ipeds/search/viewtable?tableId=3594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should be inserted</a:t>
            </a:r>
            <a:r>
              <a:rPr lang="en-US" baseline="0" dirty="0"/>
              <a:t> at the beginning, middle, and end of the presentation to provide notice to those who join after the introduction.</a:t>
            </a:r>
            <a:endParaRPr lang="en-US" dirty="0"/>
          </a:p>
        </p:txBody>
      </p:sp>
      <p:sp>
        <p:nvSpPr>
          <p:cNvPr id="4" name="Slide Number Placeholder 3"/>
          <p:cNvSpPr>
            <a:spLocks noGrp="1"/>
          </p:cNvSpPr>
          <p:nvPr>
            <p:ph type="sldNum" sz="quarter" idx="10"/>
          </p:nvPr>
        </p:nvSpPr>
        <p:spPr/>
        <p:txBody>
          <a:bodyPr/>
          <a:lstStyle/>
          <a:p>
            <a:fld id="{CFE48E87-CF5E-48C3-9B2B-187BC7D6CE4F}" type="slidenum">
              <a:rPr lang="en-US" smtClean="0"/>
              <a:t>1</a:t>
            </a:fld>
            <a:endParaRPr lang="en-US"/>
          </a:p>
        </p:txBody>
      </p:sp>
    </p:spTree>
    <p:extLst>
      <p:ext uri="{BB962C8B-B14F-4D97-AF65-F5344CB8AC3E}">
        <p14:creationId xmlns:p14="http://schemas.microsoft.com/office/powerpoint/2010/main" val="104355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10</a:t>
            </a:fld>
            <a:endParaRPr lang="en-US" dirty="0"/>
          </a:p>
        </p:txBody>
      </p:sp>
    </p:spTree>
    <p:extLst>
      <p:ext uri="{BB962C8B-B14F-4D97-AF65-F5344CB8AC3E}">
        <p14:creationId xmlns:p14="http://schemas.microsoft.com/office/powerpoint/2010/main" val="345526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5"/>
          </p:nvPr>
        </p:nvSpPr>
        <p:spPr/>
        <p:txBody>
          <a:bodyPr/>
          <a:lstStyle/>
          <a:p>
            <a:fld id="{C474031B-52E0-437E-999E-9F1201FE37D5}" type="slidenum">
              <a:rPr lang="en-US" smtClean="0"/>
              <a:pPr/>
              <a:t>11</a:t>
            </a:fld>
            <a:endParaRPr lang="en-US" dirty="0"/>
          </a:p>
        </p:txBody>
      </p:sp>
    </p:spTree>
    <p:extLst>
      <p:ext uri="{BB962C8B-B14F-4D97-AF65-F5344CB8AC3E}">
        <p14:creationId xmlns:p14="http://schemas.microsoft.com/office/powerpoint/2010/main" val="28110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B089-BFBB-8F82-76A8-160BB58C0C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34E1D-F597-5B5D-10E2-F9B31CA20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54B9C2-F1AC-B24F-2C42-032F73FF5B35}"/>
              </a:ext>
            </a:extLst>
          </p:cNvPr>
          <p:cNvSpPr>
            <a:spLocks noGrp="1"/>
          </p:cNvSpPr>
          <p:nvPr>
            <p:ph type="body" idx="1"/>
          </p:nvPr>
        </p:nvSpPr>
        <p:spPr/>
        <p:txBody>
          <a:bodyPr>
            <a:normAutofit/>
          </a:bodyPr>
          <a:lstStyle/>
          <a:p>
            <a:r>
              <a:rPr lang="en-US" sz="1000" dirty="0"/>
              <a:t>Read the first sentence; summarize the remainder.</a:t>
            </a:r>
          </a:p>
          <a:p>
            <a:endParaRPr lang="en-US" sz="1000" dirty="0"/>
          </a:p>
          <a:p>
            <a:r>
              <a:rPr lang="en-US" sz="1000" dirty="0"/>
              <a:t>Note the following: “Financial statements that have been reviewed by an outside accountant are referred to as certified financial statements. They are considered to be accurate because certified public accountants or CPAs have reviewed them to ensure that the information is correct, true, and reliable.</a:t>
            </a:r>
          </a:p>
          <a:p>
            <a:endParaRPr lang="en-US" sz="1000" dirty="0"/>
          </a:p>
          <a:p>
            <a:r>
              <a:rPr lang="en-US" sz="1000" dirty="0"/>
              <a:t>Financial statements that have not be certified are known as compiled financial statements. Because they are unaudited, their accuracy and quality are not guaranteed.</a:t>
            </a:r>
          </a:p>
          <a:p>
            <a:endParaRPr lang="en-US" sz="1000" dirty="0"/>
          </a:p>
        </p:txBody>
      </p:sp>
      <p:sp>
        <p:nvSpPr>
          <p:cNvPr id="4" name="Slide Number Placeholder 3">
            <a:extLst>
              <a:ext uri="{FF2B5EF4-FFF2-40B4-BE49-F238E27FC236}">
                <a16:creationId xmlns:a16="http://schemas.microsoft.com/office/drawing/2014/main" id="{FCE608B0-B359-B521-3EB6-0D6E779B56BA}"/>
              </a:ext>
            </a:extLst>
          </p:cNvPr>
          <p:cNvSpPr>
            <a:spLocks noGrp="1"/>
          </p:cNvSpPr>
          <p:nvPr>
            <p:ph type="sldNum" sz="quarter" idx="5"/>
          </p:nvPr>
        </p:nvSpPr>
        <p:spPr/>
        <p:txBody>
          <a:bodyPr/>
          <a:lstStyle/>
          <a:p>
            <a:fld id="{C474031B-52E0-437E-999E-9F1201FE37D5}" type="slidenum">
              <a:rPr lang="en-US" smtClean="0"/>
              <a:pPr/>
              <a:t>12</a:t>
            </a:fld>
            <a:endParaRPr lang="en-US" dirty="0"/>
          </a:p>
        </p:txBody>
      </p:sp>
    </p:spTree>
    <p:extLst>
      <p:ext uri="{BB962C8B-B14F-4D97-AF65-F5344CB8AC3E}">
        <p14:creationId xmlns:p14="http://schemas.microsoft.com/office/powerpoint/2010/main" val="30816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(Read the first sentence)</a:t>
            </a:r>
          </a:p>
          <a:p>
            <a:endParaRPr lang="en-US" sz="1000" dirty="0"/>
          </a:p>
          <a:p>
            <a:endParaRPr lang="en-US" sz="1000" baseline="0" dirty="0"/>
          </a:p>
          <a:p>
            <a:r>
              <a:rPr lang="en-US" sz="1000" i="1" dirty="0"/>
              <a:t>References</a:t>
            </a:r>
          </a:p>
          <a:p>
            <a:endParaRPr lang="en-US" sz="1000" baseline="0" dirty="0"/>
          </a:p>
          <a:p>
            <a:r>
              <a:rPr lang="en-US" sz="1000" dirty="0"/>
              <a:t>FAF: </a:t>
            </a:r>
            <a:r>
              <a:rPr lang="en-US" sz="1000" dirty="0">
                <a:hlinkClick r:id="rId3"/>
              </a:rPr>
              <a:t>https://www.accountingfoundation.org/aboutfaf</a:t>
            </a:r>
            <a:endParaRPr lang="en-US" sz="1000" dirty="0"/>
          </a:p>
          <a:p>
            <a:endParaRPr lang="en-US" sz="1000" baseline="0" dirty="0"/>
          </a:p>
          <a:p>
            <a:r>
              <a:rPr lang="en-US" sz="1000" baseline="0" dirty="0"/>
              <a:t>FASB: </a:t>
            </a:r>
            <a:r>
              <a:rPr lang="en-US" sz="1000" baseline="0" dirty="0">
                <a:hlinkClick r:id="rId4"/>
              </a:rPr>
              <a:t>http://www.fasb.org/</a:t>
            </a:r>
            <a:endParaRPr lang="en-US" sz="1000" baseline="0" dirty="0"/>
          </a:p>
          <a:p>
            <a:endParaRPr lang="en-US" sz="1000" baseline="0" dirty="0"/>
          </a:p>
          <a:p>
            <a:r>
              <a:rPr lang="en-US" sz="1000" baseline="0" dirty="0"/>
              <a:t>GASB: </a:t>
            </a:r>
            <a:r>
              <a:rPr lang="en-US" sz="1000" baseline="0" dirty="0">
                <a:hlinkClick r:id="rId5"/>
              </a:rPr>
              <a:t>http://www.gasb.org/</a:t>
            </a:r>
            <a:endParaRPr lang="en-US" sz="1000" baseline="0" dirty="0"/>
          </a:p>
          <a:p>
            <a:endParaRPr lang="en-US" sz="1000" baseline="0" dirty="0"/>
          </a:p>
          <a:p>
            <a:endParaRPr lang="en-US" dirty="0"/>
          </a:p>
        </p:txBody>
      </p:sp>
      <p:sp>
        <p:nvSpPr>
          <p:cNvPr id="4" name="Slide Number Placeholder 3"/>
          <p:cNvSpPr>
            <a:spLocks noGrp="1"/>
          </p:cNvSpPr>
          <p:nvPr>
            <p:ph type="sldNum" sz="quarter" idx="10"/>
          </p:nvPr>
        </p:nvSpPr>
        <p:spPr/>
        <p:txBody>
          <a:bodyPr/>
          <a:lstStyle/>
          <a:p>
            <a:fld id="{C474031B-52E0-437E-999E-9F1201FE37D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Private higher education institutions generate three financial statements and the notes thereto.</a:t>
            </a:r>
          </a:p>
        </p:txBody>
      </p:sp>
      <p:sp>
        <p:nvSpPr>
          <p:cNvPr id="4" name="Slide Number Placeholder 3"/>
          <p:cNvSpPr>
            <a:spLocks noGrp="1"/>
          </p:cNvSpPr>
          <p:nvPr>
            <p:ph type="sldNum" sz="quarter" idx="5"/>
          </p:nvPr>
        </p:nvSpPr>
        <p:spPr/>
        <p:txBody>
          <a:bodyPr/>
          <a:lstStyle/>
          <a:p>
            <a:fld id="{C474031B-52E0-437E-999E-9F1201FE37D5}" type="slidenum">
              <a:rPr lang="en-US" smtClean="0"/>
              <a:pPr/>
              <a:t>14</a:t>
            </a:fld>
            <a:endParaRPr lang="en-US" dirty="0"/>
          </a:p>
        </p:txBody>
      </p:sp>
    </p:spTree>
    <p:extLst>
      <p:ext uri="{BB962C8B-B14F-4D97-AF65-F5344CB8AC3E}">
        <p14:creationId xmlns:p14="http://schemas.microsoft.com/office/powerpoint/2010/main" val="240200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The Statement of Financial Position represents the balance sheet for a higher education institution governed by FASB. This statement communicates information about the institution’s worth at the end of a fiscal year. </a:t>
            </a:r>
          </a:p>
          <a:p>
            <a:endParaRPr lang="en-US" sz="1000" dirty="0"/>
          </a:p>
          <a:p>
            <a:r>
              <a:rPr lang="en-US" sz="1000" dirty="0"/>
              <a:t>Assets are listed in the order of liquidity, followed liabilities ordered by due date. </a:t>
            </a:r>
          </a:p>
        </p:txBody>
      </p:sp>
      <p:sp>
        <p:nvSpPr>
          <p:cNvPr id="4" name="Slide Number Placeholder 3"/>
          <p:cNvSpPr>
            <a:spLocks noGrp="1"/>
          </p:cNvSpPr>
          <p:nvPr>
            <p:ph type="sldNum" sz="quarter" idx="5"/>
          </p:nvPr>
        </p:nvSpPr>
        <p:spPr/>
        <p:txBody>
          <a:bodyPr/>
          <a:lstStyle/>
          <a:p>
            <a:fld id="{C474031B-52E0-437E-999E-9F1201FE37D5}" type="slidenum">
              <a:rPr lang="en-US" smtClean="0"/>
              <a:pPr/>
              <a:t>15</a:t>
            </a:fld>
            <a:endParaRPr lang="en-US" dirty="0"/>
          </a:p>
        </p:txBody>
      </p:sp>
    </p:spTree>
    <p:extLst>
      <p:ext uri="{BB962C8B-B14F-4D97-AF65-F5344CB8AC3E}">
        <p14:creationId xmlns:p14="http://schemas.microsoft.com/office/powerpoint/2010/main" val="260586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822325"/>
            <a:ext cx="4695825" cy="3521075"/>
          </a:xfrm>
        </p:spPr>
      </p:sp>
      <p:sp>
        <p:nvSpPr>
          <p:cNvPr id="3" name="Notes Placeholder 2"/>
          <p:cNvSpPr>
            <a:spLocks noGrp="1"/>
          </p:cNvSpPr>
          <p:nvPr>
            <p:ph type="body" idx="1"/>
          </p:nvPr>
        </p:nvSpPr>
        <p:spPr/>
        <p:txBody>
          <a:bodyPr>
            <a:normAutofit/>
          </a:bodyPr>
          <a:lstStyle/>
          <a:p>
            <a:r>
              <a:rPr lang="en-US" sz="1000" dirty="0"/>
              <a:t>The Statement of Activities represents the income statement for a higher education institution governed by FASB. This is the income statement. The Statement of  Activities provides information about the institution’s operating activities, investments, and fund-raising during a reporting period, typically a fiscal year. </a:t>
            </a:r>
          </a:p>
          <a:p>
            <a:endParaRPr lang="en-US" sz="1000" dirty="0"/>
          </a:p>
          <a:p>
            <a:r>
              <a:rPr lang="en-US" sz="1000" dirty="0"/>
              <a:t>The FASB requires institutions to report operating expenses by functional classification (e.g., instruction, research, public service) , while the GASB allows either the functional or natural classification (e.g., salaries and benefits, supplies and services, scholarships and fellowships).</a:t>
            </a:r>
          </a:p>
          <a:p>
            <a:endParaRPr lang="en-US" sz="1000" dirty="0"/>
          </a:p>
          <a:p>
            <a:r>
              <a:rPr lang="en-US" sz="1000" dirty="0"/>
              <a:t>This statement provides the answers to the question ‘is the institution living within its means’? An increase in net position means that the institution is taking in more than it’s spending; a decrease indicates that it’s spending more than it’s taking in, making it necessary for the institution to borrow from reserves or obtain external financing.</a:t>
            </a:r>
          </a:p>
        </p:txBody>
      </p:sp>
      <p:sp>
        <p:nvSpPr>
          <p:cNvPr id="4" name="Slide Number Placeholder 3"/>
          <p:cNvSpPr>
            <a:spLocks noGrp="1"/>
          </p:cNvSpPr>
          <p:nvPr>
            <p:ph type="sldNum" sz="quarter" idx="5"/>
          </p:nvPr>
        </p:nvSpPr>
        <p:spPr/>
        <p:txBody>
          <a:bodyPr/>
          <a:lstStyle/>
          <a:p>
            <a:fld id="{C474031B-52E0-437E-999E-9F1201FE37D5}" type="slidenum">
              <a:rPr lang="en-US" smtClean="0"/>
              <a:pPr/>
              <a:t>16</a:t>
            </a:fld>
            <a:endParaRPr lang="en-US" dirty="0"/>
          </a:p>
        </p:txBody>
      </p:sp>
    </p:spTree>
    <p:extLst>
      <p:ext uri="{BB962C8B-B14F-4D97-AF65-F5344CB8AC3E}">
        <p14:creationId xmlns:p14="http://schemas.microsoft.com/office/powerpoint/2010/main" val="677267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The Statement of Cash Flows reflects the actual cash received and spent. Since the Statement of Activities uses the accrual basis of accounting, it reports revenues as they are earned, and expenses as they are incurred regardless of whether cash has been received or paid. The Statement of Cash Flows accounts for cash exchanges by converting net income from the Statement of Income from the accrual to cash basis, adjusting for noncash items (such as depreciation which is an expense in the Statement of Income, but is not a cash transaction that’s represented in the Statement of Cash Flows).</a:t>
            </a:r>
          </a:p>
          <a:p>
            <a:endParaRPr lang="en-US" sz="1000" dirty="0"/>
          </a:p>
          <a:p>
            <a:r>
              <a:rPr lang="en-US" sz="1000" dirty="0"/>
              <a:t>In this Statement, operating cash flows reveal the institution’s financial viability. As Dean O. Smith has written, “High positive operating cash flows usually correlate with high revenues, low overhead, and efficient operations. Negative operating cash flows mean that the institution must beet this deficit through revenue from some other source or by borrowing money.” (Smith, 2019, p. 228).</a:t>
            </a:r>
          </a:p>
        </p:txBody>
      </p:sp>
      <p:sp>
        <p:nvSpPr>
          <p:cNvPr id="4" name="Slide Number Placeholder 3"/>
          <p:cNvSpPr>
            <a:spLocks noGrp="1"/>
          </p:cNvSpPr>
          <p:nvPr>
            <p:ph type="sldNum" sz="quarter" idx="5"/>
          </p:nvPr>
        </p:nvSpPr>
        <p:spPr/>
        <p:txBody>
          <a:bodyPr/>
          <a:lstStyle/>
          <a:p>
            <a:fld id="{C474031B-52E0-437E-999E-9F1201FE37D5}" type="slidenum">
              <a:rPr lang="en-US" smtClean="0"/>
              <a:pPr/>
              <a:t>17</a:t>
            </a:fld>
            <a:endParaRPr lang="en-US" dirty="0"/>
          </a:p>
        </p:txBody>
      </p:sp>
    </p:spTree>
    <p:extLst>
      <p:ext uri="{BB962C8B-B14F-4D97-AF65-F5344CB8AC3E}">
        <p14:creationId xmlns:p14="http://schemas.microsoft.com/office/powerpoint/2010/main" val="402008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Public higher education institutions generate three financial statements and the notes thereto.</a:t>
            </a:r>
          </a:p>
        </p:txBody>
      </p:sp>
      <p:sp>
        <p:nvSpPr>
          <p:cNvPr id="4" name="Slide Number Placeholder 3"/>
          <p:cNvSpPr>
            <a:spLocks noGrp="1"/>
          </p:cNvSpPr>
          <p:nvPr>
            <p:ph type="sldNum" sz="quarter" idx="5"/>
          </p:nvPr>
        </p:nvSpPr>
        <p:spPr/>
        <p:txBody>
          <a:bodyPr/>
          <a:lstStyle/>
          <a:p>
            <a:fld id="{C474031B-52E0-437E-999E-9F1201FE37D5}" type="slidenum">
              <a:rPr lang="en-US" smtClean="0"/>
              <a:pPr/>
              <a:t>18</a:t>
            </a:fld>
            <a:endParaRPr lang="en-US" dirty="0"/>
          </a:p>
        </p:txBody>
      </p:sp>
    </p:spTree>
    <p:extLst>
      <p:ext uri="{BB962C8B-B14F-4D97-AF65-F5344CB8AC3E}">
        <p14:creationId xmlns:p14="http://schemas.microsoft.com/office/powerpoint/2010/main" val="593522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The Statement of Net Position represents the balance sheet for a higher education institution governed by GASB. This statement communicates information about the institution’s worth at the end of a fiscal year. </a:t>
            </a:r>
          </a:p>
          <a:p>
            <a:endParaRPr lang="en-US" sz="1000" dirty="0"/>
          </a:p>
          <a:p>
            <a:r>
              <a:rPr lang="en-US" sz="1000" dirty="0"/>
              <a:t>Total net position is measured by the difference between an institution’s assets and deferred outflows of resources and its liabilities and deferred inflows of resources.  </a:t>
            </a:r>
          </a:p>
          <a:p>
            <a:endParaRPr lang="en-US" sz="1000" dirty="0"/>
          </a:p>
          <a:p>
            <a:r>
              <a:rPr lang="en-US" sz="1000" dirty="0"/>
              <a:t>Total net position is one indicator of the College’s current financial condition; the changes in net position that occur over time indicate improvement or deterioration in an institution’s financial condition. If you want to know at a glance where an institution is doing better or worse than previous years, look to the total net position.</a:t>
            </a:r>
          </a:p>
        </p:txBody>
      </p:sp>
      <p:sp>
        <p:nvSpPr>
          <p:cNvPr id="4" name="Slide Number Placeholder 3"/>
          <p:cNvSpPr>
            <a:spLocks noGrp="1"/>
          </p:cNvSpPr>
          <p:nvPr>
            <p:ph type="sldNum" sz="quarter" idx="10"/>
          </p:nvPr>
        </p:nvSpPr>
        <p:spPr/>
        <p:txBody>
          <a:bodyPr/>
          <a:lstStyle/>
          <a:p>
            <a:fld id="{C474031B-52E0-437E-999E-9F1201FE37D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i="1" dirty="0"/>
              <a:t>Introduction</a:t>
            </a:r>
            <a:r>
              <a:rPr lang="en-US" sz="1000" dirty="0"/>
              <a:t> </a:t>
            </a:r>
          </a:p>
          <a:p>
            <a:r>
              <a:rPr lang="en-US" sz="1000" dirty="0"/>
              <a:t>Self (bio), Role (provide independent, unbiased assessment of institutional economic condition), Support (financial audit analyses).</a:t>
            </a:r>
          </a:p>
          <a:p>
            <a:endParaRPr lang="en-US" sz="1000" dirty="0"/>
          </a:p>
          <a:p>
            <a:r>
              <a:rPr lang="en-US" sz="1000" i="1" dirty="0"/>
              <a:t>Context</a:t>
            </a:r>
          </a:p>
          <a:p>
            <a:r>
              <a:rPr lang="en-US" sz="1000" dirty="0"/>
              <a:t>This training and materials from the National Education Association give you the basic tools to understand the audited financial statements of higher education institutions. Ask you labor representative to order a financial audit analysis from the National Education Association a year before bargaining is expected to commence. Review it as a team. Develop a series of information requests to provide information that’s not available from the financial audits. Attend Board meetings, and develop your bargaining strategy with the institution’s economic condition in mind.</a:t>
            </a:r>
          </a:p>
          <a:p>
            <a:endParaRPr lang="en-US" sz="1000" dirty="0"/>
          </a:p>
          <a:p>
            <a:r>
              <a:rPr lang="en-US" sz="1000" i="1" dirty="0"/>
              <a:t>Attitude</a:t>
            </a:r>
          </a:p>
          <a:p>
            <a:r>
              <a:rPr lang="en-US" sz="1000" dirty="0"/>
              <a:t>Both sides to collective bargaining have the long-term financial success of the institution in mind. Both sides need to understand the consequences of financial decisions. The structure of higher education finance in the U.S. is predicated on producing a product that is valued by generations of students. Enrollment is the key to tuition; good instruction and student support is vital for student engagement and outcomes; and Board members who value higher education to provide support for higher education growth. State support is key, so higher education employees have to be informed, active voters who support the legislators who support higher education.</a:t>
            </a:r>
          </a:p>
          <a:p>
            <a:endParaRPr lang="en-US" sz="1000" dirty="0"/>
          </a:p>
          <a:p>
            <a:r>
              <a:rPr lang="en-US" sz="1000" dirty="0"/>
              <a:t>Please stop me if you have any questions.</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C474031B-52E0-437E-999E-9F1201FE37D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The Statement of Revenues, Expenses and Changes in Net Position represents the income statement for a higher education institution governed by GASB. </a:t>
            </a:r>
          </a:p>
          <a:p>
            <a:endParaRPr lang="en-US" sz="1000" dirty="0"/>
          </a:p>
          <a:p>
            <a:r>
              <a:rPr lang="en-US" sz="1000" dirty="0"/>
              <a:t>The format of the Statement focuses on revenues and expenses; within the former category, operating revenues are detailed, while in the latter category, operating expenses are separated from non-operating revenues (expenses). </a:t>
            </a:r>
          </a:p>
          <a:p>
            <a:endParaRPr lang="en-US" sz="1000" dirty="0"/>
          </a:p>
          <a:p>
            <a:r>
              <a:rPr lang="en-US" sz="1000" dirty="0"/>
              <a:t>This Statement provides us with information on the operating results of the institution. In the statement of revenues, expenses and changes in net assets, activities are classified as either operating or non-operating. Normally an operating deficit will be observed since any state appropriation and gifts are classified as non-operating revenues. </a:t>
            </a:r>
          </a:p>
          <a:p>
            <a:endParaRPr lang="en-US" sz="1000" dirty="0"/>
          </a:p>
          <a:p>
            <a:r>
              <a:rPr lang="en-US" sz="1000" dirty="0"/>
              <a:t>The notes to the financial statements should include information in the summary of significant accounting policies regarding the policy taken by the institution to define operating revenues and expenses according to the nature of the activity being reported.</a:t>
            </a:r>
          </a:p>
        </p:txBody>
      </p:sp>
      <p:sp>
        <p:nvSpPr>
          <p:cNvPr id="4" name="Slide Number Placeholder 3"/>
          <p:cNvSpPr>
            <a:spLocks noGrp="1"/>
          </p:cNvSpPr>
          <p:nvPr>
            <p:ph type="sldNum" sz="quarter" idx="10"/>
          </p:nvPr>
        </p:nvSpPr>
        <p:spPr/>
        <p:txBody>
          <a:bodyPr/>
          <a:lstStyle/>
          <a:p>
            <a:fld id="{C474031B-52E0-437E-999E-9F1201FE37D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This purpose of this statement is the same as the same statement under FASB: it allows readers to determine if the institution’s business-type activities met their cash needs and, if so, how they met them during the time under observation.</a:t>
            </a:r>
          </a:p>
        </p:txBody>
      </p:sp>
      <p:sp>
        <p:nvSpPr>
          <p:cNvPr id="4" name="Slide Number Placeholder 3"/>
          <p:cNvSpPr>
            <a:spLocks noGrp="1"/>
          </p:cNvSpPr>
          <p:nvPr>
            <p:ph type="sldNum" sz="quarter" idx="5"/>
          </p:nvPr>
        </p:nvSpPr>
        <p:spPr/>
        <p:txBody>
          <a:bodyPr/>
          <a:lstStyle/>
          <a:p>
            <a:fld id="{C474031B-52E0-437E-999E-9F1201FE37D5}" type="slidenum">
              <a:rPr lang="en-US" smtClean="0"/>
              <a:pPr/>
              <a:t>21</a:t>
            </a:fld>
            <a:endParaRPr lang="en-US" dirty="0"/>
          </a:p>
        </p:txBody>
      </p:sp>
    </p:spTree>
    <p:extLst>
      <p:ext uri="{BB962C8B-B14F-4D97-AF65-F5344CB8AC3E}">
        <p14:creationId xmlns:p14="http://schemas.microsoft.com/office/powerpoint/2010/main" val="495933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6F402-DF6A-7A69-18F5-061EDDFA5F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8D954-F01F-5591-CCE8-6806C5D97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42D97C-4352-7569-75AC-22D426417FAE}"/>
              </a:ext>
            </a:extLst>
          </p:cNvPr>
          <p:cNvSpPr>
            <a:spLocks noGrp="1"/>
          </p:cNvSpPr>
          <p:nvPr>
            <p:ph type="body" idx="1"/>
          </p:nvPr>
        </p:nvSpPr>
        <p:spPr/>
        <p:txBody>
          <a:bodyPr>
            <a:normAutofit/>
          </a:bodyPr>
          <a:lstStyle/>
          <a:p>
            <a:r>
              <a:rPr lang="en-US" sz="1000" dirty="0"/>
              <a:t>This purpose of this statement is the same as the same statement under FASB: it allows readers to determine if the institution’s business-type activities met their cash needs and, if so, how they met them during the time under observation.</a:t>
            </a:r>
          </a:p>
        </p:txBody>
      </p:sp>
      <p:sp>
        <p:nvSpPr>
          <p:cNvPr id="4" name="Slide Number Placeholder 3">
            <a:extLst>
              <a:ext uri="{FF2B5EF4-FFF2-40B4-BE49-F238E27FC236}">
                <a16:creationId xmlns:a16="http://schemas.microsoft.com/office/drawing/2014/main" id="{7CAA3959-7D5B-98D3-D784-19E997A04818}"/>
              </a:ext>
            </a:extLst>
          </p:cNvPr>
          <p:cNvSpPr>
            <a:spLocks noGrp="1"/>
          </p:cNvSpPr>
          <p:nvPr>
            <p:ph type="sldNum" sz="quarter" idx="5"/>
          </p:nvPr>
        </p:nvSpPr>
        <p:spPr/>
        <p:txBody>
          <a:bodyPr/>
          <a:lstStyle/>
          <a:p>
            <a:fld id="{C474031B-52E0-437E-999E-9F1201FE37D5}" type="slidenum">
              <a:rPr lang="en-US" smtClean="0"/>
              <a:pPr/>
              <a:t>22</a:t>
            </a:fld>
            <a:endParaRPr lang="en-US" dirty="0"/>
          </a:p>
        </p:txBody>
      </p:sp>
    </p:spTree>
    <p:extLst>
      <p:ext uri="{BB962C8B-B14F-4D97-AF65-F5344CB8AC3E}">
        <p14:creationId xmlns:p14="http://schemas.microsoft.com/office/powerpoint/2010/main" val="1577832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94805-C6D0-A050-6764-CD0FA3FEE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39358-04F9-DCC9-83CD-0EB5EDE877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39BF0-31E6-6114-54AF-9F792F44386F}"/>
              </a:ext>
            </a:extLst>
          </p:cNvPr>
          <p:cNvSpPr>
            <a:spLocks noGrp="1"/>
          </p:cNvSpPr>
          <p:nvPr>
            <p:ph type="body" idx="1"/>
          </p:nvPr>
        </p:nvSpPr>
        <p:spPr/>
        <p:txBody>
          <a:bodyPr>
            <a:normAutofit/>
          </a:bodyPr>
          <a:lstStyle/>
          <a:p>
            <a:r>
              <a:rPr lang="en-US" sz="1000" dirty="0"/>
              <a:t>This purpose of this statement is the same as the same statement under FASB: it allows readers to determine if the institution’s business-type activities met their cash needs and, if so, how they met them during the time under observation.</a:t>
            </a:r>
          </a:p>
        </p:txBody>
      </p:sp>
      <p:sp>
        <p:nvSpPr>
          <p:cNvPr id="4" name="Slide Number Placeholder 3">
            <a:extLst>
              <a:ext uri="{FF2B5EF4-FFF2-40B4-BE49-F238E27FC236}">
                <a16:creationId xmlns:a16="http://schemas.microsoft.com/office/drawing/2014/main" id="{50BE375D-4057-F276-75F3-0198C81BC978}"/>
              </a:ext>
            </a:extLst>
          </p:cNvPr>
          <p:cNvSpPr>
            <a:spLocks noGrp="1"/>
          </p:cNvSpPr>
          <p:nvPr>
            <p:ph type="sldNum" sz="quarter" idx="5"/>
          </p:nvPr>
        </p:nvSpPr>
        <p:spPr/>
        <p:txBody>
          <a:bodyPr/>
          <a:lstStyle/>
          <a:p>
            <a:fld id="{C474031B-52E0-437E-999E-9F1201FE37D5}" type="slidenum">
              <a:rPr lang="en-US" smtClean="0"/>
              <a:pPr/>
              <a:t>23</a:t>
            </a:fld>
            <a:endParaRPr lang="en-US" dirty="0"/>
          </a:p>
        </p:txBody>
      </p:sp>
    </p:spTree>
    <p:extLst>
      <p:ext uri="{BB962C8B-B14F-4D97-AF65-F5344CB8AC3E}">
        <p14:creationId xmlns:p14="http://schemas.microsoft.com/office/powerpoint/2010/main" val="4189762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FAE74-12E5-70EC-BA0F-6B43AE7D7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D90F9-78EA-58D3-8B37-EA18BA5A76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E7C5B-180A-41BD-2EED-88500011B5F1}"/>
              </a:ext>
            </a:extLst>
          </p:cNvPr>
          <p:cNvSpPr>
            <a:spLocks noGrp="1"/>
          </p:cNvSpPr>
          <p:nvPr>
            <p:ph type="body" idx="1"/>
          </p:nvPr>
        </p:nvSpPr>
        <p:spPr/>
        <p:txBody>
          <a:bodyPr>
            <a:normAutofit/>
          </a:bodyPr>
          <a:lstStyle/>
          <a:p>
            <a:r>
              <a:rPr lang="en-US" sz="1000" dirty="0"/>
              <a:t>From there we conduct a series of ratio analyses. We are looking both at absolute levels as well as relative changes from year to year.</a:t>
            </a:r>
          </a:p>
        </p:txBody>
      </p:sp>
      <p:sp>
        <p:nvSpPr>
          <p:cNvPr id="4" name="Slide Number Placeholder 3">
            <a:extLst>
              <a:ext uri="{FF2B5EF4-FFF2-40B4-BE49-F238E27FC236}">
                <a16:creationId xmlns:a16="http://schemas.microsoft.com/office/drawing/2014/main" id="{563F44DC-4F3E-5B1C-8E42-025472D5A401}"/>
              </a:ext>
            </a:extLst>
          </p:cNvPr>
          <p:cNvSpPr>
            <a:spLocks noGrp="1"/>
          </p:cNvSpPr>
          <p:nvPr>
            <p:ph type="sldNum" sz="quarter" idx="5"/>
          </p:nvPr>
        </p:nvSpPr>
        <p:spPr/>
        <p:txBody>
          <a:bodyPr/>
          <a:lstStyle/>
          <a:p>
            <a:fld id="{C474031B-52E0-437E-999E-9F1201FE37D5}" type="slidenum">
              <a:rPr lang="en-US" smtClean="0"/>
              <a:pPr/>
              <a:t>24</a:t>
            </a:fld>
            <a:endParaRPr lang="en-US" dirty="0"/>
          </a:p>
        </p:txBody>
      </p:sp>
    </p:spTree>
    <p:extLst>
      <p:ext uri="{BB962C8B-B14F-4D97-AF65-F5344CB8AC3E}">
        <p14:creationId xmlns:p14="http://schemas.microsoft.com/office/powerpoint/2010/main" val="3461766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D1E54-8CA7-5228-2379-C043D93AC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CFB2C-3E08-3345-0E24-30D291BD3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7E28D2-3F39-2B21-6859-819AACE5DBE3}"/>
              </a:ext>
            </a:extLst>
          </p:cNvPr>
          <p:cNvSpPr>
            <a:spLocks noGrp="1"/>
          </p:cNvSpPr>
          <p:nvPr>
            <p:ph type="body" idx="1"/>
          </p:nvPr>
        </p:nvSpPr>
        <p:spPr/>
        <p:txBody>
          <a:bodyPr>
            <a:normAutofit/>
          </a:bodyPr>
          <a:lstStyle/>
          <a:p>
            <a:endParaRPr lang="en-US" sz="1000" dirty="0"/>
          </a:p>
        </p:txBody>
      </p:sp>
      <p:sp>
        <p:nvSpPr>
          <p:cNvPr id="4" name="Slide Number Placeholder 3">
            <a:extLst>
              <a:ext uri="{FF2B5EF4-FFF2-40B4-BE49-F238E27FC236}">
                <a16:creationId xmlns:a16="http://schemas.microsoft.com/office/drawing/2014/main" id="{415A5E7C-3912-7630-B775-2AFC3794658F}"/>
              </a:ext>
            </a:extLst>
          </p:cNvPr>
          <p:cNvSpPr>
            <a:spLocks noGrp="1"/>
          </p:cNvSpPr>
          <p:nvPr>
            <p:ph type="sldNum" sz="quarter" idx="5"/>
          </p:nvPr>
        </p:nvSpPr>
        <p:spPr/>
        <p:txBody>
          <a:bodyPr/>
          <a:lstStyle/>
          <a:p>
            <a:fld id="{C474031B-52E0-437E-999E-9F1201FE37D5}" type="slidenum">
              <a:rPr lang="en-US" smtClean="0"/>
              <a:pPr/>
              <a:t>25</a:t>
            </a:fld>
            <a:endParaRPr lang="en-US" dirty="0"/>
          </a:p>
        </p:txBody>
      </p:sp>
    </p:spTree>
    <p:extLst>
      <p:ext uri="{BB962C8B-B14F-4D97-AF65-F5344CB8AC3E}">
        <p14:creationId xmlns:p14="http://schemas.microsoft.com/office/powerpoint/2010/main" val="467614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58CF-C971-9DE5-4FA2-F826A18A6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1F664-DB89-D833-07E0-35D9E3E65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522DBB-83EB-A653-54B7-81295D9E51DF}"/>
              </a:ext>
            </a:extLst>
          </p:cNvPr>
          <p:cNvSpPr>
            <a:spLocks noGrp="1"/>
          </p:cNvSpPr>
          <p:nvPr>
            <p:ph type="body" idx="1"/>
          </p:nvPr>
        </p:nvSpPr>
        <p:spPr/>
        <p:txBody>
          <a:bodyPr>
            <a:normAutofit/>
          </a:bodyPr>
          <a:lstStyle/>
          <a:p>
            <a:r>
              <a:rPr lang="en-US" sz="1000" dirty="0"/>
              <a:t>This caveat is provided to reinforce the fact that many  analysts can take different approaches to a series of ratios and can also interpret them differently. Think of how many analysts review stocks and offer their opinions on them.</a:t>
            </a:r>
          </a:p>
        </p:txBody>
      </p:sp>
      <p:sp>
        <p:nvSpPr>
          <p:cNvPr id="4" name="Slide Number Placeholder 3">
            <a:extLst>
              <a:ext uri="{FF2B5EF4-FFF2-40B4-BE49-F238E27FC236}">
                <a16:creationId xmlns:a16="http://schemas.microsoft.com/office/drawing/2014/main" id="{CB6DB74C-AC64-8F9A-2039-E3066017C648}"/>
              </a:ext>
            </a:extLst>
          </p:cNvPr>
          <p:cNvSpPr>
            <a:spLocks noGrp="1"/>
          </p:cNvSpPr>
          <p:nvPr>
            <p:ph type="sldNum" sz="quarter" idx="5"/>
          </p:nvPr>
        </p:nvSpPr>
        <p:spPr/>
        <p:txBody>
          <a:bodyPr/>
          <a:lstStyle/>
          <a:p>
            <a:fld id="{C474031B-52E0-437E-999E-9F1201FE37D5}" type="slidenum">
              <a:rPr lang="en-US" smtClean="0"/>
              <a:pPr/>
              <a:t>26</a:t>
            </a:fld>
            <a:endParaRPr lang="en-US" dirty="0"/>
          </a:p>
        </p:txBody>
      </p:sp>
    </p:spTree>
    <p:extLst>
      <p:ext uri="{BB962C8B-B14F-4D97-AF65-F5344CB8AC3E}">
        <p14:creationId xmlns:p14="http://schemas.microsoft.com/office/powerpoint/2010/main" val="3877977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64C81-6D22-A0F4-5C13-6E63835B31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45AA1-7283-6543-056A-360F35808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2A78A-C1A3-BFAA-4722-EE677C03D228}"/>
              </a:ext>
            </a:extLst>
          </p:cNvPr>
          <p:cNvSpPr>
            <a:spLocks noGrp="1"/>
          </p:cNvSpPr>
          <p:nvPr>
            <p:ph type="body" idx="1"/>
          </p:nvPr>
        </p:nvSpPr>
        <p:spPr/>
        <p:txBody>
          <a:bodyPr>
            <a:normAutofit/>
          </a:bodyPr>
          <a:lstStyle/>
          <a:p>
            <a:r>
              <a:rPr lang="en-US" sz="1000" dirty="0"/>
              <a:t>(Read first paragraph, then point out the others)</a:t>
            </a:r>
          </a:p>
        </p:txBody>
      </p:sp>
      <p:sp>
        <p:nvSpPr>
          <p:cNvPr id="4" name="Slide Number Placeholder 3">
            <a:extLst>
              <a:ext uri="{FF2B5EF4-FFF2-40B4-BE49-F238E27FC236}">
                <a16:creationId xmlns:a16="http://schemas.microsoft.com/office/drawing/2014/main" id="{C2F8DD43-3BDD-E7C3-AAEE-638890752D1D}"/>
              </a:ext>
            </a:extLst>
          </p:cNvPr>
          <p:cNvSpPr>
            <a:spLocks noGrp="1"/>
          </p:cNvSpPr>
          <p:nvPr>
            <p:ph type="sldNum" sz="quarter" idx="5"/>
          </p:nvPr>
        </p:nvSpPr>
        <p:spPr/>
        <p:txBody>
          <a:bodyPr/>
          <a:lstStyle/>
          <a:p>
            <a:fld id="{C474031B-52E0-437E-999E-9F1201FE37D5}" type="slidenum">
              <a:rPr lang="en-US" smtClean="0"/>
              <a:pPr/>
              <a:t>27</a:t>
            </a:fld>
            <a:endParaRPr lang="en-US" dirty="0"/>
          </a:p>
        </p:txBody>
      </p:sp>
    </p:spTree>
    <p:extLst>
      <p:ext uri="{BB962C8B-B14F-4D97-AF65-F5344CB8AC3E}">
        <p14:creationId xmlns:p14="http://schemas.microsoft.com/office/powerpoint/2010/main" val="3422469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28</a:t>
            </a:fld>
            <a:endParaRPr lang="en-US" dirty="0"/>
          </a:p>
        </p:txBody>
      </p:sp>
    </p:spTree>
    <p:extLst>
      <p:ext uri="{BB962C8B-B14F-4D97-AF65-F5344CB8AC3E}">
        <p14:creationId xmlns:p14="http://schemas.microsoft.com/office/powerpoint/2010/main" val="1314156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5"/>
          </p:nvPr>
        </p:nvSpPr>
        <p:spPr/>
        <p:txBody>
          <a:bodyPr/>
          <a:lstStyle/>
          <a:p>
            <a:fld id="{C474031B-52E0-437E-999E-9F1201FE37D5}" type="slidenum">
              <a:rPr lang="en-US" smtClean="0"/>
              <a:pPr/>
              <a:t>29</a:t>
            </a:fld>
            <a:endParaRPr lang="en-US" dirty="0"/>
          </a:p>
        </p:txBody>
      </p:sp>
    </p:spTree>
    <p:extLst>
      <p:ext uri="{BB962C8B-B14F-4D97-AF65-F5344CB8AC3E}">
        <p14:creationId xmlns:p14="http://schemas.microsoft.com/office/powerpoint/2010/main" val="24596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3</a:t>
            </a:fld>
            <a:endParaRPr lang="en-US" dirty="0"/>
          </a:p>
        </p:txBody>
      </p:sp>
    </p:spTree>
    <p:extLst>
      <p:ext uri="{BB962C8B-B14F-4D97-AF65-F5344CB8AC3E}">
        <p14:creationId xmlns:p14="http://schemas.microsoft.com/office/powerpoint/2010/main" val="2984177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(Read the first sentence of the second paragraph)</a:t>
            </a:r>
          </a:p>
          <a:p>
            <a:endParaRPr lang="en-US" sz="1000" dirty="0"/>
          </a:p>
          <a:p>
            <a:r>
              <a:rPr lang="en-US" sz="1000" dirty="0"/>
              <a:t>For U.S. higher education institutions, we rely upon the opinions of Moody’s, S&amp;P, and Fitch.</a:t>
            </a:r>
          </a:p>
        </p:txBody>
      </p:sp>
      <p:sp>
        <p:nvSpPr>
          <p:cNvPr id="4" name="Slide Number Placeholder 3"/>
          <p:cNvSpPr>
            <a:spLocks noGrp="1"/>
          </p:cNvSpPr>
          <p:nvPr>
            <p:ph type="sldNum" sz="quarter" idx="5"/>
          </p:nvPr>
        </p:nvSpPr>
        <p:spPr/>
        <p:txBody>
          <a:bodyPr/>
          <a:lstStyle/>
          <a:p>
            <a:fld id="{C474031B-52E0-437E-999E-9F1201FE37D5}" type="slidenum">
              <a:rPr lang="en-US" smtClean="0"/>
              <a:pPr/>
              <a:t>30</a:t>
            </a:fld>
            <a:endParaRPr lang="en-US" dirty="0"/>
          </a:p>
        </p:txBody>
      </p:sp>
    </p:spTree>
    <p:extLst>
      <p:ext uri="{BB962C8B-B14F-4D97-AF65-F5344CB8AC3E}">
        <p14:creationId xmlns:p14="http://schemas.microsoft.com/office/powerpoint/2010/main" val="1683711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31</a:t>
            </a:fld>
            <a:endParaRPr lang="en-US" dirty="0"/>
          </a:p>
        </p:txBody>
      </p:sp>
    </p:spTree>
    <p:extLst>
      <p:ext uri="{BB962C8B-B14F-4D97-AF65-F5344CB8AC3E}">
        <p14:creationId xmlns:p14="http://schemas.microsoft.com/office/powerpoint/2010/main" val="197103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E2331-83CD-826C-CAF7-2F2B49898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35CBE-703F-1C37-AE25-34CF09D14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67442-9F35-0980-C876-A7DBAF883238}"/>
              </a:ext>
            </a:extLst>
          </p:cNvPr>
          <p:cNvSpPr>
            <a:spLocks noGrp="1"/>
          </p:cNvSpPr>
          <p:nvPr>
            <p:ph type="body" idx="1"/>
          </p:nvPr>
        </p:nvSpPr>
        <p:spPr/>
        <p:txBody>
          <a:bodyPr>
            <a:normAutofit/>
          </a:bodyPr>
          <a:lstStyle/>
          <a:p>
            <a:endParaRPr lang="en-US" sz="1000" dirty="0"/>
          </a:p>
        </p:txBody>
      </p:sp>
      <p:sp>
        <p:nvSpPr>
          <p:cNvPr id="4" name="Slide Number Placeholder 3">
            <a:extLst>
              <a:ext uri="{FF2B5EF4-FFF2-40B4-BE49-F238E27FC236}">
                <a16:creationId xmlns:a16="http://schemas.microsoft.com/office/drawing/2014/main" id="{57A02E7D-B3E5-B6F9-F720-DBDEBF83B5ED}"/>
              </a:ext>
            </a:extLst>
          </p:cNvPr>
          <p:cNvSpPr>
            <a:spLocks noGrp="1"/>
          </p:cNvSpPr>
          <p:nvPr>
            <p:ph type="sldNum" sz="quarter" idx="5"/>
          </p:nvPr>
        </p:nvSpPr>
        <p:spPr/>
        <p:txBody>
          <a:bodyPr/>
          <a:lstStyle/>
          <a:p>
            <a:fld id="{C474031B-52E0-437E-999E-9F1201FE37D5}" type="slidenum">
              <a:rPr lang="en-US" smtClean="0"/>
              <a:pPr/>
              <a:t>32</a:t>
            </a:fld>
            <a:endParaRPr lang="en-US" dirty="0"/>
          </a:p>
        </p:txBody>
      </p:sp>
    </p:spTree>
    <p:extLst>
      <p:ext uri="{BB962C8B-B14F-4D97-AF65-F5344CB8AC3E}">
        <p14:creationId xmlns:p14="http://schemas.microsoft.com/office/powerpoint/2010/main" val="90357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47D0F-D632-6A41-A84E-7B2C69B15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A8D33-873F-6318-D362-61F40EA25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AA876-1040-4D0F-714E-01A53DDEF80D}"/>
              </a:ext>
            </a:extLst>
          </p:cNvPr>
          <p:cNvSpPr>
            <a:spLocks noGrp="1"/>
          </p:cNvSpPr>
          <p:nvPr>
            <p:ph type="body" idx="1"/>
          </p:nvPr>
        </p:nvSpPr>
        <p:spPr/>
        <p:txBody>
          <a:bodyPr>
            <a:normAutofit/>
          </a:bodyPr>
          <a:lstStyle/>
          <a:p>
            <a:endParaRPr lang="en-US" sz="1000" dirty="0"/>
          </a:p>
        </p:txBody>
      </p:sp>
      <p:sp>
        <p:nvSpPr>
          <p:cNvPr id="4" name="Slide Number Placeholder 3">
            <a:extLst>
              <a:ext uri="{FF2B5EF4-FFF2-40B4-BE49-F238E27FC236}">
                <a16:creationId xmlns:a16="http://schemas.microsoft.com/office/drawing/2014/main" id="{D39C727D-44AC-3CDE-5C8A-2CD0671C1C48}"/>
              </a:ext>
            </a:extLst>
          </p:cNvPr>
          <p:cNvSpPr>
            <a:spLocks noGrp="1"/>
          </p:cNvSpPr>
          <p:nvPr>
            <p:ph type="sldNum" sz="quarter" idx="5"/>
          </p:nvPr>
        </p:nvSpPr>
        <p:spPr/>
        <p:txBody>
          <a:bodyPr/>
          <a:lstStyle/>
          <a:p>
            <a:fld id="{C474031B-52E0-437E-999E-9F1201FE37D5}" type="slidenum">
              <a:rPr lang="en-US" smtClean="0"/>
              <a:pPr/>
              <a:t>33</a:t>
            </a:fld>
            <a:endParaRPr lang="en-US" dirty="0"/>
          </a:p>
        </p:txBody>
      </p:sp>
    </p:spTree>
    <p:extLst>
      <p:ext uri="{BB962C8B-B14F-4D97-AF65-F5344CB8AC3E}">
        <p14:creationId xmlns:p14="http://schemas.microsoft.com/office/powerpoint/2010/main" val="1190750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9B5FA-8907-D87C-3B9C-8C44B3916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C746E-8F78-BDAC-E319-E3CF7FC6B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D5317-5A76-8387-1118-BFADBB2C4A7B}"/>
              </a:ext>
            </a:extLst>
          </p:cNvPr>
          <p:cNvSpPr>
            <a:spLocks noGrp="1"/>
          </p:cNvSpPr>
          <p:nvPr>
            <p:ph type="body" idx="1"/>
          </p:nvPr>
        </p:nvSpPr>
        <p:spPr/>
        <p:txBody>
          <a:bodyPr>
            <a:normAutofit/>
          </a:bodyPr>
          <a:lstStyle/>
          <a:p>
            <a:endParaRPr lang="en-US" sz="1000" dirty="0"/>
          </a:p>
        </p:txBody>
      </p:sp>
      <p:sp>
        <p:nvSpPr>
          <p:cNvPr id="4" name="Slide Number Placeholder 3">
            <a:extLst>
              <a:ext uri="{FF2B5EF4-FFF2-40B4-BE49-F238E27FC236}">
                <a16:creationId xmlns:a16="http://schemas.microsoft.com/office/drawing/2014/main" id="{5F0ACFE1-BDDE-1276-4830-DA4E36B8A74F}"/>
              </a:ext>
            </a:extLst>
          </p:cNvPr>
          <p:cNvSpPr>
            <a:spLocks noGrp="1"/>
          </p:cNvSpPr>
          <p:nvPr>
            <p:ph type="sldNum" sz="quarter" idx="5"/>
          </p:nvPr>
        </p:nvSpPr>
        <p:spPr/>
        <p:txBody>
          <a:bodyPr/>
          <a:lstStyle/>
          <a:p>
            <a:fld id="{C474031B-52E0-437E-999E-9F1201FE37D5}" type="slidenum">
              <a:rPr lang="en-US" smtClean="0"/>
              <a:pPr/>
              <a:t>34</a:t>
            </a:fld>
            <a:endParaRPr lang="en-US" dirty="0"/>
          </a:p>
        </p:txBody>
      </p:sp>
    </p:spTree>
    <p:extLst>
      <p:ext uri="{BB962C8B-B14F-4D97-AF65-F5344CB8AC3E}">
        <p14:creationId xmlns:p14="http://schemas.microsoft.com/office/powerpoint/2010/main" val="3055109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35</a:t>
            </a:fld>
            <a:endParaRPr lang="en-US" dirty="0"/>
          </a:p>
        </p:txBody>
      </p:sp>
    </p:spTree>
    <p:extLst>
      <p:ext uri="{BB962C8B-B14F-4D97-AF65-F5344CB8AC3E}">
        <p14:creationId xmlns:p14="http://schemas.microsoft.com/office/powerpoint/2010/main" val="2748537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61B10-4F3A-487D-ECF9-B1E2541DA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86EAA-B2AF-1B24-0BA5-CDD1FA9D5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413B0-705F-C325-D8EC-A92287D60EC4}"/>
              </a:ext>
            </a:extLst>
          </p:cNvPr>
          <p:cNvSpPr>
            <a:spLocks noGrp="1"/>
          </p:cNvSpPr>
          <p:nvPr>
            <p:ph type="body" idx="1"/>
          </p:nvPr>
        </p:nvSpPr>
        <p:spPr/>
        <p:txBody>
          <a:bodyPr>
            <a:normAutofit fontScale="92500" lnSpcReduction="10000"/>
          </a:bodyPr>
          <a:lstStyle/>
          <a:p>
            <a:r>
              <a:rPr lang="en-US" sz="1000" dirty="0"/>
              <a:t>1. Fundraising and Development: The foundation or component unit often takes the lead in fundraising efforts on behalf of the institution. This includes soliciting donations from alumni, corporations, foundations, and other sources. These funds can be used to support scholarships, academic programs, research initiatives, infrastructure improvements, and other institutional priorities.</a:t>
            </a:r>
          </a:p>
          <a:p>
            <a:endParaRPr lang="en-US" sz="1000" dirty="0"/>
          </a:p>
          <a:p>
            <a:r>
              <a:rPr lang="en-US" sz="1000" dirty="0"/>
              <a:t>2. Endowment Management: Foundations typically manage endowment funds on behalf of the institution. Endowments provide a stable source of income over the long term, which can support various aspects of the institution's operations, such as student financial aid, faculty salaries, and research activities. Effective management of endowment funds by the foundation ensures financial stability and sustainability for the institution.</a:t>
            </a:r>
          </a:p>
          <a:p>
            <a:endParaRPr lang="en-US" sz="1000" dirty="0"/>
          </a:p>
          <a:p>
            <a:r>
              <a:rPr lang="en-US" sz="1000" dirty="0"/>
              <a:t>3. Investment Management: Foundations often manage investment portfolios on behalf of the institution, including endowment funds and other assets. By prudently investing these funds, the foundation can generate returns that contribute to the financial health of the institution. Proper investment management helps grow the institution's financial resources over time.</a:t>
            </a:r>
          </a:p>
          <a:p>
            <a:endParaRPr lang="en-US" sz="1000" dirty="0"/>
          </a:p>
          <a:p>
            <a:r>
              <a:rPr lang="en-US" sz="1000" dirty="0"/>
              <a:t>4. Stewardship of Donor Relationships: The foundation or component unit plays a key role in stewarding relationships with donors. This involves acknowledging and recognizing donors' contributions, keeping them informed about the impact of their gifts, and ensuring that their intentions are honored. Strong donor relationships are essential for ongoing fundraising success and institutional support.</a:t>
            </a:r>
          </a:p>
          <a:p>
            <a:endParaRPr lang="en-US" sz="1000" dirty="0"/>
          </a:p>
          <a:p>
            <a:r>
              <a:rPr lang="en-US" sz="1000" dirty="0"/>
              <a:t>5. Support for Strategic Initiatives: The foundation or component unit can provide financial support for strategic initiatives identified by the institution's leadership. This may include funding for new academic programs, capital projects, research centers, student support services, or other initiatives aimed at advancing the institution's mission and goals.</a:t>
            </a:r>
          </a:p>
          <a:p>
            <a:endParaRPr lang="en-US" sz="1000" dirty="0"/>
          </a:p>
          <a:p>
            <a:r>
              <a:rPr lang="en-US" sz="1000" dirty="0"/>
              <a:t>6. Advocacy and Public Relations: Foundations often engage in advocacy efforts to promote the institution's interests and raise awareness of its accomplishments and contributions. This may involve communicating with policymakers, community leaders, alumni, and the general public to garner support for the institution and its priorities.</a:t>
            </a:r>
          </a:p>
          <a:p>
            <a:endParaRPr lang="en-US" sz="1000" dirty="0"/>
          </a:p>
          <a:p>
            <a:r>
              <a:rPr lang="en-US" sz="1000" dirty="0"/>
              <a:t>7. Risk Management: Foundations may also assist the institution in managing financial risks by diversifying investments, implementing appropriate policies and procedures, and ensuring compliance with legal and regulatory requirements. By mitigating risks, the foundation helps safeguard the institution's financial well-being.</a:t>
            </a:r>
          </a:p>
          <a:p>
            <a:endParaRPr lang="en-US" sz="1000" dirty="0"/>
          </a:p>
        </p:txBody>
      </p:sp>
      <p:sp>
        <p:nvSpPr>
          <p:cNvPr id="4" name="Slide Number Placeholder 3">
            <a:extLst>
              <a:ext uri="{FF2B5EF4-FFF2-40B4-BE49-F238E27FC236}">
                <a16:creationId xmlns:a16="http://schemas.microsoft.com/office/drawing/2014/main" id="{519FDBF7-7A99-129F-DDD9-300C7E9B0498}"/>
              </a:ext>
            </a:extLst>
          </p:cNvPr>
          <p:cNvSpPr>
            <a:spLocks noGrp="1"/>
          </p:cNvSpPr>
          <p:nvPr>
            <p:ph type="sldNum" sz="quarter" idx="5"/>
          </p:nvPr>
        </p:nvSpPr>
        <p:spPr/>
        <p:txBody>
          <a:bodyPr/>
          <a:lstStyle/>
          <a:p>
            <a:fld id="{C474031B-52E0-437E-999E-9F1201FE37D5}" type="slidenum">
              <a:rPr lang="en-US" smtClean="0"/>
              <a:pPr/>
              <a:t>36</a:t>
            </a:fld>
            <a:endParaRPr lang="en-US" dirty="0"/>
          </a:p>
        </p:txBody>
      </p:sp>
    </p:spTree>
    <p:extLst>
      <p:ext uri="{BB962C8B-B14F-4D97-AF65-F5344CB8AC3E}">
        <p14:creationId xmlns:p14="http://schemas.microsoft.com/office/powerpoint/2010/main" val="903273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F9FA2-80AA-CC08-8D11-1F82D1E4D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8539F-1F98-2CEE-0C55-D2FBF9449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AC537-FE4B-4357-1C6D-4639FD19E3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3CF7D0-858E-4DE5-2788-5045237C487B}"/>
              </a:ext>
            </a:extLst>
          </p:cNvPr>
          <p:cNvSpPr>
            <a:spLocks noGrp="1"/>
          </p:cNvSpPr>
          <p:nvPr>
            <p:ph type="sldNum" sz="quarter" idx="5"/>
          </p:nvPr>
        </p:nvSpPr>
        <p:spPr/>
        <p:txBody>
          <a:bodyPr/>
          <a:lstStyle/>
          <a:p>
            <a:fld id="{C474031B-52E0-437E-999E-9F1201FE37D5}" type="slidenum">
              <a:rPr lang="en-US" smtClean="0"/>
              <a:pPr/>
              <a:t>37</a:t>
            </a:fld>
            <a:endParaRPr lang="en-US" dirty="0"/>
          </a:p>
        </p:txBody>
      </p:sp>
    </p:spTree>
    <p:extLst>
      <p:ext uri="{BB962C8B-B14F-4D97-AF65-F5344CB8AC3E}">
        <p14:creationId xmlns:p14="http://schemas.microsoft.com/office/powerpoint/2010/main" val="1878238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44</a:t>
            </a:fld>
            <a:endParaRPr lang="en-US" dirty="0"/>
          </a:p>
        </p:txBody>
      </p:sp>
    </p:spTree>
    <p:extLst>
      <p:ext uri="{BB962C8B-B14F-4D97-AF65-F5344CB8AC3E}">
        <p14:creationId xmlns:p14="http://schemas.microsoft.com/office/powerpoint/2010/main" val="1374633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5"/>
          </p:nvPr>
        </p:nvSpPr>
        <p:spPr/>
        <p:txBody>
          <a:bodyPr/>
          <a:lstStyle/>
          <a:p>
            <a:fld id="{C474031B-52E0-437E-999E-9F1201FE37D5}" type="slidenum">
              <a:rPr lang="en-US" smtClean="0"/>
              <a:pPr/>
              <a:t>45</a:t>
            </a:fld>
            <a:endParaRPr lang="en-US" dirty="0"/>
          </a:p>
        </p:txBody>
      </p:sp>
    </p:spTree>
    <p:extLst>
      <p:ext uri="{BB962C8B-B14F-4D97-AF65-F5344CB8AC3E}">
        <p14:creationId xmlns:p14="http://schemas.microsoft.com/office/powerpoint/2010/main" val="340498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(Read slide)</a:t>
            </a:r>
          </a:p>
          <a:p>
            <a:endParaRPr lang="en-US" sz="1000" dirty="0"/>
          </a:p>
          <a:p>
            <a:r>
              <a:rPr lang="en-US" sz="1000" dirty="0"/>
              <a:t>These figures from National Center for Education Statistics (NCES) provide the context for higher education in the U.S. </a:t>
            </a:r>
          </a:p>
          <a:p>
            <a:endParaRPr lang="en-US" sz="1000" dirty="0"/>
          </a:p>
          <a:p>
            <a:r>
              <a:rPr lang="en-US" sz="1000" dirty="0"/>
              <a:t>Regardless of the control or level of an institution, all higher education stakeholders rely upon reliable and valid information to make decisions. That information is found in the audited financial statements of higher education institutions; a review of them reveals their financial condition, the decisions and actions that contributed to that condition, and, for public institutions, the views of its administration on the challenges it faces now and those it anticipates in the future.</a:t>
            </a:r>
          </a:p>
          <a:p>
            <a:endParaRPr lang="en-US" sz="1000" dirty="0"/>
          </a:p>
          <a:p>
            <a:r>
              <a:rPr lang="en-US" sz="1000" dirty="0"/>
              <a:t>The overwhelming majority of higher education institutions represented by the National  Education Association are public colleges and universities.</a:t>
            </a:r>
          </a:p>
          <a:p>
            <a:endParaRPr lang="en-US" sz="1000" dirty="0"/>
          </a:p>
          <a:p>
            <a:r>
              <a:rPr lang="en-US" sz="1000" i="1" dirty="0"/>
              <a:t>Reference</a:t>
            </a:r>
          </a:p>
          <a:p>
            <a:endParaRPr lang="en-US" sz="1000" dirty="0"/>
          </a:p>
          <a:p>
            <a:pPr marR="0">
              <a:spcBef>
                <a:spcPts val="0"/>
              </a:spcBef>
              <a:spcAft>
                <a:spcPts val="0"/>
              </a:spcAft>
            </a:pPr>
            <a:r>
              <a:rPr lang="en-US" sz="1000" dirty="0">
                <a:effectLst/>
                <a:ea typeface="Times New Roman" panose="02020603050405020304" pitchFamily="18" charset="0"/>
                <a:cs typeface="Times New Roman" panose="02020603050405020304" pitchFamily="18" charset="0"/>
              </a:rPr>
              <a:t>IPEDS, 2023. Number and percentage distribution of Title IV institutions, by control of institution, level of institution, and region: United States and other U.S. jurisdictions, academic year 2022-23. Downloaded from NCES </a:t>
            </a:r>
            <a:r>
              <a:rPr lang="en-US" sz="1000" u="sng" dirty="0">
                <a:solidFill>
                  <a:srgbClr val="0000FF"/>
                </a:solidFill>
                <a:effectLst/>
                <a:ea typeface="Times New Roman" panose="02020603050405020304" pitchFamily="18" charset="0"/>
                <a:cs typeface="Times New Roman" panose="02020603050405020304" pitchFamily="18" charset="0"/>
                <a:hlinkClick r:id="rId3"/>
              </a:rPr>
              <a:t>website</a:t>
            </a:r>
            <a:r>
              <a:rPr lang="en-US" sz="1000" dirty="0">
                <a:effectLst/>
                <a:ea typeface="Times New Roman" panose="02020603050405020304" pitchFamily="18" charset="0"/>
                <a:cs typeface="Times New Roman" panose="02020603050405020304" pitchFamily="18" charset="0"/>
              </a:rPr>
              <a:t> on October 7, 2023. Washington, DC: U.S. Department of Education, National Center for Education Statistics.</a:t>
            </a:r>
          </a:p>
          <a:p>
            <a:endParaRPr lang="en-US" sz="1000" dirty="0"/>
          </a:p>
          <a:p>
            <a:r>
              <a:rPr lang="en-US" sz="1000" dirty="0"/>
              <a:t>Photo: Howard University Clock Tower from the northwest.</a:t>
            </a:r>
          </a:p>
        </p:txBody>
      </p:sp>
      <p:sp>
        <p:nvSpPr>
          <p:cNvPr id="4" name="Slide Number Placeholder 3"/>
          <p:cNvSpPr>
            <a:spLocks noGrp="1"/>
          </p:cNvSpPr>
          <p:nvPr>
            <p:ph type="sldNum" sz="quarter" idx="5"/>
          </p:nvPr>
        </p:nvSpPr>
        <p:spPr/>
        <p:txBody>
          <a:bodyPr/>
          <a:lstStyle/>
          <a:p>
            <a:fld id="{C474031B-52E0-437E-999E-9F1201FE37D5}" type="slidenum">
              <a:rPr lang="en-US" smtClean="0"/>
              <a:pPr/>
              <a:t>4</a:t>
            </a:fld>
            <a:endParaRPr lang="en-US" dirty="0"/>
          </a:p>
        </p:txBody>
      </p:sp>
    </p:spTree>
    <p:extLst>
      <p:ext uri="{BB962C8B-B14F-4D97-AF65-F5344CB8AC3E}">
        <p14:creationId xmlns:p14="http://schemas.microsoft.com/office/powerpoint/2010/main" val="1092010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65581-4CB3-7AEF-0240-772DF6CEB1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46049D-955E-0597-45C3-405A44254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0208FD-6297-6162-38FB-0B568B0B8FE3}"/>
              </a:ext>
            </a:extLst>
          </p:cNvPr>
          <p:cNvSpPr>
            <a:spLocks noGrp="1"/>
          </p:cNvSpPr>
          <p:nvPr>
            <p:ph type="body" idx="1"/>
          </p:nvPr>
        </p:nvSpPr>
        <p:spPr/>
        <p:txBody>
          <a:bodyPr>
            <a:normAutofit/>
          </a:bodyPr>
          <a:lstStyle/>
          <a:p>
            <a:endParaRPr lang="en-US" sz="1000" dirty="0"/>
          </a:p>
        </p:txBody>
      </p:sp>
      <p:sp>
        <p:nvSpPr>
          <p:cNvPr id="4" name="Slide Number Placeholder 3">
            <a:extLst>
              <a:ext uri="{FF2B5EF4-FFF2-40B4-BE49-F238E27FC236}">
                <a16:creationId xmlns:a16="http://schemas.microsoft.com/office/drawing/2014/main" id="{81140253-11DE-E06B-5760-5FE34A7543EC}"/>
              </a:ext>
            </a:extLst>
          </p:cNvPr>
          <p:cNvSpPr>
            <a:spLocks noGrp="1"/>
          </p:cNvSpPr>
          <p:nvPr>
            <p:ph type="sldNum" sz="quarter" idx="5"/>
          </p:nvPr>
        </p:nvSpPr>
        <p:spPr/>
        <p:txBody>
          <a:bodyPr/>
          <a:lstStyle/>
          <a:p>
            <a:fld id="{C474031B-52E0-437E-999E-9F1201FE37D5}" type="slidenum">
              <a:rPr lang="en-US" smtClean="0"/>
              <a:pPr/>
              <a:t>46</a:t>
            </a:fld>
            <a:endParaRPr lang="en-US" dirty="0"/>
          </a:p>
        </p:txBody>
      </p:sp>
    </p:spTree>
    <p:extLst>
      <p:ext uri="{BB962C8B-B14F-4D97-AF65-F5344CB8AC3E}">
        <p14:creationId xmlns:p14="http://schemas.microsoft.com/office/powerpoint/2010/main" val="890287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69C40-EA8D-8711-045E-1BBDAB7C4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8FDC6-9042-A721-F5E5-2771ADC44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8A6D6-C889-A8D9-8DE3-CD8410FE6B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9C89CA-0527-B12A-25A2-6345C3ED35DC}"/>
              </a:ext>
            </a:extLst>
          </p:cNvPr>
          <p:cNvSpPr>
            <a:spLocks noGrp="1"/>
          </p:cNvSpPr>
          <p:nvPr>
            <p:ph type="sldNum" sz="quarter" idx="5"/>
          </p:nvPr>
        </p:nvSpPr>
        <p:spPr/>
        <p:txBody>
          <a:bodyPr/>
          <a:lstStyle/>
          <a:p>
            <a:fld id="{C474031B-52E0-437E-999E-9F1201FE37D5}" type="slidenum">
              <a:rPr lang="en-US" smtClean="0"/>
              <a:pPr/>
              <a:t>49</a:t>
            </a:fld>
            <a:endParaRPr lang="en-US" dirty="0"/>
          </a:p>
        </p:txBody>
      </p:sp>
    </p:spTree>
    <p:extLst>
      <p:ext uri="{BB962C8B-B14F-4D97-AF65-F5344CB8AC3E}">
        <p14:creationId xmlns:p14="http://schemas.microsoft.com/office/powerpoint/2010/main" val="2760597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985E3-F294-5789-9FBC-C7AEA0BA7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642B2-AB88-3289-E2E6-C5FD922D75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2489A-1267-CFC4-A700-F637E68E9F67}"/>
              </a:ext>
            </a:extLst>
          </p:cNvPr>
          <p:cNvSpPr>
            <a:spLocks noGrp="1"/>
          </p:cNvSpPr>
          <p:nvPr>
            <p:ph type="body" idx="1"/>
          </p:nvPr>
        </p:nvSpPr>
        <p:spPr/>
        <p:txBody>
          <a:bodyPr>
            <a:normAutofit/>
          </a:bodyPr>
          <a:lstStyle/>
          <a:p>
            <a:endParaRPr lang="en-US" sz="1000" dirty="0"/>
          </a:p>
        </p:txBody>
      </p:sp>
      <p:sp>
        <p:nvSpPr>
          <p:cNvPr id="4" name="Slide Number Placeholder 3">
            <a:extLst>
              <a:ext uri="{FF2B5EF4-FFF2-40B4-BE49-F238E27FC236}">
                <a16:creationId xmlns:a16="http://schemas.microsoft.com/office/drawing/2014/main" id="{969E8147-8169-EDAB-8612-CDA5A6DA7B5C}"/>
              </a:ext>
            </a:extLst>
          </p:cNvPr>
          <p:cNvSpPr>
            <a:spLocks noGrp="1"/>
          </p:cNvSpPr>
          <p:nvPr>
            <p:ph type="sldNum" sz="quarter" idx="5"/>
          </p:nvPr>
        </p:nvSpPr>
        <p:spPr/>
        <p:txBody>
          <a:bodyPr/>
          <a:lstStyle/>
          <a:p>
            <a:fld id="{C474031B-52E0-437E-999E-9F1201FE37D5}" type="slidenum">
              <a:rPr lang="en-US" smtClean="0"/>
              <a:pPr/>
              <a:t>52</a:t>
            </a:fld>
            <a:endParaRPr lang="en-US" dirty="0"/>
          </a:p>
        </p:txBody>
      </p:sp>
    </p:spTree>
    <p:extLst>
      <p:ext uri="{BB962C8B-B14F-4D97-AF65-F5344CB8AC3E}">
        <p14:creationId xmlns:p14="http://schemas.microsoft.com/office/powerpoint/2010/main" val="782071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74031B-52E0-437E-999E-9F1201FE37D5}" type="slidenum">
              <a:rPr lang="en-US" smtClean="0"/>
              <a:pPr/>
              <a:t>53</a:t>
            </a:fld>
            <a:endParaRPr lang="en-US" dirty="0"/>
          </a:p>
        </p:txBody>
      </p:sp>
    </p:spTree>
    <p:extLst>
      <p:ext uri="{BB962C8B-B14F-4D97-AF65-F5344CB8AC3E}">
        <p14:creationId xmlns:p14="http://schemas.microsoft.com/office/powerpoint/2010/main" val="1090445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74031B-52E0-437E-999E-9F1201FE37D5}" type="slidenum">
              <a:rPr lang="en-US" smtClean="0"/>
              <a:pPr/>
              <a:t>54</a:t>
            </a:fld>
            <a:endParaRPr lang="en-US" dirty="0"/>
          </a:p>
        </p:txBody>
      </p:sp>
    </p:spTree>
    <p:extLst>
      <p:ext uri="{BB962C8B-B14F-4D97-AF65-F5344CB8AC3E}">
        <p14:creationId xmlns:p14="http://schemas.microsoft.com/office/powerpoint/2010/main" val="206309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6FE25-D68E-AE50-C29F-972C022C7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3F696-7076-49E9-F03A-1E5C6CD31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3CFCB-52CA-6690-76BB-084FF5C9F50F}"/>
              </a:ext>
            </a:extLst>
          </p:cNvPr>
          <p:cNvSpPr>
            <a:spLocks noGrp="1"/>
          </p:cNvSpPr>
          <p:nvPr>
            <p:ph type="body" idx="1"/>
          </p:nvPr>
        </p:nvSpPr>
        <p:spPr/>
        <p:txBody>
          <a:bodyPr/>
          <a:lstStyle/>
          <a:p>
            <a:r>
              <a:rPr lang="en-US" dirty="0"/>
              <a:t>This slide should be inserted</a:t>
            </a:r>
            <a:r>
              <a:rPr lang="en-US" baseline="0" dirty="0"/>
              <a:t> at the beginning, middle, and end of the presentation to provide notice to those who join after the introduction.</a:t>
            </a:r>
            <a:endParaRPr lang="en-US" dirty="0"/>
          </a:p>
        </p:txBody>
      </p:sp>
      <p:sp>
        <p:nvSpPr>
          <p:cNvPr id="4" name="Slide Number Placeholder 3">
            <a:extLst>
              <a:ext uri="{FF2B5EF4-FFF2-40B4-BE49-F238E27FC236}">
                <a16:creationId xmlns:a16="http://schemas.microsoft.com/office/drawing/2014/main" id="{29D7739D-A3EA-A4A2-C60F-2C79B26A402B}"/>
              </a:ext>
            </a:extLst>
          </p:cNvPr>
          <p:cNvSpPr>
            <a:spLocks noGrp="1"/>
          </p:cNvSpPr>
          <p:nvPr>
            <p:ph type="sldNum" sz="quarter" idx="10"/>
          </p:nvPr>
        </p:nvSpPr>
        <p:spPr/>
        <p:txBody>
          <a:bodyPr/>
          <a:lstStyle/>
          <a:p>
            <a:fld id="{CFE48E87-CF5E-48C3-9B2B-187BC7D6CE4F}" type="slidenum">
              <a:rPr lang="en-US" smtClean="0"/>
              <a:t>56</a:t>
            </a:fld>
            <a:endParaRPr lang="en-US"/>
          </a:p>
        </p:txBody>
      </p:sp>
    </p:spTree>
    <p:extLst>
      <p:ext uri="{BB962C8B-B14F-4D97-AF65-F5344CB8AC3E}">
        <p14:creationId xmlns:p14="http://schemas.microsoft.com/office/powerpoint/2010/main" val="303689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5</a:t>
            </a:fld>
            <a:endParaRPr lang="en-US" dirty="0"/>
          </a:p>
        </p:txBody>
      </p:sp>
    </p:spTree>
    <p:extLst>
      <p:ext uri="{BB962C8B-B14F-4D97-AF65-F5344CB8AC3E}">
        <p14:creationId xmlns:p14="http://schemas.microsoft.com/office/powerpoint/2010/main" val="250999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Obtain the institution’s audited financial statements or annual comprehensive financial report for the past five years. These reports will help leaders and the bargaining team understand the institution’s financial condition and the choices their administration has made and the results.</a:t>
            </a:r>
          </a:p>
        </p:txBody>
      </p:sp>
      <p:sp>
        <p:nvSpPr>
          <p:cNvPr id="4" name="Slide Number Placeholder 3"/>
          <p:cNvSpPr>
            <a:spLocks noGrp="1"/>
          </p:cNvSpPr>
          <p:nvPr>
            <p:ph type="sldNum" sz="quarter" idx="5"/>
          </p:nvPr>
        </p:nvSpPr>
        <p:spPr/>
        <p:txBody>
          <a:bodyPr/>
          <a:lstStyle/>
          <a:p>
            <a:fld id="{C474031B-52E0-437E-999E-9F1201FE37D5}" type="slidenum">
              <a:rPr lang="en-US" smtClean="0"/>
              <a:pPr/>
              <a:t>6</a:t>
            </a:fld>
            <a:endParaRPr lang="en-US" dirty="0"/>
          </a:p>
        </p:txBody>
      </p:sp>
    </p:spTree>
    <p:extLst>
      <p:ext uri="{BB962C8B-B14F-4D97-AF65-F5344CB8AC3E}">
        <p14:creationId xmlns:p14="http://schemas.microsoft.com/office/powerpoint/2010/main" val="295927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7</a:t>
            </a:fld>
            <a:endParaRPr lang="en-US" dirty="0"/>
          </a:p>
        </p:txBody>
      </p:sp>
    </p:spTree>
    <p:extLst>
      <p:ext uri="{BB962C8B-B14F-4D97-AF65-F5344CB8AC3E}">
        <p14:creationId xmlns:p14="http://schemas.microsoft.com/office/powerpoint/2010/main" val="196268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8</a:t>
            </a:fld>
            <a:endParaRPr lang="en-US" dirty="0"/>
          </a:p>
        </p:txBody>
      </p:sp>
    </p:spTree>
    <p:extLst>
      <p:ext uri="{BB962C8B-B14F-4D97-AF65-F5344CB8AC3E}">
        <p14:creationId xmlns:p14="http://schemas.microsoft.com/office/powerpoint/2010/main" val="1746564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74031B-52E0-437E-999E-9F1201FE37D5}" type="slidenum">
              <a:rPr lang="en-US" smtClean="0"/>
              <a:pPr/>
              <a:t>9</a:t>
            </a:fld>
            <a:endParaRPr lang="en-US" dirty="0"/>
          </a:p>
        </p:txBody>
      </p:sp>
    </p:spTree>
    <p:extLst>
      <p:ext uri="{BB962C8B-B14F-4D97-AF65-F5344CB8AC3E}">
        <p14:creationId xmlns:p14="http://schemas.microsoft.com/office/powerpoint/2010/main" val="153648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035A-18E9-49E3-B003-AF56C79F8D3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F55B2C-00E2-469A-9405-09521125E3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973F44-516A-4416-B7B3-45F25F276470}"/>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5" name="Footer Placeholder 4">
            <a:extLst>
              <a:ext uri="{FF2B5EF4-FFF2-40B4-BE49-F238E27FC236}">
                <a16:creationId xmlns:a16="http://schemas.microsoft.com/office/drawing/2014/main" id="{BEAF6781-A0D4-4DC7-85A8-A4DF8D9686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75DDE2-AF4A-471B-8934-84CDF86CB88F}"/>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292467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828C-A6C8-4952-A8DC-C6C3FFC206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C1B7B2-0EB5-49D7-A82A-C9954E7E6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AB370-7EEA-408F-A824-862F6D13F25B}"/>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5" name="Footer Placeholder 4">
            <a:extLst>
              <a:ext uri="{FF2B5EF4-FFF2-40B4-BE49-F238E27FC236}">
                <a16:creationId xmlns:a16="http://schemas.microsoft.com/office/drawing/2014/main" id="{35BE8008-4D70-408B-B2B0-36AA4175CE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2F9BCD-917E-49F9-A561-60B915F3B6BB}"/>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206678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501EAF-CD4B-4AE4-9440-3C48426FD1D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F5620-D4F3-419D-9086-4917E906BEA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311BA-BF8C-4149-8768-6B8B908AC61E}"/>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5" name="Footer Placeholder 4">
            <a:extLst>
              <a:ext uri="{FF2B5EF4-FFF2-40B4-BE49-F238E27FC236}">
                <a16:creationId xmlns:a16="http://schemas.microsoft.com/office/drawing/2014/main" id="{F09E5AA1-A488-4C0A-9F4B-4E5BA6F111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EEC154-5960-404D-8E81-F49BA3EA7526}"/>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321161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A083-1F97-486F-93A1-2787CFEC90D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4E56C7-BDAE-4C2F-8E45-1558B033229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588F14-C259-4ADC-88C1-72A8E1C15060}"/>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5" name="Footer Placeholder 4">
            <a:extLst>
              <a:ext uri="{FF2B5EF4-FFF2-40B4-BE49-F238E27FC236}">
                <a16:creationId xmlns:a16="http://schemas.microsoft.com/office/drawing/2014/main" id="{49FC6E2F-5917-4124-88FA-026FF73BB9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E6047B-8A60-4AC3-BFDD-68AAEA68A826}"/>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34748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B3F1-5D49-4BA9-A6EC-1CA4B82C1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0EEE0D-9E76-447F-AA29-078D1BABCE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FB1ED-3FD6-4323-84E5-61CC62360C07}"/>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5" name="Footer Placeholder 4">
            <a:extLst>
              <a:ext uri="{FF2B5EF4-FFF2-40B4-BE49-F238E27FC236}">
                <a16:creationId xmlns:a16="http://schemas.microsoft.com/office/drawing/2014/main" id="{CC9835F0-F80A-4F03-8C03-A22E064220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C29FFF-180A-4BF9-A38A-87A6E82C7CE8}"/>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1496527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86EA-BFA3-4E9F-BF42-E294E0CC0F3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8B077-0C72-45C1-AA2D-7368B7CBBE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DD155-3705-48F2-AB1A-27BA86732C09}"/>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5" name="Footer Placeholder 4">
            <a:extLst>
              <a:ext uri="{FF2B5EF4-FFF2-40B4-BE49-F238E27FC236}">
                <a16:creationId xmlns:a16="http://schemas.microsoft.com/office/drawing/2014/main" id="{C57B435F-C204-4F10-A0E8-DCA645960D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DEF110-8A34-4FB8-97C0-EAB4C68615EA}"/>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3509236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E87C-5122-448A-AB65-B4D54EF71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E9935-3012-474D-9B35-C231EA04081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18B68A-E095-40DB-8BEC-616111EE04C6}"/>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E5FA7D-2DD3-4F87-AD3A-C8727812F284}"/>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6" name="Footer Placeholder 5">
            <a:extLst>
              <a:ext uri="{FF2B5EF4-FFF2-40B4-BE49-F238E27FC236}">
                <a16:creationId xmlns:a16="http://schemas.microsoft.com/office/drawing/2014/main" id="{64A51CC0-C804-482E-B61E-14D46873B1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FBF699-3FD1-41AA-ADA2-24A5C480B16D}"/>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2307776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9B8D-5EF3-43D0-8214-E6B92E6CF57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B2FBD2-2262-4BCC-8006-41CF78C13B1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E1664E-6D95-4333-8501-B7E19DDB65E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7C657F-8E7F-49EF-A238-CAF7230C355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67CB2-5DA2-439A-8D6D-52AFFF3F56F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FB8976-8AC6-46B8-B1E3-ED9793AD34E8}"/>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8" name="Footer Placeholder 7">
            <a:extLst>
              <a:ext uri="{FF2B5EF4-FFF2-40B4-BE49-F238E27FC236}">
                <a16:creationId xmlns:a16="http://schemas.microsoft.com/office/drawing/2014/main" id="{60B32CA7-3E9D-4A58-B4C8-67F04D80AF3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ACF938-021D-4927-BFA6-7B0790E32B86}"/>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228207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330A-18A0-429C-A481-F279B99E1E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B490C-9194-46CC-9B84-86895B36E68B}"/>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4" name="Footer Placeholder 3">
            <a:extLst>
              <a:ext uri="{FF2B5EF4-FFF2-40B4-BE49-F238E27FC236}">
                <a16:creationId xmlns:a16="http://schemas.microsoft.com/office/drawing/2014/main" id="{574F8BFC-C7D8-4585-BFFA-35A3CDC069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9CF752D-1480-4834-99A0-550814B7C854}"/>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2956506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9DB83-3AC6-4D79-8A3C-9AC3B2877646}"/>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3" name="Footer Placeholder 2">
            <a:extLst>
              <a:ext uri="{FF2B5EF4-FFF2-40B4-BE49-F238E27FC236}">
                <a16:creationId xmlns:a16="http://schemas.microsoft.com/office/drawing/2014/main" id="{FC83EF8D-5927-461C-B0DB-8EFB5F0711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8FB3C48-6452-4B42-AE78-03C3E7C328ED}"/>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244191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C5FF-AB8C-4DFF-8E86-E29968E088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7B91F9-CB9F-48D8-B2D7-87344D148BD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2F4C41-C03E-4BCD-B543-7733096900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A7E1F-FDB6-46FE-B954-24711DF970F3}"/>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6" name="Footer Placeholder 5">
            <a:extLst>
              <a:ext uri="{FF2B5EF4-FFF2-40B4-BE49-F238E27FC236}">
                <a16:creationId xmlns:a16="http://schemas.microsoft.com/office/drawing/2014/main" id="{813AD57A-2416-45AE-9B81-52FE88AF8E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FBE8E9-9FDB-41C7-8C58-1368F2ED34E7}"/>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167791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105B-C360-4DE3-B498-379435FE4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35C22C-0EEA-4643-81F8-C669369944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B3312-9482-46AE-89E6-BAD7EF3866B6}"/>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5" name="Footer Placeholder 4">
            <a:extLst>
              <a:ext uri="{FF2B5EF4-FFF2-40B4-BE49-F238E27FC236}">
                <a16:creationId xmlns:a16="http://schemas.microsoft.com/office/drawing/2014/main" id="{9992970A-E6FD-46F9-BBFA-A6B590D7A1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0978C9-103C-4E2A-8F91-41AE981BBB32}"/>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263591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3B24-22C1-414B-8312-691F403CEB8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CFEFB7-4348-4887-920B-6CBD886F14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C46CB8D-85A0-4D43-985A-FDF0B3B4F78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6A7CA-C022-407A-B1DE-80ED66D329B2}"/>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6" name="Footer Placeholder 5">
            <a:extLst>
              <a:ext uri="{FF2B5EF4-FFF2-40B4-BE49-F238E27FC236}">
                <a16:creationId xmlns:a16="http://schemas.microsoft.com/office/drawing/2014/main" id="{D1D1F2AF-E847-43D6-95A7-7A5CCDB7EB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F2A484-A00A-43C3-9034-E266327A1BBD}"/>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3039737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2E7CA-80AC-473E-8D3E-E2B98C611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A1A9DB-592D-4112-A11F-B1E43CA90C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0E9D5-CABF-4486-A337-D3A67658E192}"/>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5" name="Footer Placeholder 4">
            <a:extLst>
              <a:ext uri="{FF2B5EF4-FFF2-40B4-BE49-F238E27FC236}">
                <a16:creationId xmlns:a16="http://schemas.microsoft.com/office/drawing/2014/main" id="{8A8D473A-1E62-4C8D-A11D-9E7E2DF96F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C75262-89EC-4A71-8983-3D5C1B84FFDE}"/>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2907807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9E014-5090-499A-BBCE-D6FABBCC0F1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880882-7CDD-4A34-BC82-C655099FD69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D4272-3CC4-4E59-9C20-9A321951255A}"/>
              </a:ext>
            </a:extLst>
          </p:cNvPr>
          <p:cNvSpPr>
            <a:spLocks noGrp="1"/>
          </p:cNvSpPr>
          <p:nvPr>
            <p:ph type="dt" sz="half" idx="10"/>
          </p:nvPr>
        </p:nvSpPr>
        <p:spPr/>
        <p:txBody>
          <a:bodyPr/>
          <a:lstStyle/>
          <a:p>
            <a:fld id="{F708483A-A239-4DCA-87E3-3BF96DD9752A}" type="datetimeFigureOut">
              <a:rPr lang="en-US" smtClean="0"/>
              <a:t>2/24/2025</a:t>
            </a:fld>
            <a:endParaRPr lang="en-US" dirty="0"/>
          </a:p>
        </p:txBody>
      </p:sp>
      <p:sp>
        <p:nvSpPr>
          <p:cNvPr id="5" name="Footer Placeholder 4">
            <a:extLst>
              <a:ext uri="{FF2B5EF4-FFF2-40B4-BE49-F238E27FC236}">
                <a16:creationId xmlns:a16="http://schemas.microsoft.com/office/drawing/2014/main" id="{B92B24A7-9044-446B-98D3-034A169FB0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06A574-ED31-4CB8-9AB2-B5602D6AEFAC}"/>
              </a:ext>
            </a:extLst>
          </p:cNvPr>
          <p:cNvSpPr>
            <a:spLocks noGrp="1"/>
          </p:cNvSpPr>
          <p:nvPr>
            <p:ph type="sldNum" sz="quarter" idx="12"/>
          </p:nvPr>
        </p:nvSpPr>
        <p:spPr/>
        <p:txBody>
          <a:bodyPr/>
          <a:lstStyle/>
          <a:p>
            <a:fld id="{428FD80E-A2CE-4B43-8D6E-C17C9AAB2A89}" type="slidenum">
              <a:rPr lang="en-US" smtClean="0"/>
              <a:t>‹#›</a:t>
            </a:fld>
            <a:endParaRPr lang="en-US" dirty="0"/>
          </a:p>
        </p:txBody>
      </p:sp>
    </p:spTree>
    <p:extLst>
      <p:ext uri="{BB962C8B-B14F-4D97-AF65-F5344CB8AC3E}">
        <p14:creationId xmlns:p14="http://schemas.microsoft.com/office/powerpoint/2010/main" val="1965356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19FA70-B2B8-4F52-87CE-C64791E6CCAA}"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000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572388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19FA70-B2B8-4F52-87CE-C64791E6CCAA}"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79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377608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1507506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92760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332352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DB4C5-F849-48BA-A4D4-D06B9764BF0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776B82-3B6E-4415-BFE9-6432E45CC53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7EC57-8E3D-4B88-8EC4-F119ED939A97}"/>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5" name="Footer Placeholder 4">
            <a:extLst>
              <a:ext uri="{FF2B5EF4-FFF2-40B4-BE49-F238E27FC236}">
                <a16:creationId xmlns:a16="http://schemas.microsoft.com/office/drawing/2014/main" id="{D251A862-F231-4590-A550-81DB728050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E87BCD-EB6F-4BBD-A7C4-6AA6EA327CA3}"/>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4003154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B4CA96C-FE84-4894-8E47-7148DC7B7AB5}" type="datetimeFigureOut">
              <a:rPr lang="en-US" smtClean="0"/>
              <a:pPr/>
              <a:t>2/24/2025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455171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81380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3315487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CA96C-FE84-4894-8E47-7148DC7B7AB5}" type="datetimeFigureOut">
              <a:rPr lang="en-US" smtClean="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19FA70-B2B8-4F52-87CE-C64791E6CCAA}" type="slidenum">
              <a:rPr lang="en-US" smtClean="0"/>
              <a:pPr/>
              <a:t>‹#›</a:t>
            </a:fld>
            <a:endParaRPr lang="en-US" dirty="0"/>
          </a:p>
        </p:txBody>
      </p:sp>
    </p:spTree>
    <p:extLst>
      <p:ext uri="{BB962C8B-B14F-4D97-AF65-F5344CB8AC3E}">
        <p14:creationId xmlns:p14="http://schemas.microsoft.com/office/powerpoint/2010/main" val="391954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3805-BE83-4323-98F3-88C2555084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B28CE-47E7-41AD-8693-AFCB2EFE6142}"/>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36704-8318-46D7-B87D-3D5E854F51C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67FFEE-3ADA-4784-B0C1-9A878D129585}"/>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6" name="Footer Placeholder 5">
            <a:extLst>
              <a:ext uri="{FF2B5EF4-FFF2-40B4-BE49-F238E27FC236}">
                <a16:creationId xmlns:a16="http://schemas.microsoft.com/office/drawing/2014/main" id="{0B14673B-DD91-466D-BE00-B50B1EE4A3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75DCE6-9419-435E-881A-08FF17C2CEF1}"/>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124462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986E-AEB4-443C-97CF-25A615C7F75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1A7F63-755D-4F60-81FE-6D38487216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2E14D2-EA92-46D0-AF96-B61F5017CF6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F0F9E1-C287-4F6D-9AC3-13BF47CC71F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3358D6-9F22-4879-BDBD-55C5EA45549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04FA1B-2BCB-4E9C-9F47-E4F7F74DAFDA}"/>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8" name="Footer Placeholder 7">
            <a:extLst>
              <a:ext uri="{FF2B5EF4-FFF2-40B4-BE49-F238E27FC236}">
                <a16:creationId xmlns:a16="http://schemas.microsoft.com/office/drawing/2014/main" id="{90CF541D-2EB9-4CB8-8439-FC82816CFDE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9E075CD-9B5B-4B96-8DC6-BD5EE6AD31DF}"/>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181925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E067-096E-490D-9EFD-F8B5F73F8C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C2D96-DEF5-4BB2-B774-CF507854D9C0}"/>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4" name="Footer Placeholder 3">
            <a:extLst>
              <a:ext uri="{FF2B5EF4-FFF2-40B4-BE49-F238E27FC236}">
                <a16:creationId xmlns:a16="http://schemas.microsoft.com/office/drawing/2014/main" id="{3A8E3D1A-FE60-4698-AFCC-81D75E903A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8CCB2D-B69C-4249-9053-03C3A8873889}"/>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66305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062DF-B635-406B-9A2F-B11371485E82}"/>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3" name="Footer Placeholder 2">
            <a:extLst>
              <a:ext uri="{FF2B5EF4-FFF2-40B4-BE49-F238E27FC236}">
                <a16:creationId xmlns:a16="http://schemas.microsoft.com/office/drawing/2014/main" id="{9E72226B-5594-4382-8CBD-5163F6D0C39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C35495-4682-4987-AB30-6CFDC47AAD35}"/>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396361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9ABA-B60A-44E2-BE15-08FF893CF50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DCF941-81B8-43A8-B1CE-0DC7E03AB17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226F0-F554-4EC6-BA4C-729DBE2146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0FAF6-5898-41C6-8CF0-6B7E1A5366B5}"/>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6" name="Footer Placeholder 5">
            <a:extLst>
              <a:ext uri="{FF2B5EF4-FFF2-40B4-BE49-F238E27FC236}">
                <a16:creationId xmlns:a16="http://schemas.microsoft.com/office/drawing/2014/main" id="{3ADBDF64-5475-45F0-81B4-E31B8F58E1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2FC5A0-CE1F-4237-A044-0B3AC734BF52}"/>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21117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316E-0E4E-4002-8410-CAF7C064C0F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CA1EBE-5CD7-43ED-8094-FF1DF2EDF5D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DA2F5B-7B68-49C4-9907-53F81B7A634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9903-D1E2-4362-ADAC-BF1B045E9261}"/>
              </a:ext>
            </a:extLst>
          </p:cNvPr>
          <p:cNvSpPr>
            <a:spLocks noGrp="1"/>
          </p:cNvSpPr>
          <p:nvPr>
            <p:ph type="dt" sz="half" idx="10"/>
          </p:nvPr>
        </p:nvSpPr>
        <p:spPr/>
        <p:txBody>
          <a:bodyPr/>
          <a:lstStyle/>
          <a:p>
            <a:fld id="{9ADE69C9-0B27-4A94-82CF-90DA99A625AF}" type="datetimeFigureOut">
              <a:rPr lang="en-US" smtClean="0"/>
              <a:t>2/24/2025</a:t>
            </a:fld>
            <a:endParaRPr lang="en-US" dirty="0"/>
          </a:p>
        </p:txBody>
      </p:sp>
      <p:sp>
        <p:nvSpPr>
          <p:cNvPr id="6" name="Footer Placeholder 5">
            <a:extLst>
              <a:ext uri="{FF2B5EF4-FFF2-40B4-BE49-F238E27FC236}">
                <a16:creationId xmlns:a16="http://schemas.microsoft.com/office/drawing/2014/main" id="{F896F024-BA55-49EB-8AE6-C2D7A63E3D0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311868-4DD0-448B-89C5-95F9C52D79A8}"/>
              </a:ext>
            </a:extLst>
          </p:cNvPr>
          <p:cNvSpPr>
            <a:spLocks noGrp="1"/>
          </p:cNvSpPr>
          <p:nvPr>
            <p:ph type="sldNum" sz="quarter" idx="12"/>
          </p:nvPr>
        </p:nvSpPr>
        <p:spPr/>
        <p:txBody>
          <a:bodyPr/>
          <a:lstStyle/>
          <a:p>
            <a:fld id="{16BBA17A-BEB0-470B-9DE4-E76CCBFFB566}" type="slidenum">
              <a:rPr lang="en-US" smtClean="0"/>
              <a:t>‹#›</a:t>
            </a:fld>
            <a:endParaRPr lang="en-US" dirty="0"/>
          </a:p>
        </p:txBody>
      </p:sp>
    </p:spTree>
    <p:extLst>
      <p:ext uri="{BB962C8B-B14F-4D97-AF65-F5344CB8AC3E}">
        <p14:creationId xmlns:p14="http://schemas.microsoft.com/office/powerpoint/2010/main" val="338949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A101D-A445-4250-8C4A-F25B66A67AF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52F886-8EBE-409E-8C43-17C28B1047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5E2FB-4973-48B6-816F-DD6486B580B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DE69C9-0B27-4A94-82CF-90DA99A625AF}" type="datetimeFigureOut">
              <a:rPr lang="en-US" smtClean="0"/>
              <a:t>2/24/2025</a:t>
            </a:fld>
            <a:endParaRPr lang="en-US" dirty="0"/>
          </a:p>
        </p:txBody>
      </p:sp>
      <p:sp>
        <p:nvSpPr>
          <p:cNvPr id="5" name="Footer Placeholder 4">
            <a:extLst>
              <a:ext uri="{FF2B5EF4-FFF2-40B4-BE49-F238E27FC236}">
                <a16:creationId xmlns:a16="http://schemas.microsoft.com/office/drawing/2014/main" id="{2D7DF2D4-8A82-4DD7-ABD9-6F75D6C514D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B08F1EB-2A67-4808-9947-745DE045743C}"/>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BA17A-BEB0-470B-9DE4-E76CCBFFB566}" type="slidenum">
              <a:rPr lang="en-US" smtClean="0"/>
              <a:t>‹#›</a:t>
            </a:fld>
            <a:endParaRPr lang="en-US" dirty="0"/>
          </a:p>
        </p:txBody>
      </p:sp>
    </p:spTree>
    <p:extLst>
      <p:ext uri="{BB962C8B-B14F-4D97-AF65-F5344CB8AC3E}">
        <p14:creationId xmlns:p14="http://schemas.microsoft.com/office/powerpoint/2010/main" val="1236788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D09BE-21BB-40CA-9765-7A0665AC3AC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1D240E-97A3-46DB-8817-9D54BAF6C8A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38997-AC1B-4259-8CE8-000BCB85DD8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8483A-A239-4DCA-87E3-3BF96DD9752A}" type="datetimeFigureOut">
              <a:rPr lang="en-US" smtClean="0"/>
              <a:t>2/24/2025</a:t>
            </a:fld>
            <a:endParaRPr lang="en-US" dirty="0"/>
          </a:p>
        </p:txBody>
      </p:sp>
      <p:sp>
        <p:nvSpPr>
          <p:cNvPr id="5" name="Footer Placeholder 4">
            <a:extLst>
              <a:ext uri="{FF2B5EF4-FFF2-40B4-BE49-F238E27FC236}">
                <a16:creationId xmlns:a16="http://schemas.microsoft.com/office/drawing/2014/main" id="{6429B67A-2CA6-4523-82AF-818D9581D44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F3D2F8-FD53-4D60-8C31-45266EB1176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FD80E-A2CE-4B43-8D6E-C17C9AAB2A89}" type="slidenum">
              <a:rPr lang="en-US" smtClean="0"/>
              <a:t>‹#›</a:t>
            </a:fld>
            <a:endParaRPr lang="en-US" dirty="0"/>
          </a:p>
        </p:txBody>
      </p:sp>
    </p:spTree>
    <p:extLst>
      <p:ext uri="{BB962C8B-B14F-4D97-AF65-F5344CB8AC3E}">
        <p14:creationId xmlns:p14="http://schemas.microsoft.com/office/powerpoint/2010/main" val="6793436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ADE69C9-0B27-4A94-82CF-90DA99A625AF}" type="datetimeFigureOut">
              <a:rPr lang="en-US" smtClean="0"/>
              <a:t>2/24/2025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6BBA17A-BEB0-470B-9DE4-E76CCBFFB566}"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817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countingfoundation.org/aboutfaf"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www.gasb.org/" TargetMode="External"/><Relationship Id="rId4" Type="http://schemas.openxmlformats.org/officeDocument/2006/relationships/hyperlink" Target="https://fasb.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LMaxey@nea.org" TargetMode="External"/><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hyperlink" Target="mailto:MKamienecki@nea.org" TargetMode="External"/><Relationship Id="rId5" Type="http://schemas.openxmlformats.org/officeDocument/2006/relationships/hyperlink" Target="mailto:DDirocco@nea.org" TargetMode="External"/><Relationship Id="rId4" Type="http://schemas.openxmlformats.org/officeDocument/2006/relationships/hyperlink" Target="mailto:CChurchill@nea.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hyperlink" Target="http://neacollectivebargaining.org/" TargetMode="External"/><Relationship Id="rId2" Type="http://schemas.openxmlformats.org/officeDocument/2006/relationships/hyperlink" Target="http://cudas.nea.org/"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hyperlink" Target="http://nea.org/he" TargetMode="External"/><Relationship Id="rId2" Type="http://schemas.openxmlformats.org/officeDocument/2006/relationships/hyperlink" Target="mailto:mkamienecki@nea.org" TargetMode="External"/><Relationship Id="rId1" Type="http://schemas.openxmlformats.org/officeDocument/2006/relationships/slideLayout" Target="../slideLayouts/slideLayout24.xml"/><Relationship Id="rId5" Type="http://schemas.openxmlformats.org/officeDocument/2006/relationships/hyperlink" Target="mailto:snogan@nea.org" TargetMode="External"/><Relationship Id="rId4" Type="http://schemas.openxmlformats.org/officeDocument/2006/relationships/hyperlink" Target="mailto:etaylor@nea.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openxmlformats.org/officeDocument/2006/relationships/hyperlink" Target="https://www.nacubo.org/" TargetMode="External"/><Relationship Id="rId3" Type="http://schemas.openxmlformats.org/officeDocument/2006/relationships/hyperlink" Target="https://carnegieclassifications.acenet.edu/" TargetMode="External"/><Relationship Id="rId7" Type="http://schemas.openxmlformats.org/officeDocument/2006/relationships/hyperlink" Target="https://covid-relief-data.ed.gov/"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hyperlink" Target="https://nces.ed.gov/ipeds/" TargetMode="External"/><Relationship Id="rId11" Type="http://schemas.openxmlformats.org/officeDocument/2006/relationships/hyperlink" Target="https://sheeo.org/" TargetMode="External"/><Relationship Id="rId5" Type="http://schemas.openxmlformats.org/officeDocument/2006/relationships/hyperlink" Target="https://nces.ed.gov/collegenavigator/" TargetMode="External"/><Relationship Id="rId10" Type="http://schemas.openxmlformats.org/officeDocument/2006/relationships/hyperlink" Target="https://www.neacollectivebargaining.org/" TargetMode="External"/><Relationship Id="rId4" Type="http://schemas.openxmlformats.org/officeDocument/2006/relationships/hyperlink" Target="https://www.hunter.cuny.edu/ncscbhep" TargetMode="External"/><Relationship Id="rId9" Type="http://schemas.openxmlformats.org/officeDocument/2006/relationships/hyperlink" Target="https://cudas.nea.org/Hom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hyperlink" Target="mailto:bill_lyne@hotmail.com" TargetMode="External"/><Relationship Id="rId2" Type="http://schemas.openxmlformats.org/officeDocument/2006/relationships/hyperlink" Target="mailto:gascongregg@gmail.com" TargetMode="Externa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175250" y="1225550"/>
            <a:ext cx="3968750" cy="593725"/>
          </a:xfrm>
        </p:spPr>
        <p:txBody>
          <a:bodyPr vert="horz" lIns="68580" tIns="34290" rIns="68580" bIns="34290" rtlCol="0" anchor="b">
            <a:normAutofit fontScale="90000"/>
          </a:bodyPr>
          <a:lstStyle/>
          <a:p>
            <a:pPr algn="l"/>
            <a:r>
              <a:rPr lang="en-US" sz="4050" b="1" dirty="0">
                <a:solidFill>
                  <a:schemeClr val="accent1">
                    <a:lumMod val="75000"/>
                  </a:schemeClr>
                </a:solidFill>
              </a:rPr>
              <a:t>Disclaimer</a:t>
            </a:r>
          </a:p>
        </p:txBody>
      </p:sp>
      <p:sp>
        <p:nvSpPr>
          <p:cNvPr id="3" name="Subtitle 2"/>
          <p:cNvSpPr>
            <a:spLocks noGrp="1"/>
          </p:cNvSpPr>
          <p:nvPr>
            <p:ph type="subTitle" idx="4294967295"/>
          </p:nvPr>
        </p:nvSpPr>
        <p:spPr>
          <a:xfrm>
            <a:off x="5175250" y="1922463"/>
            <a:ext cx="3968750" cy="3709987"/>
          </a:xfrm>
        </p:spPr>
        <p:txBody>
          <a:bodyPr vert="horz" lIns="68580" tIns="34290" rIns="68580" bIns="34290" rtlCol="0">
            <a:normAutofit fontScale="92500" lnSpcReduction="20000"/>
          </a:bodyPr>
          <a:lstStyle/>
          <a:p>
            <a:pPr indent="-171450">
              <a:buFont typeface="Arial" panose="020B0604020202020204" pitchFamily="34" charset="0"/>
              <a:buChar char="•"/>
            </a:pPr>
            <a:r>
              <a:rPr lang="en-US" dirty="0">
                <a:solidFill>
                  <a:schemeClr val="accent1">
                    <a:lumMod val="75000"/>
                  </a:schemeClr>
                </a:solidFill>
              </a:rPr>
              <a:t>By attending this session, you confirm that you are a registered attendee of the NEA Higher Education Conference and an NEA member or supporter. The information you receive here is only for your use in your capacity as an NEA member or supporter.</a:t>
            </a:r>
          </a:p>
          <a:p>
            <a:pPr indent="-171450">
              <a:buFont typeface="Arial" panose="020B0604020202020204" pitchFamily="34" charset="0"/>
              <a:buChar char="•"/>
            </a:pPr>
            <a:r>
              <a:rPr lang="en-US" dirty="0">
                <a:solidFill>
                  <a:schemeClr val="accent1">
                    <a:lumMod val="75000"/>
                  </a:schemeClr>
                </a:solidFill>
              </a:rPr>
              <a:t>This presentation and its contents may not be further distributed, in whole or in part, by any medium or in any form, for any purpose other than building your local NEA affiliate.  </a:t>
            </a:r>
          </a:p>
          <a:p>
            <a:pPr indent="-171450">
              <a:buFont typeface="Arial" panose="020B0604020202020204" pitchFamily="34" charset="0"/>
              <a:buChar char="•"/>
            </a:pPr>
            <a:r>
              <a:rPr lang="en-US" b="0" i="0" u="none" strike="noStrike" baseline="0" dirty="0">
                <a:solidFill>
                  <a:schemeClr val="accent1">
                    <a:lumMod val="75000"/>
                  </a:schemeClr>
                </a:solidFill>
              </a:rPr>
              <a:t>Violation of these terms may result in legal action.</a:t>
            </a:r>
          </a:p>
          <a:p>
            <a:pPr algn="l"/>
            <a:endParaRPr lang="en-US" b="0" i="1" u="none" strike="noStrike" baseline="0" dirty="0">
              <a:solidFill>
                <a:schemeClr val="accent1">
                  <a:lumMod val="75000"/>
                </a:schemeClr>
              </a:solidFill>
            </a:endParaRPr>
          </a:p>
        </p:txBody>
      </p:sp>
      <p:pic>
        <p:nvPicPr>
          <p:cNvPr id="5" name="Picture 4">
            <a:extLst>
              <a:ext uri="{FF2B5EF4-FFF2-40B4-BE49-F238E27FC236}">
                <a16:creationId xmlns:a16="http://schemas.microsoft.com/office/drawing/2014/main" id="{AD074922-3324-4957-83B3-4773E69E2343}"/>
              </a:ext>
            </a:extLst>
          </p:cNvPr>
          <p:cNvPicPr>
            <a:picLocks noChangeAspect="1"/>
          </p:cNvPicPr>
          <p:nvPr/>
        </p:nvPicPr>
        <p:blipFill>
          <a:blip r:embed="rId3"/>
          <a:srcRect r="-1" b="741"/>
          <a:stretch/>
        </p:blipFill>
        <p:spPr>
          <a:xfrm>
            <a:off x="2" y="858441"/>
            <a:ext cx="4571999" cy="514231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pic>
        <p:nvPicPr>
          <p:cNvPr id="7" name="Picture 6" descr="A blue and white logo&#10;&#10;AI-generated content may be incorrect.">
            <a:extLst>
              <a:ext uri="{FF2B5EF4-FFF2-40B4-BE49-F238E27FC236}">
                <a16:creationId xmlns:a16="http://schemas.microsoft.com/office/drawing/2014/main" id="{8C03AD8B-3D86-0929-983E-0B45CCB0165E}"/>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613" y="975264"/>
            <a:ext cx="851022" cy="947958"/>
          </a:xfrm>
          <a:prstGeom prst="rect">
            <a:avLst/>
          </a:prstGeom>
        </p:spPr>
      </p:pic>
    </p:spTree>
    <p:extLst>
      <p:ext uri="{BB962C8B-B14F-4D97-AF65-F5344CB8AC3E}">
        <p14:creationId xmlns:p14="http://schemas.microsoft.com/office/powerpoint/2010/main" val="184723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2291F-8137-5E69-629A-068DE4AC8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DBF00-1FC0-2E36-3153-A6B3E60CBEFE}"/>
              </a:ext>
            </a:extLst>
          </p:cNvPr>
          <p:cNvSpPr>
            <a:spLocks noGrp="1"/>
          </p:cNvSpPr>
          <p:nvPr>
            <p:ph type="title"/>
          </p:nvPr>
        </p:nvSpPr>
        <p:spPr>
          <a:xfrm>
            <a:off x="829252" y="2133600"/>
            <a:ext cx="7543800" cy="2209800"/>
          </a:xfrm>
        </p:spPr>
        <p:txBody>
          <a:bodyPr>
            <a:normAutofit/>
          </a:bodyPr>
          <a:lstStyle/>
          <a:p>
            <a:r>
              <a:rPr lang="en-US" sz="2700" dirty="0"/>
              <a:t>What information do financial audits provide? Are there any areas or items that are particularly important? </a:t>
            </a:r>
            <a:br>
              <a:rPr lang="en-US" sz="2700" dirty="0"/>
            </a:br>
            <a:endParaRPr lang="en-US" dirty="0"/>
          </a:p>
        </p:txBody>
      </p:sp>
      <p:sp>
        <p:nvSpPr>
          <p:cNvPr id="3" name="Text Placeholder 2">
            <a:extLst>
              <a:ext uri="{FF2B5EF4-FFF2-40B4-BE49-F238E27FC236}">
                <a16:creationId xmlns:a16="http://schemas.microsoft.com/office/drawing/2014/main" id="{6EDC71FA-BAB1-3709-3A14-01E3B586BF81}"/>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3:</a:t>
            </a:r>
          </a:p>
        </p:txBody>
      </p:sp>
    </p:spTree>
    <p:extLst>
      <p:ext uri="{BB962C8B-B14F-4D97-AF65-F5344CB8AC3E}">
        <p14:creationId xmlns:p14="http://schemas.microsoft.com/office/powerpoint/2010/main" val="116522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F3CA-E582-73F6-D73B-146A3EC25493}"/>
              </a:ext>
            </a:extLst>
          </p:cNvPr>
          <p:cNvSpPr>
            <a:spLocks noGrp="1"/>
          </p:cNvSpPr>
          <p:nvPr>
            <p:ph type="title"/>
          </p:nvPr>
        </p:nvSpPr>
        <p:spPr/>
        <p:txBody>
          <a:bodyPr>
            <a:normAutofit/>
          </a:bodyPr>
          <a:lstStyle/>
          <a:p>
            <a:r>
              <a:rPr lang="en-US" sz="3700" dirty="0"/>
              <a:t>Items of Interest</a:t>
            </a:r>
          </a:p>
        </p:txBody>
      </p:sp>
      <p:sp>
        <p:nvSpPr>
          <p:cNvPr id="3" name="Content Placeholder 2">
            <a:extLst>
              <a:ext uri="{FF2B5EF4-FFF2-40B4-BE49-F238E27FC236}">
                <a16:creationId xmlns:a16="http://schemas.microsoft.com/office/drawing/2014/main" id="{71281342-41CA-C6FA-84AF-4BF57E5C7052}"/>
              </a:ext>
            </a:extLst>
          </p:cNvPr>
          <p:cNvSpPr>
            <a:spLocks noGrp="1"/>
          </p:cNvSpPr>
          <p:nvPr>
            <p:ph idx="1"/>
          </p:nvPr>
        </p:nvSpPr>
        <p:spPr/>
        <p:txBody>
          <a:bodyPr>
            <a:normAutofit lnSpcReduction="10000"/>
          </a:bodyPr>
          <a:lstStyle/>
          <a:p>
            <a:pPr marL="914400" marR="0" lvl="1" indent="-4572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Independent assessment of whether the audited financial statements are trustworthy (GAAP)</a:t>
            </a:r>
            <a:endParaRPr lang="en-US" sz="2000" dirty="0">
              <a:effectLst/>
              <a:latin typeface="Times New Roman" panose="02020603050405020304" pitchFamily="18" charset="0"/>
              <a:ea typeface="Times New Roman" panose="02020603050405020304" pitchFamily="18" charset="0"/>
            </a:endParaRPr>
          </a:p>
          <a:p>
            <a:pPr marL="914400" marR="0" lvl="1" indent="-457200">
              <a:spcBef>
                <a:spcPts val="0"/>
              </a:spcBef>
              <a:spcAft>
                <a:spcPts val="0"/>
              </a:spcAft>
              <a:buFont typeface="+mj-lt"/>
              <a:buAutoNum type="arabicPeriod"/>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1" indent="-4572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Balance Sheet (SNP)</a:t>
            </a:r>
            <a:endParaRPr lang="en-US" sz="2000" dirty="0">
              <a:effectLst/>
              <a:latin typeface="Times New Roman" panose="02020603050405020304" pitchFamily="18" charset="0"/>
              <a:ea typeface="Times New Roman" panose="02020603050405020304" pitchFamily="18" charset="0"/>
            </a:endParaRPr>
          </a:p>
          <a:p>
            <a:pPr marL="914400" marR="0" lvl="1" indent="-457200">
              <a:spcBef>
                <a:spcPts val="0"/>
              </a:spcBef>
              <a:spcAft>
                <a:spcPts val="0"/>
              </a:spcAft>
              <a:buFont typeface="+mj-lt"/>
              <a:buAutoNum type="arabicPeriod"/>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1" indent="-4572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Income Statement (RECNP)</a:t>
            </a:r>
            <a:endParaRPr lang="en-US" sz="2000" dirty="0">
              <a:effectLst/>
              <a:latin typeface="Times New Roman" panose="02020603050405020304" pitchFamily="18" charset="0"/>
              <a:ea typeface="Times New Roman" panose="02020603050405020304" pitchFamily="18" charset="0"/>
            </a:endParaRPr>
          </a:p>
          <a:p>
            <a:pPr marL="914400" marR="0" lvl="1" indent="-457200">
              <a:spcBef>
                <a:spcPts val="0"/>
              </a:spcBef>
              <a:spcAft>
                <a:spcPts val="0"/>
              </a:spcAft>
              <a:buFont typeface="+mj-lt"/>
              <a:buAutoNum type="arabicPeriod"/>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1" indent="-4572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Statement of Cash Flows (SCF)</a:t>
            </a:r>
            <a:endParaRPr lang="en-US" sz="2000" dirty="0">
              <a:effectLst/>
              <a:latin typeface="Times New Roman" panose="02020603050405020304" pitchFamily="18" charset="0"/>
              <a:ea typeface="Times New Roman" panose="02020603050405020304" pitchFamily="18" charset="0"/>
            </a:endParaRPr>
          </a:p>
          <a:p>
            <a:pPr marL="914400" marR="0" lvl="1" indent="-457200">
              <a:spcBef>
                <a:spcPts val="0"/>
              </a:spcBef>
              <a:spcAft>
                <a:spcPts val="0"/>
              </a:spcAft>
              <a:buFont typeface="+mj-lt"/>
              <a:buAutoNum type="arabicPeriod"/>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1" indent="-4572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Notes to the Financial Statements</a:t>
            </a:r>
          </a:p>
          <a:p>
            <a:pPr marL="914400" marR="0" lvl="1" indent="-457200">
              <a:spcBef>
                <a:spcPts val="0"/>
              </a:spcBef>
              <a:spcAft>
                <a:spcPts val="0"/>
              </a:spcAft>
              <a:buFont typeface="+mj-lt"/>
              <a:buAutoNum type="arabicPeriod"/>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1" indent="-4572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Component unit’s financial condition and support for the institution</a:t>
            </a:r>
            <a:endParaRPr lang="en-US" sz="2000" dirty="0">
              <a:effectLst/>
              <a:latin typeface="Times New Roman" panose="02020603050405020304" pitchFamily="18" charset="0"/>
              <a:ea typeface="Times New Roman" panose="02020603050405020304" pitchFamily="18" charset="0"/>
            </a:endParaRPr>
          </a:p>
          <a:p>
            <a:pPr marL="914400" marR="0" lvl="1" indent="-457200">
              <a:spcBef>
                <a:spcPts val="0"/>
              </a:spcBef>
              <a:spcAft>
                <a:spcPts val="0"/>
              </a:spcAft>
              <a:buFont typeface="+mj-lt"/>
              <a:buAutoNum type="arabicPeriod"/>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1" indent="-457200">
              <a:spcBef>
                <a:spcPts val="0"/>
              </a:spcBef>
              <a:spcAft>
                <a:spcPts val="0"/>
              </a:spcAft>
              <a:buFont typeface="+mj-lt"/>
              <a:buAutoNum type="arabicPeriod"/>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Financial ratios of the institution (calculated from 2, 3, &amp; 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485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59EA8-67B5-E13D-96D6-0F023A07E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53E6D-289F-ECF7-5FF0-481D05816D1F}"/>
              </a:ext>
            </a:extLst>
          </p:cNvPr>
          <p:cNvSpPr>
            <a:spLocks noGrp="1"/>
          </p:cNvSpPr>
          <p:nvPr>
            <p:ph type="title"/>
          </p:nvPr>
        </p:nvSpPr>
        <p:spPr/>
        <p:txBody>
          <a:bodyPr>
            <a:normAutofit/>
          </a:bodyPr>
          <a:lstStyle/>
          <a:p>
            <a:r>
              <a:rPr lang="en-US" sz="3700" dirty="0"/>
              <a:t>GAAP</a:t>
            </a:r>
          </a:p>
        </p:txBody>
      </p:sp>
      <p:sp>
        <p:nvSpPr>
          <p:cNvPr id="3" name="Content Placeholder 2">
            <a:extLst>
              <a:ext uri="{FF2B5EF4-FFF2-40B4-BE49-F238E27FC236}">
                <a16:creationId xmlns:a16="http://schemas.microsoft.com/office/drawing/2014/main" id="{0B600B7D-9CF6-CE9C-5ED2-EBF4DA2CFB73}"/>
              </a:ext>
            </a:extLst>
          </p:cNvPr>
          <p:cNvSpPr>
            <a:spLocks noGrp="1"/>
          </p:cNvSpPr>
          <p:nvPr>
            <p:ph idx="1"/>
          </p:nvPr>
        </p:nvSpPr>
        <p:spPr/>
        <p:txBody>
          <a:bodyPr/>
          <a:lstStyle/>
          <a:p>
            <a:r>
              <a:rPr lang="en-US" dirty="0"/>
              <a:t>Generally accepted accounting principles (GAAP) refer to a common set of accounting principles, standards, and procedures that organizations (here, private and public colleges and universities) use to develop their financial statements. </a:t>
            </a:r>
          </a:p>
          <a:p>
            <a:r>
              <a:rPr lang="en-US" dirty="0"/>
              <a:t>Auditors look for institutional adherence to GAAP. According to the National Association of College and University Business Officials (NACUBO), in order for a member of the American Institute of Certified Public Accountants (AICPA) to express an unqualified (clean) opinion on an organization’s financial statements, they must not contain a departure from GAAP that has a material effect on the statements taken as a whole, unless the accountant can demonstrate that adherence to GAAP would result in misleading information.</a:t>
            </a:r>
          </a:p>
          <a:p>
            <a:r>
              <a:rPr lang="en-US" dirty="0"/>
              <a:t>- Smith, 2019, pp. 19-20. </a:t>
            </a:r>
          </a:p>
        </p:txBody>
      </p:sp>
    </p:spTree>
    <p:extLst>
      <p:ext uri="{BB962C8B-B14F-4D97-AF65-F5344CB8AC3E}">
        <p14:creationId xmlns:p14="http://schemas.microsoft.com/office/powerpoint/2010/main" val="154268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700" dirty="0"/>
              <a:t>Accounting and Financial Reporting Boards</a:t>
            </a:r>
          </a:p>
        </p:txBody>
      </p:sp>
      <p:sp>
        <p:nvSpPr>
          <p:cNvPr id="5" name="Content Placeholder 4"/>
          <p:cNvSpPr>
            <a:spLocks noGrp="1"/>
          </p:cNvSpPr>
          <p:nvPr>
            <p:ph idx="1"/>
          </p:nvPr>
        </p:nvSpPr>
        <p:spPr/>
        <p:txBody>
          <a:bodyPr>
            <a:normAutofit/>
          </a:bodyPr>
          <a:lstStyle/>
          <a:p>
            <a:r>
              <a:rPr lang="en-US" dirty="0"/>
              <a:t>The financial rules and regulations of public and private institutions are governed by generally accepted accounting principles that are set by the Financial Accounting Foundation (</a:t>
            </a:r>
            <a:r>
              <a:rPr lang="en-US" dirty="0">
                <a:hlinkClick r:id="rId3"/>
              </a:rPr>
              <a:t>FAF</a:t>
            </a:r>
            <a:r>
              <a:rPr lang="en-US" dirty="0"/>
              <a:t>). </a:t>
            </a:r>
          </a:p>
          <a:p>
            <a:r>
              <a:rPr lang="en-US" dirty="0"/>
              <a:t>The FAF is comprised of a Board of Trustees and two Boards, the Financial Accounting Standards Board (</a:t>
            </a:r>
            <a:r>
              <a:rPr lang="en-US" dirty="0">
                <a:hlinkClick r:id="rId4"/>
              </a:rPr>
              <a:t>FASB</a:t>
            </a:r>
            <a:r>
              <a:rPr lang="en-US" dirty="0"/>
              <a:t>) and the Governmental Accounting Standards Board (</a:t>
            </a:r>
            <a:r>
              <a:rPr lang="en-US" dirty="0">
                <a:hlinkClick r:id="rId5"/>
              </a:rPr>
              <a:t>GASB</a:t>
            </a:r>
            <a:r>
              <a:rPr lang="en-US" dirty="0"/>
              <a:t>). Both Boards establish and improve financial accounting and reporting standards known as Generally  Accepted Accounting Principles (GAAP). The Financial Accounting Standards Board (FASB) is the standard setting authority for GAAP for for-profit and non-governmental nonprofit organizations, while the Governmental Accounting Standards Board (GASB) does the same for state and local governments and governmental non-profits.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700" dirty="0"/>
              <a:t>Financial Statements</a:t>
            </a:r>
          </a:p>
        </p:txBody>
      </p:sp>
      <p:sp>
        <p:nvSpPr>
          <p:cNvPr id="2" name="Content Placeholder 1"/>
          <p:cNvSpPr>
            <a:spLocks noGrp="1"/>
          </p:cNvSpPr>
          <p:nvPr>
            <p:ph idx="1"/>
          </p:nvPr>
        </p:nvSpPr>
        <p:spPr/>
        <p:txBody>
          <a:bodyPr/>
          <a:lstStyle/>
          <a:p>
            <a:r>
              <a:rPr lang="en-US" dirty="0"/>
              <a:t>Private colleges and universities (FASB)</a:t>
            </a:r>
          </a:p>
          <a:p>
            <a:endParaRPr lang="en-US" dirty="0"/>
          </a:p>
          <a:p>
            <a:pPr lvl="1"/>
            <a:r>
              <a:rPr lang="en-US" dirty="0"/>
              <a:t>Statement of Financial Position (balance sheet)</a:t>
            </a:r>
          </a:p>
          <a:p>
            <a:pPr lvl="1"/>
            <a:r>
              <a:rPr lang="en-US" dirty="0"/>
              <a:t>Statement of Activities (income statement)</a:t>
            </a:r>
          </a:p>
          <a:p>
            <a:pPr lvl="1"/>
            <a:r>
              <a:rPr lang="en-US" dirty="0"/>
              <a:t>Statement of Cash Flows</a:t>
            </a:r>
          </a:p>
          <a:p>
            <a:pPr lvl="1"/>
            <a:r>
              <a:rPr lang="en-US" dirty="0"/>
              <a:t>Notes to the Financial Statements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700" dirty="0"/>
              <a:t>Statement of Financial Position</a:t>
            </a:r>
          </a:p>
        </p:txBody>
      </p:sp>
      <p:sp>
        <p:nvSpPr>
          <p:cNvPr id="2" name="Content Placeholder 1"/>
          <p:cNvSpPr>
            <a:spLocks noGrp="1"/>
          </p:cNvSpPr>
          <p:nvPr>
            <p:ph idx="1"/>
          </p:nvPr>
        </p:nvSpPr>
        <p:spPr/>
        <p:txBody>
          <a:bodyPr>
            <a:normAutofit/>
          </a:bodyPr>
          <a:lstStyle/>
          <a:p>
            <a:r>
              <a:rPr lang="en-US" dirty="0"/>
              <a:t>The information provided in a Statement of Financial Position, used with related disclosures and information in other financial statements, helps donors, members, creditors, and others to assess (a) the organization's ability to continue to provide services and (b) the organization's liquidity, financial flexibility, ability to meet obligations, and needs for external financing.</a:t>
            </a:r>
          </a:p>
          <a:p>
            <a:r>
              <a:rPr lang="en-US" dirty="0"/>
              <a:t>The institution has the option of preparing this Statement as a single column “corporate” model; as a set of columns, one for each class of net assets and a totals column; or as an operating/capital model which divides assets, liabilities, and each class of net assets between items used in ongoing operations and those retained for capital expenditures.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l" rtl="0">
              <a:spcBef>
                <a:spcPct val="0"/>
              </a:spcBef>
            </a:pPr>
            <a:r>
              <a:rPr lang="en-US" sz="3700" dirty="0">
                <a:latin typeface="+mj-lt"/>
              </a:rPr>
              <a:t>Statement of Activities</a:t>
            </a:r>
            <a:endParaRPr lang="en-US" dirty="0"/>
          </a:p>
        </p:txBody>
      </p:sp>
      <p:sp>
        <p:nvSpPr>
          <p:cNvPr id="2" name="Content Placeholder 1"/>
          <p:cNvSpPr>
            <a:spLocks noGrp="1"/>
          </p:cNvSpPr>
          <p:nvPr>
            <p:ph idx="1"/>
          </p:nvPr>
        </p:nvSpPr>
        <p:spPr/>
        <p:txBody>
          <a:bodyPr>
            <a:normAutofit/>
          </a:bodyPr>
          <a:lstStyle/>
          <a:p>
            <a:r>
              <a:rPr lang="en-US" dirty="0"/>
              <a:t>The purpose of the Statement of Activities is to report the changes in an organization's net assets that occurred over the prior reporting period.</a:t>
            </a:r>
          </a:p>
          <a:p>
            <a:r>
              <a:rPr lang="en-US" dirty="0"/>
              <a:t>There are three possible formats for this Statement.  Format A is a single column of revenues, expenditures, and other changes for a given fiscal year.  Format B is a multi-column format of the same information, with a separate column for unrestricted, temporarily restricted, and permanently restricted funds, as well as a total.  Format C is a two-statement approach.  One statement would list unrestricted revenues, expenses and other changes in net assets while the second statement would list changes in net assets.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lgn="l" rtl="0">
              <a:spcBef>
                <a:spcPct val="0"/>
              </a:spcBef>
            </a:pPr>
            <a:r>
              <a:rPr lang="en-US" sz="3700" dirty="0">
                <a:latin typeface="+mj-lt"/>
              </a:rPr>
              <a:t>Statement of Cash Flows</a:t>
            </a:r>
            <a:endParaRPr lang="en-US" dirty="0"/>
          </a:p>
        </p:txBody>
      </p:sp>
      <p:sp>
        <p:nvSpPr>
          <p:cNvPr id="2" name="Content Placeholder 1"/>
          <p:cNvSpPr>
            <a:spLocks noGrp="1"/>
          </p:cNvSpPr>
          <p:nvPr>
            <p:ph idx="1"/>
          </p:nvPr>
        </p:nvSpPr>
        <p:spPr/>
        <p:txBody>
          <a:bodyPr>
            <a:normAutofit/>
          </a:bodyPr>
          <a:lstStyle/>
          <a:p>
            <a:r>
              <a:rPr lang="en-US" dirty="0"/>
              <a:t>The purpose of this statement is to provide relevant information about the cash receipts and cash flow of the institution for a given fiscal year. The minimum requirements are that this statement provides total changes in cash and cash equivalents: total amount of net cash provided by or used for investing activities, financing activities, and operations; interest paid on debt; significant noncash financing and investment activities; and a reconciliation of change in total net assets to net cash provided by or used by operations.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700" dirty="0"/>
              <a:t>Financial Statements</a:t>
            </a:r>
          </a:p>
        </p:txBody>
      </p:sp>
      <p:sp>
        <p:nvSpPr>
          <p:cNvPr id="2" name="Content Placeholder 1"/>
          <p:cNvSpPr>
            <a:spLocks noGrp="1"/>
          </p:cNvSpPr>
          <p:nvPr>
            <p:ph idx="1"/>
          </p:nvPr>
        </p:nvSpPr>
        <p:spPr/>
        <p:txBody>
          <a:bodyPr/>
          <a:lstStyle/>
          <a:p>
            <a:r>
              <a:rPr lang="en-US" dirty="0"/>
              <a:t>Public colleges and universities (GASB)</a:t>
            </a:r>
          </a:p>
          <a:p>
            <a:endParaRPr lang="en-US" dirty="0"/>
          </a:p>
          <a:p>
            <a:pPr lvl="1"/>
            <a:r>
              <a:rPr lang="en-US" dirty="0"/>
              <a:t>Statement of Net Position (balance sheet)</a:t>
            </a:r>
          </a:p>
          <a:p>
            <a:pPr lvl="1"/>
            <a:r>
              <a:rPr lang="en-US" dirty="0"/>
              <a:t>Statement of Revenues, Expenses, and Changes in Net Position (income statement)</a:t>
            </a:r>
          </a:p>
          <a:p>
            <a:pPr lvl="1"/>
            <a:r>
              <a:rPr lang="en-US" dirty="0"/>
              <a:t>Statement of Cash Flows</a:t>
            </a:r>
          </a:p>
          <a:p>
            <a:pPr lvl="1"/>
            <a:r>
              <a:rPr lang="en-US" dirty="0"/>
              <a:t>Notes to the Financial Statements</a:t>
            </a:r>
          </a:p>
        </p:txBody>
      </p:sp>
    </p:spTree>
    <p:extLst>
      <p:ext uri="{BB962C8B-B14F-4D97-AF65-F5344CB8AC3E}">
        <p14:creationId xmlns:p14="http://schemas.microsoft.com/office/powerpoint/2010/main" val="2365825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700" dirty="0"/>
              <a:t>Statement of Net Position</a:t>
            </a:r>
          </a:p>
        </p:txBody>
      </p:sp>
      <p:sp>
        <p:nvSpPr>
          <p:cNvPr id="2" name="Content Placeholder 1"/>
          <p:cNvSpPr>
            <a:spLocks noGrp="1"/>
          </p:cNvSpPr>
          <p:nvPr>
            <p:ph idx="1"/>
          </p:nvPr>
        </p:nvSpPr>
        <p:spPr/>
        <p:txBody>
          <a:bodyPr>
            <a:noAutofit/>
          </a:bodyPr>
          <a:lstStyle/>
          <a:p>
            <a:r>
              <a:rPr lang="en-US" dirty="0"/>
              <a:t>As a government-wide financial statement, the statement of net position is prepared in the modified accrual basis of accounting, where revenues are recognized revenues in the period in which they become available and measurable, and prepared using the current economic resources measurement focus, where assets and liabilities reported on the financial statements are limited to those representing current available resources or requiring expenditure of said resources. </a:t>
            </a:r>
          </a:p>
          <a:p>
            <a:r>
              <a:rPr lang="en-US" dirty="0"/>
              <a:t>The Statement is the only financial statement that reports general capital assets and general long-term liabilities. Users read an institution’s statement of net position to identify its relative liquidity, its ability to meet institutional obligations, and its need for external financing.</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620000" cy="2590800"/>
          </a:xfrm>
        </p:spPr>
        <p:txBody>
          <a:bodyPr>
            <a:noAutofit/>
          </a:bodyPr>
          <a:lstStyle/>
          <a:p>
            <a:br>
              <a:rPr lang="en-US" sz="3600" dirty="0">
                <a:effectLst/>
              </a:rPr>
            </a:br>
            <a:br>
              <a:rPr lang="en-US" sz="3600" dirty="0">
                <a:effectLst/>
              </a:rPr>
            </a:br>
            <a:br>
              <a:rPr lang="en-US" sz="3600" dirty="0">
                <a:effectLst/>
              </a:rPr>
            </a:br>
            <a:br>
              <a:rPr lang="en-US" sz="3600" dirty="0">
                <a:effectLst/>
              </a:rPr>
            </a:br>
            <a:r>
              <a:rPr lang="en-US" sz="3200" dirty="0">
                <a:effectLst/>
              </a:rPr>
              <a:t>Understanding and Using Financial Information for Collective Bargaining Campaigns</a:t>
            </a:r>
            <a:br>
              <a:rPr lang="en-US" sz="3600" dirty="0">
                <a:effectLst/>
              </a:rPr>
            </a:br>
            <a:br>
              <a:rPr lang="en-US" sz="3700" dirty="0">
                <a:effectLst/>
              </a:rPr>
            </a:br>
            <a:r>
              <a:rPr lang="en-US" sz="2400" dirty="0">
                <a:effectLst/>
              </a:rPr>
              <a:t>NEA Higher Education Conference</a:t>
            </a:r>
            <a:br>
              <a:rPr lang="en-US" sz="2400" dirty="0">
                <a:effectLst/>
              </a:rPr>
            </a:br>
            <a:r>
              <a:rPr lang="en-US" sz="2400" dirty="0">
                <a:effectLst/>
              </a:rPr>
              <a:t>March 2025</a:t>
            </a:r>
            <a:endParaRPr lang="en-US" sz="3700" dirty="0">
              <a:effectLst/>
            </a:endParaRPr>
          </a:p>
        </p:txBody>
      </p:sp>
      <p:sp>
        <p:nvSpPr>
          <p:cNvPr id="3" name="Subtitle 2"/>
          <p:cNvSpPr>
            <a:spLocks noGrp="1"/>
          </p:cNvSpPr>
          <p:nvPr>
            <p:ph type="subTitle" idx="1"/>
          </p:nvPr>
        </p:nvSpPr>
        <p:spPr>
          <a:xfrm>
            <a:off x="838200" y="4114800"/>
            <a:ext cx="7924800" cy="2133600"/>
          </a:xfrm>
        </p:spPr>
        <p:txBody>
          <a:bodyPr>
            <a:normAutofit/>
          </a:bodyPr>
          <a:lstStyle/>
          <a:p>
            <a:pPr>
              <a:lnSpc>
                <a:spcPct val="100000"/>
              </a:lnSpc>
              <a:spcAft>
                <a:spcPts val="0"/>
              </a:spcAft>
            </a:pPr>
            <a:endParaRPr lang="en-US" sz="1700" dirty="0"/>
          </a:p>
          <a:p>
            <a:pPr>
              <a:lnSpc>
                <a:spcPct val="100000"/>
              </a:lnSpc>
              <a:spcAft>
                <a:spcPts val="0"/>
              </a:spcAft>
            </a:pPr>
            <a:r>
              <a:rPr lang="en-US" sz="1700" dirty="0"/>
              <a:t>Gregg M. Gascon, Ph.D., M.P.A.</a:t>
            </a:r>
          </a:p>
          <a:p>
            <a:pPr>
              <a:lnSpc>
                <a:spcPct val="100000"/>
              </a:lnSpc>
              <a:spcAft>
                <a:spcPts val="0"/>
              </a:spcAft>
            </a:pPr>
            <a:r>
              <a:rPr lang="en-US" sz="1700" dirty="0"/>
              <a:t>NEA Higher education finance consultant</a:t>
            </a:r>
            <a:endParaRPr lang="en-US" sz="1700" b="1" cap="none" dirty="0"/>
          </a:p>
          <a:p>
            <a:pPr>
              <a:lnSpc>
                <a:spcPct val="100000"/>
              </a:lnSpc>
              <a:spcAft>
                <a:spcPts val="0"/>
              </a:spcAft>
            </a:pPr>
            <a:r>
              <a:rPr lang="en-US" sz="1700" dirty="0"/>
              <a:t>BILL LYNE, Ph.D., </a:t>
            </a:r>
          </a:p>
          <a:p>
            <a:pPr>
              <a:lnSpc>
                <a:spcPct val="100000"/>
              </a:lnSpc>
              <a:spcAft>
                <a:spcPts val="0"/>
              </a:spcAft>
            </a:pPr>
            <a:r>
              <a:rPr lang="en-US" sz="1700" dirty="0"/>
              <a:t>President, United Faculty of Washington State</a:t>
            </a:r>
          </a:p>
          <a:p>
            <a:endParaRPr lang="en-US" sz="1700" b="1" cap="none" dirty="0"/>
          </a:p>
          <a:p>
            <a:endParaRPr lang="en-US" sz="1400" dirty="0"/>
          </a:p>
          <a:p>
            <a:endParaRPr lang="en-US" sz="1400" dirty="0"/>
          </a:p>
          <a:p>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700" dirty="0"/>
              <a:t>Statement of Revenues, Expenses and Changes in Net Position</a:t>
            </a:r>
          </a:p>
        </p:txBody>
      </p:sp>
      <p:sp>
        <p:nvSpPr>
          <p:cNvPr id="2" name="Content Placeholder 1"/>
          <p:cNvSpPr>
            <a:spLocks noGrp="1"/>
          </p:cNvSpPr>
          <p:nvPr>
            <p:ph idx="1"/>
          </p:nvPr>
        </p:nvSpPr>
        <p:spPr/>
        <p:txBody>
          <a:bodyPr>
            <a:normAutofit/>
          </a:bodyPr>
          <a:lstStyle/>
          <a:p>
            <a:r>
              <a:rPr lang="en-US" dirty="0"/>
              <a:t>As a proprietary fund financial statement, the statement of revenues, expenses and changes in net position is prepared in the accrual basis of accounting, wherein revenues and expenses are recognized when earned or incurred, and prepared using the economic resources measurement focus, which reports all inflows, outflows, and balances affecting or reflecting an entity's net position. </a:t>
            </a:r>
          </a:p>
          <a:p>
            <a:r>
              <a:rPr lang="en-US" dirty="0"/>
              <a:t>The purpose of the Statement is to provide information to stakeholders regarding the operating performance of the institution and the effects of nonoperating transactions and events that change the amount of net assets of the institution. </a:t>
            </a:r>
          </a:p>
          <a:p>
            <a:endParaRPr lang="en-US" sz="2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700" dirty="0"/>
              <a:t>Statement of Cash Flows</a:t>
            </a:r>
          </a:p>
        </p:txBody>
      </p:sp>
      <p:sp>
        <p:nvSpPr>
          <p:cNvPr id="2" name="Content Placeholder 1"/>
          <p:cNvSpPr>
            <a:spLocks noGrp="1"/>
          </p:cNvSpPr>
          <p:nvPr>
            <p:ph idx="1"/>
          </p:nvPr>
        </p:nvSpPr>
        <p:spPr/>
        <p:txBody>
          <a:bodyPr>
            <a:normAutofit/>
          </a:bodyPr>
          <a:lstStyle/>
          <a:p>
            <a:r>
              <a:rPr lang="en-US" dirty="0"/>
              <a:t>As a proprietary fund financial statement, the statement of cash flows is prepared in the accrual basis of accounting, wherein revenues and expenses are recognized when earned or incurred, and prepared using the economic resources measurement focus, which reports all inflows, outflows, and balances affecting or reflecting an entity's net assets. </a:t>
            </a:r>
          </a:p>
          <a:p>
            <a:r>
              <a:rPr lang="en-US" dirty="0"/>
              <a:t>The purpose of the Statement is to provide information to stakeholders regarding the cash receipts and cash payments of an institution during a specified time period. This can help readers estimate its ability to meet its obligations as they come due and determine its need for external financing.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172EA-C2F5-13CB-07D2-50BF161503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73FDF1-298D-DEB9-180D-FA4009380A32}"/>
              </a:ext>
            </a:extLst>
          </p:cNvPr>
          <p:cNvSpPr>
            <a:spLocks noGrp="1"/>
          </p:cNvSpPr>
          <p:nvPr>
            <p:ph type="title"/>
          </p:nvPr>
        </p:nvSpPr>
        <p:spPr/>
        <p:txBody>
          <a:bodyPr>
            <a:normAutofit/>
          </a:bodyPr>
          <a:lstStyle/>
          <a:p>
            <a:r>
              <a:rPr lang="en-US" sz="3700" dirty="0"/>
              <a:t>Notes to the Financial Statements</a:t>
            </a:r>
          </a:p>
        </p:txBody>
      </p:sp>
      <p:sp>
        <p:nvSpPr>
          <p:cNvPr id="2" name="Content Placeholder 1">
            <a:extLst>
              <a:ext uri="{FF2B5EF4-FFF2-40B4-BE49-F238E27FC236}">
                <a16:creationId xmlns:a16="http://schemas.microsoft.com/office/drawing/2014/main" id="{C93A5056-82FD-7901-624E-EAE85368498F}"/>
              </a:ext>
            </a:extLst>
          </p:cNvPr>
          <p:cNvSpPr>
            <a:spLocks noGrp="1"/>
          </p:cNvSpPr>
          <p:nvPr>
            <p:ph idx="1"/>
          </p:nvPr>
        </p:nvSpPr>
        <p:spPr/>
        <p:txBody>
          <a:bodyPr>
            <a:normAutofit/>
          </a:bodyPr>
          <a:lstStyle/>
          <a:p>
            <a:pPr>
              <a:spcAft>
                <a:spcPts val="0"/>
              </a:spcAft>
            </a:pPr>
            <a:r>
              <a:rPr lang="en-US" dirty="0"/>
              <a:t>The notes to an institution's audited financial statements provide readers with additional information and details that complement the numbers presented in the main financial statements. These notes typically include:</a:t>
            </a:r>
          </a:p>
          <a:p>
            <a:endParaRPr lang="en-US" sz="800" dirty="0"/>
          </a:p>
          <a:p>
            <a:pPr lvl="1">
              <a:buFont typeface="Wingdings" panose="05000000000000000000" pitchFamily="2" charset="2"/>
              <a:buChar char="§"/>
            </a:pPr>
            <a:r>
              <a:rPr lang="en-US" dirty="0"/>
              <a:t>Accounting policies</a:t>
            </a:r>
          </a:p>
          <a:p>
            <a:pPr lvl="1">
              <a:buFont typeface="Wingdings" panose="05000000000000000000" pitchFamily="2" charset="2"/>
              <a:buChar char="§"/>
            </a:pPr>
            <a:r>
              <a:rPr lang="en-US" dirty="0"/>
              <a:t>Cash deposits with financial institutions</a:t>
            </a:r>
          </a:p>
          <a:p>
            <a:pPr lvl="1">
              <a:buFont typeface="Wingdings" panose="05000000000000000000" pitchFamily="2" charset="2"/>
              <a:buChar char="§"/>
            </a:pPr>
            <a:r>
              <a:rPr lang="en-US" dirty="0"/>
              <a:t>Investments</a:t>
            </a:r>
          </a:p>
          <a:p>
            <a:pPr lvl="1">
              <a:buFont typeface="Wingdings" panose="05000000000000000000" pitchFamily="2" charset="2"/>
              <a:buChar char="§"/>
            </a:pPr>
            <a:r>
              <a:rPr lang="en-US" dirty="0"/>
              <a:t>Significant contingent liabilities</a:t>
            </a:r>
          </a:p>
          <a:p>
            <a:pPr lvl="1">
              <a:buFont typeface="Wingdings" panose="05000000000000000000" pitchFamily="2" charset="2"/>
              <a:buChar char="§"/>
            </a:pPr>
            <a:r>
              <a:rPr lang="en-US" dirty="0"/>
              <a:t>Annual pension cost and obligations</a:t>
            </a:r>
          </a:p>
          <a:p>
            <a:pPr lvl="1">
              <a:buFont typeface="Wingdings" panose="05000000000000000000" pitchFamily="2" charset="2"/>
              <a:buChar char="§"/>
            </a:pPr>
            <a:r>
              <a:rPr lang="en-US" dirty="0"/>
              <a:t>Annual other postemployment benefit (OPEG) cost and obligations</a:t>
            </a:r>
          </a:p>
          <a:p>
            <a:pPr lvl="1">
              <a:buFont typeface="Wingdings" panose="05000000000000000000" pitchFamily="2" charset="2"/>
              <a:buChar char="§"/>
            </a:pPr>
            <a:r>
              <a:rPr lang="en-US" dirty="0"/>
              <a:t>Debt service requirements to maturity</a:t>
            </a:r>
          </a:p>
          <a:p>
            <a:pPr lvl="1">
              <a:buFont typeface="Wingdings" panose="05000000000000000000" pitchFamily="2" charset="2"/>
              <a:buChar char="§"/>
            </a:pPr>
            <a:r>
              <a:rPr lang="en-US" dirty="0"/>
              <a:t>Required disclosures about leases, capital assets, and long-term liabilities</a:t>
            </a:r>
          </a:p>
        </p:txBody>
      </p:sp>
    </p:spTree>
    <p:extLst>
      <p:ext uri="{BB962C8B-B14F-4D97-AF65-F5344CB8AC3E}">
        <p14:creationId xmlns:p14="http://schemas.microsoft.com/office/powerpoint/2010/main" val="1146725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AB078-6081-75BA-CD84-5D31B4ED8E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D0913F-7AA6-DE50-16C0-0B1272E682D9}"/>
              </a:ext>
            </a:extLst>
          </p:cNvPr>
          <p:cNvSpPr>
            <a:spLocks noGrp="1"/>
          </p:cNvSpPr>
          <p:nvPr>
            <p:ph type="title"/>
          </p:nvPr>
        </p:nvSpPr>
        <p:spPr/>
        <p:txBody>
          <a:bodyPr>
            <a:normAutofit/>
          </a:bodyPr>
          <a:lstStyle/>
          <a:p>
            <a:r>
              <a:rPr lang="en-US" sz="3700" dirty="0"/>
              <a:t>Component Units</a:t>
            </a:r>
          </a:p>
        </p:txBody>
      </p:sp>
      <p:sp>
        <p:nvSpPr>
          <p:cNvPr id="2" name="Content Placeholder 1">
            <a:extLst>
              <a:ext uri="{FF2B5EF4-FFF2-40B4-BE49-F238E27FC236}">
                <a16:creationId xmlns:a16="http://schemas.microsoft.com/office/drawing/2014/main" id="{E98542D0-3BC6-32B7-F035-6EAE56407040}"/>
              </a:ext>
            </a:extLst>
          </p:cNvPr>
          <p:cNvSpPr>
            <a:spLocks noGrp="1"/>
          </p:cNvSpPr>
          <p:nvPr>
            <p:ph idx="1"/>
          </p:nvPr>
        </p:nvSpPr>
        <p:spPr/>
        <p:txBody>
          <a:bodyPr>
            <a:normAutofit/>
          </a:bodyPr>
          <a:lstStyle/>
          <a:p>
            <a:r>
              <a:rPr lang="en-US" dirty="0"/>
              <a:t>Under the Governmental Accounting Standards Board (GASB), a component unit refers to a legally separate organization for which the primary government (public college or university) is financially accountable. </a:t>
            </a:r>
          </a:p>
          <a:p>
            <a:r>
              <a:rPr lang="en-US" dirty="0"/>
              <a:t>Component units can take various forms, such as other governmental entities, nonprofit organizations, or for-profit entities. </a:t>
            </a:r>
          </a:p>
          <a:p>
            <a:r>
              <a:rPr lang="en-US" dirty="0"/>
              <a:t>They are typically included in the financial reporting of the primary government because of the significance of their relationship with the primary government, either financially or operationally.</a:t>
            </a:r>
          </a:p>
        </p:txBody>
      </p:sp>
    </p:spTree>
    <p:extLst>
      <p:ext uri="{BB962C8B-B14F-4D97-AF65-F5344CB8AC3E}">
        <p14:creationId xmlns:p14="http://schemas.microsoft.com/office/powerpoint/2010/main" val="228586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6DF7C-0F40-ACB1-A162-1AC1182263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160DE9-5D08-B5C2-06C1-62D9E75DB24B}"/>
              </a:ext>
            </a:extLst>
          </p:cNvPr>
          <p:cNvSpPr>
            <a:spLocks noGrp="1"/>
          </p:cNvSpPr>
          <p:nvPr>
            <p:ph type="title"/>
          </p:nvPr>
        </p:nvSpPr>
        <p:spPr/>
        <p:txBody>
          <a:bodyPr>
            <a:normAutofit/>
          </a:bodyPr>
          <a:lstStyle/>
          <a:p>
            <a:r>
              <a:rPr lang="en-US" sz="3700" dirty="0"/>
              <a:t>Financial Ratios</a:t>
            </a:r>
          </a:p>
        </p:txBody>
      </p:sp>
      <p:sp>
        <p:nvSpPr>
          <p:cNvPr id="2" name="Content Placeholder 1">
            <a:extLst>
              <a:ext uri="{FF2B5EF4-FFF2-40B4-BE49-F238E27FC236}">
                <a16:creationId xmlns:a16="http://schemas.microsoft.com/office/drawing/2014/main" id="{CFD12540-61AA-4B10-007F-EFFCE468CAC1}"/>
              </a:ext>
            </a:extLst>
          </p:cNvPr>
          <p:cNvSpPr>
            <a:spLocks noGrp="1"/>
          </p:cNvSpPr>
          <p:nvPr>
            <p:ph idx="1"/>
          </p:nvPr>
        </p:nvSpPr>
        <p:spPr/>
        <p:txBody>
          <a:bodyPr>
            <a:normAutofit/>
          </a:bodyPr>
          <a:lstStyle/>
          <a:p>
            <a:r>
              <a:rPr lang="en-US" dirty="0"/>
              <a:t>Ratio analysis is an evaluative tool when its purpose is to inform decision-making.</a:t>
            </a:r>
          </a:p>
          <a:p>
            <a:pPr>
              <a:spcBef>
                <a:spcPts val="600"/>
              </a:spcBef>
              <a:spcAft>
                <a:spcPts val="0"/>
              </a:spcAft>
            </a:pPr>
            <a:endParaRPr lang="en-US" sz="1000" dirty="0"/>
          </a:p>
          <a:p>
            <a:r>
              <a:rPr lang="en-US" dirty="0"/>
              <a:t>Insights which follow from ratio analyses involve ratios in addition to trends, patterns and anomalies within an institution at one point in time or across fiscal years. </a:t>
            </a:r>
          </a:p>
          <a:p>
            <a:pPr>
              <a:spcBef>
                <a:spcPts val="600"/>
              </a:spcBef>
              <a:spcAft>
                <a:spcPts val="0"/>
              </a:spcAft>
            </a:pPr>
            <a:endParaRPr lang="en-US" dirty="0"/>
          </a:p>
          <a:p>
            <a:r>
              <a:rPr lang="en-US" dirty="0"/>
              <a:t>A ratio represents the relative magnitudes of two quantities and is usually expressed as a quotient. Peer comparisons are difficult to conduct appropriately because the ratios evaluate the extent to which an institution can meet its mission, and the mission of each institution is (in all likelihood) unique. </a:t>
            </a:r>
          </a:p>
        </p:txBody>
      </p:sp>
    </p:spTree>
    <p:extLst>
      <p:ext uri="{BB962C8B-B14F-4D97-AF65-F5344CB8AC3E}">
        <p14:creationId xmlns:p14="http://schemas.microsoft.com/office/powerpoint/2010/main" val="656673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779DE-8EBD-27DB-FF41-70504503D4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998AD0-26EF-91CB-5A31-A67A79DA070D}"/>
              </a:ext>
            </a:extLst>
          </p:cNvPr>
          <p:cNvSpPr>
            <a:spLocks noGrp="1"/>
          </p:cNvSpPr>
          <p:nvPr>
            <p:ph type="title"/>
          </p:nvPr>
        </p:nvSpPr>
        <p:spPr/>
        <p:txBody>
          <a:bodyPr>
            <a:normAutofit/>
          </a:bodyPr>
          <a:lstStyle/>
          <a:p>
            <a:r>
              <a:rPr lang="en-US" sz="3700" dirty="0"/>
              <a:t>Ratio Analyses</a:t>
            </a:r>
          </a:p>
        </p:txBody>
      </p:sp>
      <p:sp>
        <p:nvSpPr>
          <p:cNvPr id="2" name="Content Placeholder 1">
            <a:extLst>
              <a:ext uri="{FF2B5EF4-FFF2-40B4-BE49-F238E27FC236}">
                <a16:creationId xmlns:a16="http://schemas.microsoft.com/office/drawing/2014/main" id="{0F275A52-4938-588D-5C8A-F6CC3459518B}"/>
              </a:ext>
            </a:extLst>
          </p:cNvPr>
          <p:cNvSpPr>
            <a:spLocks noGrp="1"/>
          </p:cNvSpPr>
          <p:nvPr>
            <p:ph idx="1"/>
          </p:nvPr>
        </p:nvSpPr>
        <p:spPr/>
        <p:txBody>
          <a:bodyPr>
            <a:normAutofit/>
          </a:bodyPr>
          <a:lstStyle/>
          <a:p>
            <a:r>
              <a:rPr lang="en-US" dirty="0"/>
              <a:t>Financial ratio analysis has traditionally been defined as the evaluation and interpretation of an institution’s financial data using standard financial ratios or accounting ratios to determine an institution’s financial state or condition.</a:t>
            </a:r>
          </a:p>
          <a:p>
            <a:pPr>
              <a:spcBef>
                <a:spcPts val="600"/>
              </a:spcBef>
              <a:spcAft>
                <a:spcPts val="0"/>
              </a:spcAft>
            </a:pPr>
            <a:endParaRPr lang="en-US" dirty="0"/>
          </a:p>
          <a:p>
            <a:r>
              <a:rPr lang="en-US" dirty="0"/>
              <a:t>In higher education financial ratio analysis, the financial ratios that are calculated focus on the institution’s relative ability to repay current and future debt and whether the institution is using its financial resources effectively to meet its mission.</a:t>
            </a:r>
          </a:p>
        </p:txBody>
      </p:sp>
    </p:spTree>
    <p:extLst>
      <p:ext uri="{BB962C8B-B14F-4D97-AF65-F5344CB8AC3E}">
        <p14:creationId xmlns:p14="http://schemas.microsoft.com/office/powerpoint/2010/main" val="4005303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6F04-94D0-F792-3CA6-2CC3DC302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56839-F056-00C5-4CB9-AB03306D8D0E}"/>
              </a:ext>
            </a:extLst>
          </p:cNvPr>
          <p:cNvSpPr>
            <a:spLocks noGrp="1"/>
          </p:cNvSpPr>
          <p:nvPr>
            <p:ph type="title"/>
          </p:nvPr>
        </p:nvSpPr>
        <p:spPr/>
        <p:txBody>
          <a:bodyPr>
            <a:normAutofit/>
          </a:bodyPr>
          <a:lstStyle/>
          <a:p>
            <a:r>
              <a:rPr lang="en-US" sz="3700" dirty="0"/>
              <a:t>Ratio Analyses</a:t>
            </a:r>
          </a:p>
        </p:txBody>
      </p:sp>
      <p:sp>
        <p:nvSpPr>
          <p:cNvPr id="3" name="Content Placeholder 2">
            <a:extLst>
              <a:ext uri="{FF2B5EF4-FFF2-40B4-BE49-F238E27FC236}">
                <a16:creationId xmlns:a16="http://schemas.microsoft.com/office/drawing/2014/main" id="{6A383E2E-DC1C-E25F-AFFB-29D8A30C9E75}"/>
              </a:ext>
            </a:extLst>
          </p:cNvPr>
          <p:cNvSpPr>
            <a:spLocks noGrp="1"/>
          </p:cNvSpPr>
          <p:nvPr>
            <p:ph idx="1"/>
          </p:nvPr>
        </p:nvSpPr>
        <p:spPr/>
        <p:txBody>
          <a:bodyPr/>
          <a:lstStyle/>
          <a:p>
            <a:pPr marL="0" indent="0">
              <a:buNone/>
            </a:pPr>
            <a:r>
              <a:rPr lang="en-US" dirty="0"/>
              <a:t>While definitions of several financial ratios are based upon the same or similar calculations, the interpretations that follow from them can differ from analyst to analyst depending upon institutional and analyst factors.</a:t>
            </a:r>
          </a:p>
          <a:p>
            <a:pPr marL="0" indent="0">
              <a:buNone/>
            </a:pPr>
            <a:r>
              <a:rPr lang="en-US" dirty="0"/>
              <a:t>Financial ratios need to be placed in context to given them meaning, and the results should be analyzed iteratively over time to detect trends, patterns and anomalies.</a:t>
            </a:r>
          </a:p>
          <a:p>
            <a:pPr marL="0" indent="0">
              <a:buNone/>
            </a:pPr>
            <a:endParaRPr lang="en-US" dirty="0"/>
          </a:p>
        </p:txBody>
      </p:sp>
    </p:spTree>
    <p:extLst>
      <p:ext uri="{BB962C8B-B14F-4D97-AF65-F5344CB8AC3E}">
        <p14:creationId xmlns:p14="http://schemas.microsoft.com/office/powerpoint/2010/main" val="3181187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99D22-5A8B-355A-AA05-DE52C3E868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432A1-E065-B29E-FC98-905B2EE5E125}"/>
              </a:ext>
            </a:extLst>
          </p:cNvPr>
          <p:cNvSpPr>
            <a:spLocks noGrp="1"/>
          </p:cNvSpPr>
          <p:nvPr>
            <p:ph type="title"/>
          </p:nvPr>
        </p:nvSpPr>
        <p:spPr/>
        <p:txBody>
          <a:bodyPr>
            <a:normAutofit/>
          </a:bodyPr>
          <a:lstStyle/>
          <a:p>
            <a:r>
              <a:rPr lang="en-US" sz="3700" dirty="0"/>
              <a:t>Fiscal Capacity</a:t>
            </a:r>
          </a:p>
        </p:txBody>
      </p:sp>
      <p:sp>
        <p:nvSpPr>
          <p:cNvPr id="3" name="Content Placeholder 2">
            <a:extLst>
              <a:ext uri="{FF2B5EF4-FFF2-40B4-BE49-F238E27FC236}">
                <a16:creationId xmlns:a16="http://schemas.microsoft.com/office/drawing/2014/main" id="{E70E1A75-07E5-833A-E1D6-95B82148667A}"/>
              </a:ext>
            </a:extLst>
          </p:cNvPr>
          <p:cNvSpPr>
            <a:spLocks noGrp="1"/>
          </p:cNvSpPr>
          <p:nvPr>
            <p:ph idx="1"/>
          </p:nvPr>
        </p:nvSpPr>
        <p:spPr/>
        <p:txBody>
          <a:bodyPr/>
          <a:lstStyle/>
          <a:p>
            <a:r>
              <a:rPr lang="en-US" dirty="0"/>
              <a:t>Fiscal capacity refers to an institution’s ability to meet its financial obligations as they come due, and can be interpreted through liquidity (short-term), solvency (long-term), and ability to raise revenue. </a:t>
            </a:r>
          </a:p>
          <a:p>
            <a:r>
              <a:rPr lang="en-US" dirty="0"/>
              <a:t>Liquidity can be estimated with the current ratio. The current ratio is calculated as total current assets divided by total current liabilities.</a:t>
            </a:r>
          </a:p>
          <a:p>
            <a:r>
              <a:rPr lang="en-US" dirty="0"/>
              <a:t>Solvency can be estimated with the liabilities-to-assets ratio, which is calculated as total liabilities divided by total assets.</a:t>
            </a:r>
          </a:p>
          <a:p>
            <a:r>
              <a:rPr lang="en-US" dirty="0"/>
              <a:t>Ability to raise revenue ratios take a higher education institution’s most important sources of revenue- state appropriations, net tuition and fees- and divide them by FTE enrollment.</a:t>
            </a:r>
          </a:p>
          <a:p>
            <a:endParaRPr lang="en-US" dirty="0"/>
          </a:p>
        </p:txBody>
      </p:sp>
    </p:spTree>
    <p:extLst>
      <p:ext uri="{BB962C8B-B14F-4D97-AF65-F5344CB8AC3E}">
        <p14:creationId xmlns:p14="http://schemas.microsoft.com/office/powerpoint/2010/main" val="136788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0A73E-A608-04F8-12CB-8D8B85950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72659-A5A0-28F4-EB41-AAD4E540749F}"/>
              </a:ext>
            </a:extLst>
          </p:cNvPr>
          <p:cNvSpPr>
            <a:spLocks noGrp="1"/>
          </p:cNvSpPr>
          <p:nvPr>
            <p:ph type="title"/>
          </p:nvPr>
        </p:nvSpPr>
        <p:spPr>
          <a:xfrm>
            <a:off x="829252" y="2133600"/>
            <a:ext cx="7543800" cy="2209800"/>
          </a:xfrm>
        </p:spPr>
        <p:txBody>
          <a:bodyPr>
            <a:normAutofit/>
          </a:bodyPr>
          <a:lstStyle/>
          <a:p>
            <a:br>
              <a:rPr lang="en-US" sz="2700" dirty="0"/>
            </a:br>
            <a:r>
              <a:rPr lang="en-US" sz="2700" dirty="0"/>
              <a:t>What information should accompany a financial audit analysis?</a:t>
            </a:r>
            <a:br>
              <a:rPr lang="en-US" sz="2700" dirty="0"/>
            </a:br>
            <a:endParaRPr lang="en-US" dirty="0"/>
          </a:p>
        </p:txBody>
      </p:sp>
      <p:sp>
        <p:nvSpPr>
          <p:cNvPr id="3" name="Text Placeholder 2">
            <a:extLst>
              <a:ext uri="{FF2B5EF4-FFF2-40B4-BE49-F238E27FC236}">
                <a16:creationId xmlns:a16="http://schemas.microsoft.com/office/drawing/2014/main" id="{D249FC70-3934-5369-16F3-3D7DA0ABCF85}"/>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4:</a:t>
            </a:r>
          </a:p>
        </p:txBody>
      </p:sp>
    </p:spTree>
    <p:extLst>
      <p:ext uri="{BB962C8B-B14F-4D97-AF65-F5344CB8AC3E}">
        <p14:creationId xmlns:p14="http://schemas.microsoft.com/office/powerpoint/2010/main" val="2514144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48D5-2EB6-4B02-86E7-BBC0F105A97A}"/>
              </a:ext>
            </a:extLst>
          </p:cNvPr>
          <p:cNvSpPr>
            <a:spLocks noGrp="1"/>
          </p:cNvSpPr>
          <p:nvPr>
            <p:ph type="title"/>
          </p:nvPr>
        </p:nvSpPr>
        <p:spPr/>
        <p:txBody>
          <a:bodyPr>
            <a:normAutofit/>
          </a:bodyPr>
          <a:lstStyle/>
          <a:p>
            <a:r>
              <a:rPr lang="en-US" sz="3700" dirty="0"/>
              <a:t>Accompanying Information</a:t>
            </a:r>
          </a:p>
        </p:txBody>
      </p:sp>
      <p:sp>
        <p:nvSpPr>
          <p:cNvPr id="3" name="Content Placeholder 2">
            <a:extLst>
              <a:ext uri="{FF2B5EF4-FFF2-40B4-BE49-F238E27FC236}">
                <a16:creationId xmlns:a16="http://schemas.microsoft.com/office/drawing/2014/main" id="{A1133320-21FC-46A1-BFDD-83743F3A626E}"/>
              </a:ext>
            </a:extLst>
          </p:cNvPr>
          <p:cNvSpPr>
            <a:spLocks noGrp="1"/>
          </p:cNvSpPr>
          <p:nvPr>
            <p:ph idx="1"/>
          </p:nvPr>
        </p:nvSpPr>
        <p:spPr>
          <a:xfrm>
            <a:off x="822959" y="1845734"/>
            <a:ext cx="7543801" cy="4478866"/>
          </a:xfrm>
        </p:spPr>
        <p:txBody>
          <a:bodyPr>
            <a:normAutofit lnSpcReduction="10000"/>
          </a:bodyPr>
          <a:lstStyle/>
          <a:p>
            <a:pPr marL="457200" indent="-457200">
              <a:buFont typeface="+mj-lt"/>
              <a:buAutoNum type="arabicPeriod"/>
            </a:pPr>
            <a:r>
              <a:rPr lang="en-US" dirty="0"/>
              <a:t>Carnegie classification of the institution for comparability information</a:t>
            </a:r>
          </a:p>
          <a:p>
            <a:pPr marL="457200" indent="-457200">
              <a:buFont typeface="+mj-lt"/>
              <a:buAutoNum type="arabicPeriod"/>
            </a:pPr>
            <a:r>
              <a:rPr lang="en-US" dirty="0"/>
              <a:t>National Center for Education Statistics’ information </a:t>
            </a:r>
          </a:p>
          <a:p>
            <a:pPr marL="201168" lvl="1" indent="0">
              <a:buNone/>
            </a:pPr>
            <a:r>
              <a:rPr lang="en-US" dirty="0"/>
              <a:t>     </a:t>
            </a:r>
            <a:r>
              <a:rPr lang="en-US" dirty="0">
                <a:solidFill>
                  <a:schemeClr val="accent1"/>
                </a:solidFill>
              </a:rPr>
              <a:t>a.</a:t>
            </a:r>
            <a:r>
              <a:rPr lang="en-US" dirty="0"/>
              <a:t> General information (e.g., tuition and fees, enrollment, retention and    </a:t>
            </a:r>
          </a:p>
          <a:p>
            <a:pPr marL="201168" lvl="1" indent="0">
              <a:buNone/>
            </a:pPr>
            <a:r>
              <a:rPr lang="en-US" dirty="0"/>
              <a:t>         graduation rates, outcome measures, campus security and safety,     </a:t>
            </a:r>
          </a:p>
          <a:p>
            <a:pPr marL="201168" lvl="1" indent="0">
              <a:buNone/>
            </a:pPr>
            <a:r>
              <a:rPr lang="en-US" dirty="0"/>
              <a:t>         programs and majors).</a:t>
            </a:r>
          </a:p>
          <a:p>
            <a:pPr marL="201168" lvl="1" indent="0">
              <a:buNone/>
            </a:pPr>
            <a:r>
              <a:rPr lang="en-US" dirty="0"/>
              <a:t>     </a:t>
            </a:r>
            <a:r>
              <a:rPr lang="en-US" dirty="0">
                <a:solidFill>
                  <a:schemeClr val="accent1"/>
                </a:solidFill>
              </a:rPr>
              <a:t>b.</a:t>
            </a:r>
            <a:r>
              <a:rPr lang="en-US" dirty="0"/>
              <a:t> Full-time faculty and staff ratios</a:t>
            </a:r>
          </a:p>
          <a:p>
            <a:pPr marL="201168" lvl="1" indent="0">
              <a:buNone/>
            </a:pPr>
            <a:r>
              <a:rPr lang="en-US" dirty="0"/>
              <a:t>     </a:t>
            </a:r>
            <a:r>
              <a:rPr lang="en-US" dirty="0">
                <a:solidFill>
                  <a:schemeClr val="accent1"/>
                </a:solidFill>
              </a:rPr>
              <a:t>c.</a:t>
            </a:r>
            <a:r>
              <a:rPr lang="en-US" dirty="0"/>
              <a:t> Accreditation status and next scheduled review</a:t>
            </a:r>
          </a:p>
          <a:p>
            <a:pPr marL="457200" indent="-457200">
              <a:buFont typeface="+mj-lt"/>
              <a:buAutoNum type="arabicPeriod"/>
            </a:pPr>
            <a:r>
              <a:rPr lang="en-US" dirty="0"/>
              <a:t>Student enrollment levels and trends</a:t>
            </a:r>
          </a:p>
          <a:p>
            <a:pPr marL="457200" indent="-457200">
              <a:buFont typeface="+mj-lt"/>
              <a:buAutoNum type="arabicPeriod"/>
            </a:pPr>
            <a:r>
              <a:rPr lang="en-US" dirty="0"/>
              <a:t>Contextual economic condition information </a:t>
            </a:r>
          </a:p>
          <a:p>
            <a:pPr marL="201168" lvl="1" indent="0">
              <a:buNone/>
            </a:pPr>
            <a:r>
              <a:rPr lang="en-US" dirty="0"/>
              <a:t>     </a:t>
            </a:r>
            <a:r>
              <a:rPr lang="en-US" dirty="0">
                <a:solidFill>
                  <a:schemeClr val="accent1"/>
                </a:solidFill>
              </a:rPr>
              <a:t>a.</a:t>
            </a:r>
            <a:r>
              <a:rPr lang="en-US" dirty="0"/>
              <a:t> State support (governance and appropriations)</a:t>
            </a:r>
          </a:p>
          <a:p>
            <a:pPr marL="201168" lvl="1" indent="0">
              <a:buNone/>
            </a:pPr>
            <a:r>
              <a:rPr lang="en-US" dirty="0"/>
              <a:t>     </a:t>
            </a:r>
            <a:r>
              <a:rPr lang="en-US" dirty="0">
                <a:solidFill>
                  <a:schemeClr val="accent1"/>
                </a:solidFill>
              </a:rPr>
              <a:t>b.</a:t>
            </a:r>
            <a:r>
              <a:rPr lang="en-US" dirty="0"/>
              <a:t> National and state economy</a:t>
            </a:r>
          </a:p>
          <a:p>
            <a:pPr marL="201168" lvl="1" indent="0">
              <a:buNone/>
            </a:pPr>
            <a:r>
              <a:rPr lang="en-US" dirty="0"/>
              <a:t>     </a:t>
            </a:r>
            <a:r>
              <a:rPr lang="en-US" dirty="0">
                <a:solidFill>
                  <a:schemeClr val="accent1"/>
                </a:solidFill>
              </a:rPr>
              <a:t>c.</a:t>
            </a:r>
            <a:r>
              <a:rPr lang="en-US" dirty="0"/>
              <a:t> Bond rating agency actions and opinions</a:t>
            </a:r>
          </a:p>
        </p:txBody>
      </p:sp>
    </p:spTree>
    <p:extLst>
      <p:ext uri="{BB962C8B-B14F-4D97-AF65-F5344CB8AC3E}">
        <p14:creationId xmlns:p14="http://schemas.microsoft.com/office/powerpoint/2010/main" val="397378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0E58-8BD7-08AB-B63A-B7BDCC53A1FF}"/>
              </a:ext>
            </a:extLst>
          </p:cNvPr>
          <p:cNvSpPr>
            <a:spLocks noGrp="1"/>
          </p:cNvSpPr>
          <p:nvPr>
            <p:ph type="title"/>
          </p:nvPr>
        </p:nvSpPr>
        <p:spPr/>
        <p:txBody>
          <a:bodyPr>
            <a:normAutofit/>
          </a:bodyPr>
          <a:lstStyle/>
          <a:p>
            <a:r>
              <a:rPr lang="en-US" sz="3700" dirty="0"/>
              <a:t>Outline</a:t>
            </a:r>
          </a:p>
        </p:txBody>
      </p:sp>
      <p:sp>
        <p:nvSpPr>
          <p:cNvPr id="3" name="Content Placeholder 2">
            <a:extLst>
              <a:ext uri="{FF2B5EF4-FFF2-40B4-BE49-F238E27FC236}">
                <a16:creationId xmlns:a16="http://schemas.microsoft.com/office/drawing/2014/main" id="{E9A9EC63-7C73-4304-E1F4-6B6C535A49AD}"/>
              </a:ext>
            </a:extLst>
          </p:cNvPr>
          <p:cNvSpPr>
            <a:spLocks noGrp="1"/>
          </p:cNvSpPr>
          <p:nvPr>
            <p:ph idx="1"/>
          </p:nvPr>
        </p:nvSpPr>
        <p:spPr/>
        <p:txBody>
          <a:bodyPr>
            <a:normAutofit fontScale="85000" lnSpcReduction="20000"/>
          </a:bodyPr>
          <a:lstStyle/>
          <a:p>
            <a:pPr>
              <a:buFont typeface="Wingdings" panose="05000000000000000000" pitchFamily="2" charset="2"/>
              <a:buChar char="§"/>
            </a:pPr>
            <a:r>
              <a:rPr lang="en-US" dirty="0"/>
              <a:t>Setting</a:t>
            </a:r>
          </a:p>
          <a:p>
            <a:pPr>
              <a:buFont typeface="Wingdings" panose="05000000000000000000" pitchFamily="2" charset="2"/>
              <a:buChar char="§"/>
            </a:pPr>
            <a:r>
              <a:rPr lang="en-US" dirty="0"/>
              <a:t>Evaluating the Financial Health of Your College or University</a:t>
            </a:r>
          </a:p>
          <a:p>
            <a:pPr lvl="1">
              <a:buFont typeface="Wingdings" panose="05000000000000000000" pitchFamily="2" charset="2"/>
              <a:buChar char="§"/>
            </a:pPr>
            <a:r>
              <a:rPr lang="en-US" dirty="0"/>
              <a:t>Where to Start</a:t>
            </a:r>
          </a:p>
          <a:p>
            <a:pPr lvl="1">
              <a:buFont typeface="Wingdings" panose="05000000000000000000" pitchFamily="2" charset="2"/>
              <a:buChar char="§"/>
            </a:pPr>
            <a:r>
              <a:rPr lang="en-US" dirty="0"/>
              <a:t>Budgets and Audited Financial Statements</a:t>
            </a:r>
          </a:p>
          <a:p>
            <a:pPr lvl="1">
              <a:buFont typeface="Wingdings" panose="05000000000000000000" pitchFamily="2" charset="2"/>
              <a:buChar char="§"/>
            </a:pPr>
            <a:r>
              <a:rPr lang="en-US" dirty="0"/>
              <a:t>Information in Audited Financial Statements</a:t>
            </a:r>
          </a:p>
          <a:p>
            <a:pPr lvl="1">
              <a:buFont typeface="Wingdings" panose="05000000000000000000" pitchFamily="2" charset="2"/>
              <a:buChar char="§"/>
            </a:pPr>
            <a:r>
              <a:rPr lang="en-US" dirty="0"/>
              <a:t>Accompanying Information</a:t>
            </a:r>
          </a:p>
          <a:p>
            <a:pPr lvl="1">
              <a:buFont typeface="Wingdings" panose="05000000000000000000" pitchFamily="2" charset="2"/>
              <a:buChar char="§"/>
            </a:pPr>
            <a:r>
              <a:rPr lang="en-US" dirty="0"/>
              <a:t>Restricted and Unrestricted Funds; Quasi-Endowments</a:t>
            </a:r>
          </a:p>
          <a:p>
            <a:pPr lvl="1">
              <a:buFont typeface="Wingdings" panose="05000000000000000000" pitchFamily="2" charset="2"/>
              <a:buChar char="§"/>
            </a:pPr>
            <a:r>
              <a:rPr lang="en-US" dirty="0"/>
              <a:t>How an Institution’s Foundation Helps its Bottom Line</a:t>
            </a:r>
          </a:p>
          <a:p>
            <a:pPr lvl="1">
              <a:buFont typeface="Wingdings" panose="05000000000000000000" pitchFamily="2" charset="2"/>
              <a:buChar char="§"/>
            </a:pPr>
            <a:r>
              <a:rPr lang="en-US" dirty="0"/>
              <a:t>Case Study: Washington Education Association</a:t>
            </a:r>
          </a:p>
          <a:p>
            <a:pPr lvl="1">
              <a:buFont typeface="Wingdings" panose="05000000000000000000" pitchFamily="2" charset="2"/>
              <a:buChar char="§"/>
            </a:pPr>
            <a:r>
              <a:rPr lang="en-US" dirty="0"/>
              <a:t>NEA Higher Education Resources</a:t>
            </a:r>
          </a:p>
          <a:p>
            <a:pPr lvl="1">
              <a:buFont typeface="Wingdings" panose="05000000000000000000" pitchFamily="2" charset="2"/>
              <a:buChar char="§"/>
            </a:pPr>
            <a:r>
              <a:rPr lang="en-US" dirty="0"/>
              <a:t>Negotiations Impact of Financial Analyses</a:t>
            </a:r>
          </a:p>
          <a:p>
            <a:pPr>
              <a:buFont typeface="Wingdings" panose="05000000000000000000" pitchFamily="2" charset="2"/>
              <a:buChar char="§"/>
            </a:pPr>
            <a:r>
              <a:rPr lang="en-US" dirty="0"/>
              <a:t>Contact Information</a:t>
            </a:r>
          </a:p>
          <a:p>
            <a:pPr>
              <a:buFont typeface="Wingdings" panose="05000000000000000000" pitchFamily="2" charset="2"/>
              <a:buChar char="§"/>
            </a:pPr>
            <a:r>
              <a:rPr lang="en-US" dirty="0"/>
              <a:t>Discussion</a:t>
            </a:r>
          </a:p>
          <a:p>
            <a:pPr>
              <a:buFont typeface="Wingdings" panose="05000000000000000000" pitchFamily="2" charset="2"/>
              <a:buChar char="§"/>
            </a:pPr>
            <a:r>
              <a:rPr lang="en-US" dirty="0"/>
              <a:t>References</a:t>
            </a:r>
          </a:p>
        </p:txBody>
      </p:sp>
    </p:spTree>
    <p:extLst>
      <p:ext uri="{BB962C8B-B14F-4D97-AF65-F5344CB8AC3E}">
        <p14:creationId xmlns:p14="http://schemas.microsoft.com/office/powerpoint/2010/main" val="3309043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A3FF-EC21-4CE3-8533-1A4B8F9C1631}"/>
              </a:ext>
            </a:extLst>
          </p:cNvPr>
          <p:cNvSpPr>
            <a:spLocks noGrp="1"/>
          </p:cNvSpPr>
          <p:nvPr>
            <p:ph type="title"/>
          </p:nvPr>
        </p:nvSpPr>
        <p:spPr/>
        <p:txBody>
          <a:bodyPr>
            <a:normAutofit/>
          </a:bodyPr>
          <a:lstStyle/>
          <a:p>
            <a:r>
              <a:rPr lang="en-US" sz="3700" dirty="0"/>
              <a:t>Credit Ratings</a:t>
            </a:r>
          </a:p>
        </p:txBody>
      </p:sp>
      <p:sp>
        <p:nvSpPr>
          <p:cNvPr id="3" name="Content Placeholder 2">
            <a:extLst>
              <a:ext uri="{FF2B5EF4-FFF2-40B4-BE49-F238E27FC236}">
                <a16:creationId xmlns:a16="http://schemas.microsoft.com/office/drawing/2014/main" id="{FC5FD917-F0D7-4EC1-BF18-0C044C32E40A}"/>
              </a:ext>
            </a:extLst>
          </p:cNvPr>
          <p:cNvSpPr>
            <a:spLocks noGrp="1"/>
          </p:cNvSpPr>
          <p:nvPr>
            <p:ph idx="1"/>
          </p:nvPr>
        </p:nvSpPr>
        <p:spPr/>
        <p:txBody>
          <a:bodyPr>
            <a:normAutofit lnSpcReduction="10000"/>
          </a:bodyPr>
          <a:lstStyle/>
          <a:p>
            <a:r>
              <a:rPr lang="en-US" dirty="0"/>
              <a:t>Organizations borrow money in the capital markets for any number of reasons. Credit ratings inform the markets about the creditworthiness of all the players.</a:t>
            </a:r>
          </a:p>
          <a:p>
            <a:r>
              <a:rPr lang="en-US" dirty="0"/>
              <a:t>Credit ratings are forward-looking opinions about an issuer’s relative creditworthiness given by bond-rating agencies. Developed according to a standardized, transparent framework, they estimate the likelihood of whether an issuer may repay its debts on time and in full. Typically credit opinions range from triple A to D to provide a common language across countries to communicate risk:</a:t>
            </a:r>
          </a:p>
          <a:p>
            <a:pPr algn="ctr"/>
            <a:r>
              <a:rPr lang="en-US" dirty="0"/>
              <a:t>AAA AA A BBB BB B CCC CC C D</a:t>
            </a:r>
          </a:p>
          <a:p>
            <a:r>
              <a:rPr lang="en-US" dirty="0"/>
              <a:t>The American higher education market is covered by S&amp;P Global, Moody’s, and Fitch Ratings. In some cases multiple agencies provide opinions.</a:t>
            </a:r>
          </a:p>
        </p:txBody>
      </p:sp>
    </p:spTree>
    <p:extLst>
      <p:ext uri="{BB962C8B-B14F-4D97-AF65-F5344CB8AC3E}">
        <p14:creationId xmlns:p14="http://schemas.microsoft.com/office/powerpoint/2010/main" val="1498380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A8BCA-C3D3-2617-F293-6C76F9C96B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C3954-7B6B-E73A-607F-B2DCEA1719D3}"/>
              </a:ext>
            </a:extLst>
          </p:cNvPr>
          <p:cNvSpPr>
            <a:spLocks noGrp="1"/>
          </p:cNvSpPr>
          <p:nvPr>
            <p:ph type="title"/>
          </p:nvPr>
        </p:nvSpPr>
        <p:spPr>
          <a:xfrm>
            <a:off x="829252" y="2133600"/>
            <a:ext cx="7543800" cy="2209800"/>
          </a:xfrm>
        </p:spPr>
        <p:txBody>
          <a:bodyPr>
            <a:normAutofit/>
          </a:bodyPr>
          <a:lstStyle/>
          <a:p>
            <a:br>
              <a:rPr lang="en-US" sz="2700" dirty="0"/>
            </a:br>
            <a:r>
              <a:rPr lang="en-US" sz="2700" dirty="0"/>
              <a:t>What is the difference between restricted and unrestricted funds? What is a quasi-endowment?</a:t>
            </a:r>
            <a:br>
              <a:rPr lang="en-US" sz="2700" dirty="0"/>
            </a:br>
            <a:endParaRPr lang="en-US" dirty="0"/>
          </a:p>
        </p:txBody>
      </p:sp>
      <p:sp>
        <p:nvSpPr>
          <p:cNvPr id="3" name="Text Placeholder 2">
            <a:extLst>
              <a:ext uri="{FF2B5EF4-FFF2-40B4-BE49-F238E27FC236}">
                <a16:creationId xmlns:a16="http://schemas.microsoft.com/office/drawing/2014/main" id="{24C74656-ADDD-9060-1FFE-C56FF44ED5A0}"/>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5:</a:t>
            </a:r>
          </a:p>
        </p:txBody>
      </p:sp>
    </p:spTree>
    <p:extLst>
      <p:ext uri="{BB962C8B-B14F-4D97-AF65-F5344CB8AC3E}">
        <p14:creationId xmlns:p14="http://schemas.microsoft.com/office/powerpoint/2010/main" val="2123067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2A9F3-5E74-7D63-6617-1C21AB043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20FC0F-5621-AD59-71EB-0883C2DDF8DB}"/>
              </a:ext>
            </a:extLst>
          </p:cNvPr>
          <p:cNvSpPr>
            <a:spLocks noGrp="1"/>
          </p:cNvSpPr>
          <p:nvPr>
            <p:ph type="title"/>
          </p:nvPr>
        </p:nvSpPr>
        <p:spPr/>
        <p:txBody>
          <a:bodyPr>
            <a:normAutofit/>
          </a:bodyPr>
          <a:lstStyle/>
          <a:p>
            <a:r>
              <a:rPr lang="en-US" sz="3700" dirty="0"/>
              <a:t>Restricted and Unrestricted Funds</a:t>
            </a:r>
          </a:p>
        </p:txBody>
      </p:sp>
      <p:sp>
        <p:nvSpPr>
          <p:cNvPr id="3" name="Content Placeholder 2">
            <a:extLst>
              <a:ext uri="{FF2B5EF4-FFF2-40B4-BE49-F238E27FC236}">
                <a16:creationId xmlns:a16="http://schemas.microsoft.com/office/drawing/2014/main" id="{A9DCC281-D300-F5D8-E604-E0CFBEE3EA4A}"/>
              </a:ext>
            </a:extLst>
          </p:cNvPr>
          <p:cNvSpPr>
            <a:spLocks noGrp="1"/>
          </p:cNvSpPr>
          <p:nvPr>
            <p:ph idx="1"/>
          </p:nvPr>
        </p:nvSpPr>
        <p:spPr>
          <a:xfrm>
            <a:off x="822959" y="1845734"/>
            <a:ext cx="7543801" cy="4478866"/>
          </a:xfrm>
        </p:spPr>
        <p:txBody>
          <a:bodyPr>
            <a:normAutofit/>
          </a:bodyPr>
          <a:lstStyle/>
          <a:p>
            <a:r>
              <a:rPr lang="en-US" dirty="0"/>
              <a:t>Restricted funds are financial resources that have specific limitations imposed on their use by external sources, such as donors, grantors, or government agencies. These limitations can include instructions on how the funds should be spent, such as for a particular research project, scholarship, or facility upgrade. The institution must adhere to the terms and conditions set forth by the donor or granting agency when using restricted funds.</a:t>
            </a:r>
          </a:p>
        </p:txBody>
      </p:sp>
    </p:spTree>
    <p:extLst>
      <p:ext uri="{BB962C8B-B14F-4D97-AF65-F5344CB8AC3E}">
        <p14:creationId xmlns:p14="http://schemas.microsoft.com/office/powerpoint/2010/main" val="726492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D154C-419C-2722-C955-C02CAC81E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20A00C-FC02-C2BF-ECF3-1A69F0BFE9B7}"/>
              </a:ext>
            </a:extLst>
          </p:cNvPr>
          <p:cNvSpPr>
            <a:spLocks noGrp="1"/>
          </p:cNvSpPr>
          <p:nvPr>
            <p:ph type="title"/>
          </p:nvPr>
        </p:nvSpPr>
        <p:spPr/>
        <p:txBody>
          <a:bodyPr>
            <a:normAutofit/>
          </a:bodyPr>
          <a:lstStyle/>
          <a:p>
            <a:r>
              <a:rPr lang="en-US" sz="3700" dirty="0"/>
              <a:t>Restricted and Unrestricted Funds</a:t>
            </a:r>
          </a:p>
        </p:txBody>
      </p:sp>
      <p:sp>
        <p:nvSpPr>
          <p:cNvPr id="3" name="Content Placeholder 2">
            <a:extLst>
              <a:ext uri="{FF2B5EF4-FFF2-40B4-BE49-F238E27FC236}">
                <a16:creationId xmlns:a16="http://schemas.microsoft.com/office/drawing/2014/main" id="{07D3699B-F5FA-65BE-7294-EF8A449CB3D9}"/>
              </a:ext>
            </a:extLst>
          </p:cNvPr>
          <p:cNvSpPr>
            <a:spLocks noGrp="1"/>
          </p:cNvSpPr>
          <p:nvPr>
            <p:ph idx="1"/>
          </p:nvPr>
        </p:nvSpPr>
        <p:spPr>
          <a:xfrm>
            <a:off x="822959" y="1845734"/>
            <a:ext cx="7543801" cy="4478866"/>
          </a:xfrm>
        </p:spPr>
        <p:txBody>
          <a:bodyPr>
            <a:normAutofit/>
          </a:bodyPr>
          <a:lstStyle/>
          <a:p>
            <a:r>
              <a:rPr lang="en-US" dirty="0"/>
              <a:t>Unrestricted funds are financial resources that do not have any specific limitations or conditions attached to their use. Institutions have more flexibility in allocating unrestricted funds and can use them for various purposes, including operating expenses, salaries, infrastructure improvements, or other institutional priorities. While there may be internal guidelines or policies governing the use of unrestricted funds, they are not bound by external restrictions like restricted funds.</a:t>
            </a:r>
          </a:p>
        </p:txBody>
      </p:sp>
    </p:spTree>
    <p:extLst>
      <p:ext uri="{BB962C8B-B14F-4D97-AF65-F5344CB8AC3E}">
        <p14:creationId xmlns:p14="http://schemas.microsoft.com/office/powerpoint/2010/main" val="358588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C2F9F-955D-09A8-AE6D-0B7D43A13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6D33B-11FE-6F32-9463-A81B85F927FA}"/>
              </a:ext>
            </a:extLst>
          </p:cNvPr>
          <p:cNvSpPr>
            <a:spLocks noGrp="1"/>
          </p:cNvSpPr>
          <p:nvPr>
            <p:ph type="title"/>
          </p:nvPr>
        </p:nvSpPr>
        <p:spPr/>
        <p:txBody>
          <a:bodyPr>
            <a:normAutofit/>
          </a:bodyPr>
          <a:lstStyle/>
          <a:p>
            <a:r>
              <a:rPr lang="en-US" sz="3700" dirty="0"/>
              <a:t>Quasi-Endowment Funds</a:t>
            </a:r>
          </a:p>
        </p:txBody>
      </p:sp>
      <p:sp>
        <p:nvSpPr>
          <p:cNvPr id="3" name="Content Placeholder 2">
            <a:extLst>
              <a:ext uri="{FF2B5EF4-FFF2-40B4-BE49-F238E27FC236}">
                <a16:creationId xmlns:a16="http://schemas.microsoft.com/office/drawing/2014/main" id="{1DC4BB6A-8BB4-32B8-7962-1BD941387011}"/>
              </a:ext>
            </a:extLst>
          </p:cNvPr>
          <p:cNvSpPr>
            <a:spLocks noGrp="1"/>
          </p:cNvSpPr>
          <p:nvPr>
            <p:ph idx="1"/>
          </p:nvPr>
        </p:nvSpPr>
        <p:spPr>
          <a:xfrm>
            <a:off x="822959" y="1845734"/>
            <a:ext cx="7543801" cy="4478866"/>
          </a:xfrm>
        </p:spPr>
        <p:txBody>
          <a:bodyPr>
            <a:normAutofit/>
          </a:bodyPr>
          <a:lstStyle/>
          <a:p>
            <a:r>
              <a:rPr lang="en-US" dirty="0"/>
              <a:t>Quasi-endowments, also known as funds functioning as endowments (FFAE), refer to funds that an institution treats similarly to endowment funds but without the donor-imposed restrictions typically associated with traditional endowments. These funds are often established by an institution itself, rather than being donated by external parties, and are intended to provide long-term financial support. This designation can change through a vote of the Board, a regulatory agency, or law.</a:t>
            </a:r>
          </a:p>
        </p:txBody>
      </p:sp>
    </p:spTree>
    <p:extLst>
      <p:ext uri="{BB962C8B-B14F-4D97-AF65-F5344CB8AC3E}">
        <p14:creationId xmlns:p14="http://schemas.microsoft.com/office/powerpoint/2010/main" val="184005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945BB-CF8D-606C-3F57-C66807692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5731A-2EDE-1170-7E95-CE9B4B8C54C5}"/>
              </a:ext>
            </a:extLst>
          </p:cNvPr>
          <p:cNvSpPr>
            <a:spLocks noGrp="1"/>
          </p:cNvSpPr>
          <p:nvPr>
            <p:ph type="title"/>
          </p:nvPr>
        </p:nvSpPr>
        <p:spPr>
          <a:xfrm>
            <a:off x="829252" y="2133600"/>
            <a:ext cx="7543800" cy="2209800"/>
          </a:xfrm>
        </p:spPr>
        <p:txBody>
          <a:bodyPr>
            <a:normAutofit/>
          </a:bodyPr>
          <a:lstStyle/>
          <a:p>
            <a:br>
              <a:rPr lang="en-US" sz="2700" dirty="0"/>
            </a:br>
            <a:r>
              <a:rPr lang="en-US" sz="2700" dirty="0"/>
              <a:t>How does an institution’s component unit(s) help its bottom line?</a:t>
            </a:r>
            <a:br>
              <a:rPr lang="en-US" sz="2700" dirty="0"/>
            </a:br>
            <a:endParaRPr lang="en-US" dirty="0"/>
          </a:p>
        </p:txBody>
      </p:sp>
      <p:sp>
        <p:nvSpPr>
          <p:cNvPr id="3" name="Text Placeholder 2">
            <a:extLst>
              <a:ext uri="{FF2B5EF4-FFF2-40B4-BE49-F238E27FC236}">
                <a16:creationId xmlns:a16="http://schemas.microsoft.com/office/drawing/2014/main" id="{3663860B-DAD9-CDD2-FBC9-5AEE74C7A74C}"/>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6:</a:t>
            </a:r>
          </a:p>
        </p:txBody>
      </p:sp>
    </p:spTree>
    <p:extLst>
      <p:ext uri="{BB962C8B-B14F-4D97-AF65-F5344CB8AC3E}">
        <p14:creationId xmlns:p14="http://schemas.microsoft.com/office/powerpoint/2010/main" val="663550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38ADD-BA4F-DC9F-4C25-42CF7F039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5A020-D374-8CC7-CE63-DDF614110AC6}"/>
              </a:ext>
            </a:extLst>
          </p:cNvPr>
          <p:cNvSpPr>
            <a:spLocks noGrp="1"/>
          </p:cNvSpPr>
          <p:nvPr>
            <p:ph type="title"/>
          </p:nvPr>
        </p:nvSpPr>
        <p:spPr/>
        <p:txBody>
          <a:bodyPr>
            <a:normAutofit/>
          </a:bodyPr>
          <a:lstStyle/>
          <a:p>
            <a:r>
              <a:rPr lang="en-US" sz="3700" dirty="0"/>
              <a:t>Component Units</a:t>
            </a:r>
          </a:p>
        </p:txBody>
      </p:sp>
      <p:sp>
        <p:nvSpPr>
          <p:cNvPr id="3" name="Content Placeholder 2">
            <a:extLst>
              <a:ext uri="{FF2B5EF4-FFF2-40B4-BE49-F238E27FC236}">
                <a16:creationId xmlns:a16="http://schemas.microsoft.com/office/drawing/2014/main" id="{E9A1085E-EFBB-3469-0463-DB91965E3DAF}"/>
              </a:ext>
            </a:extLst>
          </p:cNvPr>
          <p:cNvSpPr>
            <a:spLocks noGrp="1"/>
          </p:cNvSpPr>
          <p:nvPr>
            <p:ph idx="1"/>
          </p:nvPr>
        </p:nvSpPr>
        <p:spPr>
          <a:xfrm>
            <a:off x="822959" y="1845734"/>
            <a:ext cx="7543801" cy="4478866"/>
          </a:xfrm>
        </p:spPr>
        <p:txBody>
          <a:bodyPr>
            <a:normAutofit/>
          </a:bodyPr>
          <a:lstStyle/>
          <a:p>
            <a:r>
              <a:rPr lang="en-US" dirty="0"/>
              <a:t>Component units can take various forms, such as other governmental entities, nonprofit organizations, or for-profit entities. The most common type of component unit is a college or university’s foundation. Foundations help an institution’s bottom line by providing:</a:t>
            </a:r>
          </a:p>
          <a:p>
            <a:pPr marL="384048">
              <a:buFont typeface="Wingdings" panose="05000000000000000000" pitchFamily="2" charset="2"/>
              <a:buChar char="§"/>
            </a:pPr>
            <a:r>
              <a:rPr lang="en-US" sz="1800" dirty="0"/>
              <a:t> Fundraising and development</a:t>
            </a:r>
          </a:p>
          <a:p>
            <a:pPr marL="384048">
              <a:buFont typeface="Wingdings" panose="05000000000000000000" pitchFamily="2" charset="2"/>
              <a:buChar char="§"/>
            </a:pPr>
            <a:r>
              <a:rPr lang="en-US" sz="1800" dirty="0"/>
              <a:t> Endowment management</a:t>
            </a:r>
          </a:p>
          <a:p>
            <a:pPr marL="384048">
              <a:buFont typeface="Wingdings" panose="05000000000000000000" pitchFamily="2" charset="2"/>
              <a:buChar char="§"/>
            </a:pPr>
            <a:r>
              <a:rPr lang="en-US" sz="1800" dirty="0"/>
              <a:t> Investment management</a:t>
            </a:r>
          </a:p>
          <a:p>
            <a:pPr marL="384048">
              <a:buFont typeface="Wingdings" panose="05000000000000000000" pitchFamily="2" charset="2"/>
              <a:buChar char="§"/>
            </a:pPr>
            <a:r>
              <a:rPr lang="en-US" sz="1800" dirty="0"/>
              <a:t> Stewardship of donor relationships</a:t>
            </a:r>
          </a:p>
          <a:p>
            <a:pPr marL="384048">
              <a:buFont typeface="Wingdings" panose="05000000000000000000" pitchFamily="2" charset="2"/>
              <a:buChar char="§"/>
            </a:pPr>
            <a:r>
              <a:rPr lang="en-US" sz="1800" dirty="0"/>
              <a:t> Support for strategic initiatives</a:t>
            </a:r>
          </a:p>
          <a:p>
            <a:pPr marL="384048">
              <a:buFont typeface="Wingdings" panose="05000000000000000000" pitchFamily="2" charset="2"/>
              <a:buChar char="§"/>
            </a:pPr>
            <a:r>
              <a:rPr lang="en-US" sz="1800" dirty="0"/>
              <a:t> Advocacy and public relations</a:t>
            </a:r>
          </a:p>
          <a:p>
            <a:pPr marL="384048">
              <a:buFont typeface="Wingdings" panose="05000000000000000000" pitchFamily="2" charset="2"/>
              <a:buChar char="§"/>
            </a:pPr>
            <a:r>
              <a:rPr lang="en-US" sz="1800" dirty="0"/>
              <a:t> Risk management</a:t>
            </a:r>
          </a:p>
          <a:p>
            <a:pPr marL="457200" indent="-457200">
              <a:buFont typeface="+mj-lt"/>
              <a:buAutoNum type="arabicPeriod"/>
            </a:pPr>
            <a:endParaRPr lang="en-US" dirty="0"/>
          </a:p>
          <a:p>
            <a:endParaRPr lang="en-US" i="1" dirty="0"/>
          </a:p>
        </p:txBody>
      </p:sp>
    </p:spTree>
    <p:extLst>
      <p:ext uri="{BB962C8B-B14F-4D97-AF65-F5344CB8AC3E}">
        <p14:creationId xmlns:p14="http://schemas.microsoft.com/office/powerpoint/2010/main" val="2101432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8E389-ACD5-0F48-53FF-3242A3F16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C236A-678F-58B1-5360-BFAB730E4602}"/>
              </a:ext>
            </a:extLst>
          </p:cNvPr>
          <p:cNvSpPr>
            <a:spLocks noGrp="1"/>
          </p:cNvSpPr>
          <p:nvPr>
            <p:ph type="title"/>
          </p:nvPr>
        </p:nvSpPr>
        <p:spPr>
          <a:xfrm>
            <a:off x="834845" y="2895600"/>
            <a:ext cx="7543800" cy="2209800"/>
          </a:xfrm>
        </p:spPr>
        <p:txBody>
          <a:bodyPr>
            <a:normAutofit fontScale="90000"/>
          </a:bodyPr>
          <a:lstStyle/>
          <a:p>
            <a:br>
              <a:rPr lang="en-US" sz="2700" dirty="0"/>
            </a:br>
            <a:br>
              <a:rPr lang="en-US" sz="2700" dirty="0"/>
            </a:br>
            <a:br>
              <a:rPr lang="en-US" sz="2700" dirty="0"/>
            </a:br>
            <a:br>
              <a:rPr lang="en-US" sz="2700" dirty="0"/>
            </a:br>
            <a:br>
              <a:rPr lang="en-US" sz="2700" dirty="0"/>
            </a:br>
            <a:r>
              <a:rPr lang="en-US" sz="2700" dirty="0"/>
              <a:t>Case Study</a:t>
            </a:r>
            <a:br>
              <a:rPr lang="en-US" sz="2700" dirty="0"/>
            </a:br>
            <a:r>
              <a:rPr lang="en-US" sz="2700" dirty="0"/>
              <a:t>Bill Lyne</a:t>
            </a:r>
            <a:br>
              <a:rPr lang="en-US" sz="2700" dirty="0"/>
            </a:br>
            <a:r>
              <a:rPr lang="en-US" sz="2700" dirty="0"/>
              <a:t>Professor of English, Western Washington University</a:t>
            </a:r>
            <a:br>
              <a:rPr lang="en-US" sz="2700" dirty="0"/>
            </a:br>
            <a:r>
              <a:rPr lang="en-US" sz="2700" dirty="0"/>
              <a:t>President, United Faculty of Washington State</a:t>
            </a:r>
            <a:br>
              <a:rPr lang="en-US" sz="2700" dirty="0"/>
            </a:br>
            <a:endParaRPr lang="en-US" dirty="0"/>
          </a:p>
        </p:txBody>
      </p:sp>
      <p:sp>
        <p:nvSpPr>
          <p:cNvPr id="3" name="Text Placeholder 2">
            <a:extLst>
              <a:ext uri="{FF2B5EF4-FFF2-40B4-BE49-F238E27FC236}">
                <a16:creationId xmlns:a16="http://schemas.microsoft.com/office/drawing/2014/main" id="{A445127A-9EDD-3C73-E6ED-BD9DEC011617}"/>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7:</a:t>
            </a:r>
          </a:p>
        </p:txBody>
      </p:sp>
    </p:spTree>
    <p:extLst>
      <p:ext uri="{BB962C8B-B14F-4D97-AF65-F5344CB8AC3E}">
        <p14:creationId xmlns:p14="http://schemas.microsoft.com/office/powerpoint/2010/main" val="1501226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D4D5E-1D24-8EDF-3701-00296706DBFC}"/>
              </a:ext>
            </a:extLst>
          </p:cNvPr>
          <p:cNvSpPr>
            <a:spLocks noGrp="1"/>
          </p:cNvSpPr>
          <p:nvPr>
            <p:ph type="title"/>
          </p:nvPr>
        </p:nvSpPr>
        <p:spPr/>
        <p:txBody>
          <a:bodyPr/>
          <a:lstStyle/>
          <a:p>
            <a:r>
              <a:rPr lang="en-US" dirty="0"/>
              <a:t>Context</a:t>
            </a:r>
          </a:p>
        </p:txBody>
      </p:sp>
      <p:sp>
        <p:nvSpPr>
          <p:cNvPr id="3" name="Text Placeholder 2">
            <a:extLst>
              <a:ext uri="{FF2B5EF4-FFF2-40B4-BE49-F238E27FC236}">
                <a16:creationId xmlns:a16="http://schemas.microsoft.com/office/drawing/2014/main" id="{EE35797A-655A-1081-1CA2-40F46EE85687}"/>
              </a:ext>
            </a:extLst>
          </p:cNvPr>
          <p:cNvSpPr>
            <a:spLocks noGrp="1"/>
          </p:cNvSpPr>
          <p:nvPr>
            <p:ph idx="1"/>
          </p:nvPr>
        </p:nvSpPr>
        <p:spPr/>
        <p:txBody>
          <a:bodyPr/>
          <a:lstStyle/>
          <a:p>
            <a:r>
              <a:rPr lang="en-US" dirty="0"/>
              <a:t>Financial information is not just about numbers; it's about empowering individuals, building unity, influencing decisions, and fostering a culture of trust and collaboration. Trusted financial information is a cornerstone of effective collective bargaining and institutional improvement. </a:t>
            </a:r>
          </a:p>
          <a:p>
            <a:r>
              <a:rPr lang="en-US" dirty="0"/>
              <a:t>In 2023-24, WEA deployed a statewide higher education bargaining program built on financial audit analyses of Central Washington University, Evergreen State College, Eastern Washington University, and Western Washington University. </a:t>
            </a:r>
          </a:p>
          <a:p>
            <a:r>
              <a:rPr lang="en-US" dirty="0"/>
              <a:t>In the context of rolling out statewide bargaining, WEA higher education representatives built out the shape of the next statewide bargaining campaign by retaining the best of its first effort and identifying improvements for its next effort.</a:t>
            </a:r>
          </a:p>
        </p:txBody>
      </p:sp>
    </p:spTree>
    <p:extLst>
      <p:ext uri="{BB962C8B-B14F-4D97-AF65-F5344CB8AC3E}">
        <p14:creationId xmlns:p14="http://schemas.microsoft.com/office/powerpoint/2010/main" val="3552355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AAF42-E5C6-3EA8-686D-A0DED9A56677}"/>
              </a:ext>
            </a:extLst>
          </p:cNvPr>
          <p:cNvSpPr>
            <a:spLocks noGrp="1"/>
          </p:cNvSpPr>
          <p:nvPr>
            <p:ph type="title"/>
          </p:nvPr>
        </p:nvSpPr>
        <p:spPr/>
        <p:txBody>
          <a:bodyPr/>
          <a:lstStyle/>
          <a:p>
            <a:r>
              <a:rPr lang="en-US" dirty="0"/>
              <a:t>Uses</a:t>
            </a:r>
          </a:p>
        </p:txBody>
      </p:sp>
      <p:sp>
        <p:nvSpPr>
          <p:cNvPr id="4" name="Content Placeholder 3">
            <a:extLst>
              <a:ext uri="{FF2B5EF4-FFF2-40B4-BE49-F238E27FC236}">
                <a16:creationId xmlns:a16="http://schemas.microsoft.com/office/drawing/2014/main" id="{FA439E1E-F895-642E-F61E-8996DA1D8721}"/>
              </a:ext>
            </a:extLst>
          </p:cNvPr>
          <p:cNvSpPr>
            <a:spLocks noGrp="1"/>
          </p:cNvSpPr>
          <p:nvPr>
            <p:ph idx="1"/>
          </p:nvPr>
        </p:nvSpPr>
        <p:spPr/>
        <p:txBody>
          <a:bodyPr/>
          <a:lstStyle/>
          <a:p>
            <a:r>
              <a:rPr lang="en-US" dirty="0"/>
              <a:t>Educating Labor</a:t>
            </a:r>
          </a:p>
          <a:p>
            <a:r>
              <a:rPr lang="en-US" dirty="0"/>
              <a:t>- Providing clear financial data helps members understand the institution’s revenue sources, expenditures, and overall financial health. With this  knowledge, union members can make more informed decisions regarding demands and negotiations.</a:t>
            </a:r>
          </a:p>
          <a:p>
            <a:r>
              <a:rPr lang="en-US" dirty="0"/>
              <a:t>Building Solidarity</a:t>
            </a:r>
          </a:p>
          <a:p>
            <a:r>
              <a:rPr lang="en-US" dirty="0"/>
              <a:t>- Reliable financial information can unite members around common goals and objectives such as fair wages and benefits. Open communication about finances builds trust within the union and between the union and the institution.</a:t>
            </a:r>
          </a:p>
          <a:p>
            <a:endParaRPr lang="en-US" dirty="0"/>
          </a:p>
        </p:txBody>
      </p:sp>
    </p:spTree>
    <p:extLst>
      <p:ext uri="{BB962C8B-B14F-4D97-AF65-F5344CB8AC3E}">
        <p14:creationId xmlns:p14="http://schemas.microsoft.com/office/powerpoint/2010/main" val="349117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8F6E-8BF1-4FD5-BF43-82C50DF0A5FE}"/>
              </a:ext>
            </a:extLst>
          </p:cNvPr>
          <p:cNvSpPr>
            <a:spLocks noGrp="1"/>
          </p:cNvSpPr>
          <p:nvPr>
            <p:ph type="title"/>
          </p:nvPr>
        </p:nvSpPr>
        <p:spPr/>
        <p:txBody>
          <a:bodyPr>
            <a:normAutofit/>
          </a:bodyPr>
          <a:lstStyle/>
          <a:p>
            <a:r>
              <a:rPr lang="en-US" sz="3700" dirty="0"/>
              <a:t>Setting</a:t>
            </a:r>
          </a:p>
        </p:txBody>
      </p:sp>
      <p:sp>
        <p:nvSpPr>
          <p:cNvPr id="3" name="Content Placeholder 2">
            <a:extLst>
              <a:ext uri="{FF2B5EF4-FFF2-40B4-BE49-F238E27FC236}">
                <a16:creationId xmlns:a16="http://schemas.microsoft.com/office/drawing/2014/main" id="{9EA979C8-ABBE-49D2-A3BB-17D9E9E02AD0}"/>
              </a:ext>
            </a:extLst>
          </p:cNvPr>
          <p:cNvSpPr>
            <a:spLocks noGrp="1"/>
          </p:cNvSpPr>
          <p:nvPr>
            <p:ph sz="half" idx="1"/>
          </p:nvPr>
        </p:nvSpPr>
        <p:spPr>
          <a:xfrm>
            <a:off x="822960" y="1845734"/>
            <a:ext cx="3703320" cy="4402666"/>
          </a:xfrm>
        </p:spPr>
        <p:txBody>
          <a:bodyPr>
            <a:noAutofit/>
          </a:bodyPr>
          <a:lstStyle/>
          <a:p>
            <a:r>
              <a:rPr lang="en-US" dirty="0"/>
              <a:t>In the 2023-24 academic year, 5,819 Title IV institutions provided higher education in the United States and its jurisdictions.  </a:t>
            </a:r>
          </a:p>
          <a:p>
            <a:r>
              <a:rPr lang="en-US" dirty="0"/>
              <a:t>Of those institutions,                1,905 (32.7%) were public and 3,914 (67.3%) were private.  </a:t>
            </a:r>
          </a:p>
        </p:txBody>
      </p:sp>
      <p:pic>
        <p:nvPicPr>
          <p:cNvPr id="6" name="Content Placeholder 5">
            <a:extLst>
              <a:ext uri="{FF2B5EF4-FFF2-40B4-BE49-F238E27FC236}">
                <a16:creationId xmlns:a16="http://schemas.microsoft.com/office/drawing/2014/main" id="{E90390A1-D1A7-4279-961A-900F646BEF2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4710" y="2387315"/>
            <a:ext cx="3702050" cy="1659752"/>
          </a:xfrm>
        </p:spPr>
      </p:pic>
    </p:spTree>
    <p:extLst>
      <p:ext uri="{BB962C8B-B14F-4D97-AF65-F5344CB8AC3E}">
        <p14:creationId xmlns:p14="http://schemas.microsoft.com/office/powerpoint/2010/main" val="3903848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1159E-31C8-D949-D725-BEB76A341729}"/>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14899C6C-457A-82AC-4016-042C59C3972D}"/>
              </a:ext>
            </a:extLst>
          </p:cNvPr>
          <p:cNvSpPr>
            <a:spLocks noGrp="1"/>
          </p:cNvSpPr>
          <p:nvPr>
            <p:ph idx="1"/>
          </p:nvPr>
        </p:nvSpPr>
        <p:spPr/>
        <p:txBody>
          <a:bodyPr/>
          <a:lstStyle/>
          <a:p>
            <a:r>
              <a:rPr lang="en-US" dirty="0"/>
              <a:t>Influencing Budget Decisions</a:t>
            </a:r>
          </a:p>
          <a:p>
            <a:r>
              <a:rPr lang="en-US" dirty="0"/>
              <a:t>- Understanding the financial situation of the institution labor serves allows unions to negotiate more effectively for salary increases, benefits, and better working conditions.  Armed with the facts, unions can advocate for budget allocations that prioritize the welfare of students, staff and faculty.</a:t>
            </a:r>
          </a:p>
          <a:p>
            <a:r>
              <a:rPr lang="en-US" dirty="0"/>
              <a:t>Improving Institutional Culture </a:t>
            </a:r>
          </a:p>
          <a:p>
            <a:r>
              <a:rPr lang="en-US" dirty="0"/>
              <a:t>- Financial transparency through the publication and analysis of audited financial statements holds the institution accountable for spending and investment decisions. A culture of open financial information communication fosters collaboration between the administration and the union, leading to a more positive work environment. </a:t>
            </a:r>
          </a:p>
        </p:txBody>
      </p:sp>
    </p:spTree>
    <p:extLst>
      <p:ext uri="{BB962C8B-B14F-4D97-AF65-F5344CB8AC3E}">
        <p14:creationId xmlns:p14="http://schemas.microsoft.com/office/powerpoint/2010/main" val="2695114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F538-01C5-3901-3CEF-DC70E2727DE3}"/>
              </a:ext>
            </a:extLst>
          </p:cNvPr>
          <p:cNvSpPr>
            <a:spLocks noGrp="1"/>
          </p:cNvSpPr>
          <p:nvPr>
            <p:ph type="title"/>
          </p:nvPr>
        </p:nvSpPr>
        <p:spPr/>
        <p:txBody>
          <a:bodyPr>
            <a:normAutofit/>
          </a:bodyPr>
          <a:lstStyle/>
          <a:p>
            <a:r>
              <a:rPr lang="en-US" dirty="0"/>
              <a:t>Timeline with Improved Plan for the Next Time</a:t>
            </a:r>
          </a:p>
        </p:txBody>
      </p:sp>
      <p:sp>
        <p:nvSpPr>
          <p:cNvPr id="3" name="Content Placeholder 2">
            <a:extLst>
              <a:ext uri="{FF2B5EF4-FFF2-40B4-BE49-F238E27FC236}">
                <a16:creationId xmlns:a16="http://schemas.microsoft.com/office/drawing/2014/main" id="{D4B9F6DF-A3A6-8566-332B-AB4726846831}"/>
              </a:ext>
            </a:extLst>
          </p:cNvPr>
          <p:cNvSpPr>
            <a:spLocks noGrp="1"/>
          </p:cNvSpPr>
          <p:nvPr>
            <p:ph idx="1"/>
          </p:nvPr>
        </p:nvSpPr>
        <p:spPr/>
        <p:txBody>
          <a:bodyPr/>
          <a:lstStyle/>
          <a:p>
            <a:r>
              <a:rPr lang="en-US" dirty="0"/>
              <a:t>Phase 1: Preparation (Months 1-3)</a:t>
            </a:r>
          </a:p>
          <a:p>
            <a:r>
              <a:rPr lang="en-US" dirty="0"/>
              <a:t>- Requested a financial audit analysis for each state institution. </a:t>
            </a:r>
          </a:p>
          <a:p>
            <a:r>
              <a:rPr lang="en-US" dirty="0"/>
              <a:t>- Conducted workshops to train labor representatives on interpreting financial data, and on communication strategies to convey that information to members at each institution. </a:t>
            </a:r>
          </a:p>
          <a:p>
            <a:r>
              <a:rPr lang="en-US" dirty="0"/>
              <a:t>- Developed a communication plan for regular updates and meetings.</a:t>
            </a:r>
          </a:p>
          <a:p>
            <a:endParaRPr lang="en-US" dirty="0"/>
          </a:p>
        </p:txBody>
      </p:sp>
    </p:spTree>
    <p:extLst>
      <p:ext uri="{BB962C8B-B14F-4D97-AF65-F5344CB8AC3E}">
        <p14:creationId xmlns:p14="http://schemas.microsoft.com/office/powerpoint/2010/main" val="3656244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EF388-983D-E793-4E03-D2E2A97E23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7F91C-E0B4-C89E-3CCD-B6865233C9E5}"/>
              </a:ext>
            </a:extLst>
          </p:cNvPr>
          <p:cNvSpPr>
            <a:spLocks noGrp="1"/>
          </p:cNvSpPr>
          <p:nvPr>
            <p:ph type="title"/>
          </p:nvPr>
        </p:nvSpPr>
        <p:spPr/>
        <p:txBody>
          <a:bodyPr>
            <a:normAutofit/>
          </a:bodyPr>
          <a:lstStyle/>
          <a:p>
            <a:r>
              <a:rPr lang="en-US" dirty="0"/>
              <a:t>Timeline with Improved Plan for the Next Time</a:t>
            </a:r>
          </a:p>
        </p:txBody>
      </p:sp>
      <p:sp>
        <p:nvSpPr>
          <p:cNvPr id="3" name="Content Placeholder 2">
            <a:extLst>
              <a:ext uri="{FF2B5EF4-FFF2-40B4-BE49-F238E27FC236}">
                <a16:creationId xmlns:a16="http://schemas.microsoft.com/office/drawing/2014/main" id="{E8E1444B-1F91-D14C-9E7B-5E794D80C2E4}"/>
              </a:ext>
            </a:extLst>
          </p:cNvPr>
          <p:cNvSpPr>
            <a:spLocks noGrp="1"/>
          </p:cNvSpPr>
          <p:nvPr>
            <p:ph idx="1"/>
          </p:nvPr>
        </p:nvSpPr>
        <p:spPr/>
        <p:txBody>
          <a:bodyPr/>
          <a:lstStyle/>
          <a:p>
            <a:r>
              <a:rPr lang="en-US" dirty="0"/>
              <a:t>Phase 2: Internal Deployment (Months 4-6)</a:t>
            </a:r>
          </a:p>
          <a:p>
            <a:r>
              <a:rPr lang="en-US" dirty="0"/>
              <a:t>- Held informational sessions at each institution, reviewing the analyses  with leadership and distribution of summaries of the analyses.</a:t>
            </a:r>
          </a:p>
          <a:p>
            <a:r>
              <a:rPr lang="en-US" dirty="0"/>
              <a:t>- Organize town hall meetings to discuss financial information and its implications. Collect feedback and questions from members to address concerns and build trust.</a:t>
            </a:r>
          </a:p>
          <a:p>
            <a:r>
              <a:rPr lang="en-US" dirty="0"/>
              <a:t>- Ensure consistent messaging across all institutions. Use emails and social media to keep all members informed and address issues as they arise. </a:t>
            </a:r>
          </a:p>
          <a:p>
            <a:endParaRPr lang="en-US" dirty="0"/>
          </a:p>
        </p:txBody>
      </p:sp>
    </p:spTree>
    <p:extLst>
      <p:ext uri="{BB962C8B-B14F-4D97-AF65-F5344CB8AC3E}">
        <p14:creationId xmlns:p14="http://schemas.microsoft.com/office/powerpoint/2010/main" val="3867325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A6E9C-1B6B-DA1A-8181-387582FD7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B4E9CB-E8E9-F216-AF39-320F0A246B94}"/>
              </a:ext>
            </a:extLst>
          </p:cNvPr>
          <p:cNvSpPr>
            <a:spLocks noGrp="1"/>
          </p:cNvSpPr>
          <p:nvPr>
            <p:ph type="title"/>
          </p:nvPr>
        </p:nvSpPr>
        <p:spPr/>
        <p:txBody>
          <a:bodyPr>
            <a:normAutofit/>
          </a:bodyPr>
          <a:lstStyle/>
          <a:p>
            <a:r>
              <a:rPr lang="en-US" dirty="0"/>
              <a:t>Timeline with Improved Plan for the Next Time</a:t>
            </a:r>
          </a:p>
        </p:txBody>
      </p:sp>
      <p:sp>
        <p:nvSpPr>
          <p:cNvPr id="3" name="Content Placeholder 2">
            <a:extLst>
              <a:ext uri="{FF2B5EF4-FFF2-40B4-BE49-F238E27FC236}">
                <a16:creationId xmlns:a16="http://schemas.microsoft.com/office/drawing/2014/main" id="{C27CC520-950C-81E0-53D5-636BF6E537AA}"/>
              </a:ext>
            </a:extLst>
          </p:cNvPr>
          <p:cNvSpPr>
            <a:spLocks noGrp="1"/>
          </p:cNvSpPr>
          <p:nvPr>
            <p:ph idx="1"/>
          </p:nvPr>
        </p:nvSpPr>
        <p:spPr/>
        <p:txBody>
          <a:bodyPr/>
          <a:lstStyle/>
          <a:p>
            <a:r>
              <a:rPr lang="en-US" dirty="0"/>
              <a:t>Phase 3: Strategic Action (Months 7-9)</a:t>
            </a:r>
          </a:p>
          <a:p>
            <a:r>
              <a:rPr lang="en-US" dirty="0"/>
              <a:t>-Develop a unified bargaining strategy based on financial data. Train negotiation teams on how to leverage financial information.</a:t>
            </a:r>
          </a:p>
          <a:p>
            <a:r>
              <a:rPr lang="en-US" dirty="0"/>
              <a:t>Phase 4: Deploy Strategy at each Institution (Months 10-12)</a:t>
            </a:r>
          </a:p>
          <a:p>
            <a:r>
              <a:rPr lang="en-US" dirty="0"/>
              <a:t>- Negotiate, communicate within and across institutions, and adapt to changing circumstances at the table and changing conditions across the state and nation.</a:t>
            </a:r>
          </a:p>
        </p:txBody>
      </p:sp>
    </p:spTree>
    <p:extLst>
      <p:ext uri="{BB962C8B-B14F-4D97-AF65-F5344CB8AC3E}">
        <p14:creationId xmlns:p14="http://schemas.microsoft.com/office/powerpoint/2010/main" val="3261447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7B22C-D01B-D61D-3238-2EE8D0B01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3D3C9-3C76-D964-3D6E-156774B853B0}"/>
              </a:ext>
            </a:extLst>
          </p:cNvPr>
          <p:cNvSpPr>
            <a:spLocks noGrp="1"/>
          </p:cNvSpPr>
          <p:nvPr>
            <p:ph type="title"/>
          </p:nvPr>
        </p:nvSpPr>
        <p:spPr>
          <a:xfrm>
            <a:off x="829252" y="2133600"/>
            <a:ext cx="7543800" cy="2209800"/>
          </a:xfrm>
        </p:spPr>
        <p:txBody>
          <a:bodyPr>
            <a:normAutofit/>
          </a:bodyPr>
          <a:lstStyle/>
          <a:p>
            <a:r>
              <a:rPr lang="en-US" sz="2700" dirty="0"/>
              <a:t>What resources are available from NEA to assist us in this work?</a:t>
            </a:r>
            <a:br>
              <a:rPr lang="en-US" sz="2700" dirty="0"/>
            </a:br>
            <a:endParaRPr lang="en-US" dirty="0"/>
          </a:p>
        </p:txBody>
      </p:sp>
      <p:sp>
        <p:nvSpPr>
          <p:cNvPr id="3" name="Text Placeholder 2">
            <a:extLst>
              <a:ext uri="{FF2B5EF4-FFF2-40B4-BE49-F238E27FC236}">
                <a16:creationId xmlns:a16="http://schemas.microsoft.com/office/drawing/2014/main" id="{747B6EF5-E7E0-81DC-A9DF-12C93B9FBF73}"/>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8:</a:t>
            </a:r>
          </a:p>
        </p:txBody>
      </p:sp>
    </p:spTree>
    <p:extLst>
      <p:ext uri="{BB962C8B-B14F-4D97-AF65-F5344CB8AC3E}">
        <p14:creationId xmlns:p14="http://schemas.microsoft.com/office/powerpoint/2010/main" val="318312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8958-2FF0-4E77-B7A3-845DAF3632B7}"/>
              </a:ext>
            </a:extLst>
          </p:cNvPr>
          <p:cNvSpPr>
            <a:spLocks noGrp="1"/>
          </p:cNvSpPr>
          <p:nvPr>
            <p:ph type="title"/>
          </p:nvPr>
        </p:nvSpPr>
        <p:spPr/>
        <p:txBody>
          <a:bodyPr>
            <a:normAutofit/>
          </a:bodyPr>
          <a:lstStyle/>
          <a:p>
            <a:r>
              <a:rPr lang="en-US" sz="3700" dirty="0"/>
              <a:t>National Education Association      Higher Education</a:t>
            </a:r>
          </a:p>
        </p:txBody>
      </p:sp>
      <p:pic>
        <p:nvPicPr>
          <p:cNvPr id="10" name="Picture 9">
            <a:extLst>
              <a:ext uri="{FF2B5EF4-FFF2-40B4-BE49-F238E27FC236}">
                <a16:creationId xmlns:a16="http://schemas.microsoft.com/office/drawing/2014/main" id="{667BA993-C351-19EC-09C5-9FC347671AA3}"/>
              </a:ext>
            </a:extLst>
          </p:cNvPr>
          <p:cNvPicPr>
            <a:picLocks noChangeAspect="1"/>
          </p:cNvPicPr>
          <p:nvPr/>
        </p:nvPicPr>
        <p:blipFill>
          <a:blip r:embed="rId3"/>
          <a:stretch>
            <a:fillRect/>
          </a:stretch>
        </p:blipFill>
        <p:spPr>
          <a:xfrm>
            <a:off x="4387473" y="1981200"/>
            <a:ext cx="3979287" cy="3667594"/>
          </a:xfrm>
          <a:prstGeom prst="rect">
            <a:avLst/>
          </a:prstGeom>
        </p:spPr>
      </p:pic>
      <p:sp>
        <p:nvSpPr>
          <p:cNvPr id="16" name="TextBox 15">
            <a:extLst>
              <a:ext uri="{FF2B5EF4-FFF2-40B4-BE49-F238E27FC236}">
                <a16:creationId xmlns:a16="http://schemas.microsoft.com/office/drawing/2014/main" id="{275230AC-04EE-EC42-8E3A-09490A89B3A6}"/>
              </a:ext>
            </a:extLst>
          </p:cNvPr>
          <p:cNvSpPr txBox="1"/>
          <p:nvPr/>
        </p:nvSpPr>
        <p:spPr>
          <a:xfrm>
            <a:off x="834111" y="2106837"/>
            <a:ext cx="4572000" cy="3600986"/>
          </a:xfrm>
          <a:prstGeom prst="rect">
            <a:avLst/>
          </a:prstGeom>
          <a:noFill/>
        </p:spPr>
        <p:txBody>
          <a:bodyPr wrap="square">
            <a:spAutoFit/>
          </a:bodyPr>
          <a:lstStyle/>
          <a:p>
            <a:pPr marL="0" marR="0" algn="just"/>
            <a:r>
              <a:rPr lang="en-US" sz="1200" b="0" i="0" dirty="0">
                <a:solidFill>
                  <a:srgbClr val="000000"/>
                </a:solidFill>
                <a:effectLst/>
                <a:latin typeface="Aptos" panose="020B0004020202020204" pitchFamily="34" charset="0"/>
              </a:rPr>
              <a:t>Candi Churchill</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Organizational Specialist</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Center for Organizing and Affiliate Services</a:t>
            </a:r>
          </a:p>
          <a:p>
            <a:pPr marL="0" marR="0" algn="just"/>
            <a:r>
              <a:rPr lang="en-US" sz="1200" b="0" i="0" dirty="0">
                <a:solidFill>
                  <a:srgbClr val="0563C1"/>
                </a:solidFill>
                <a:effectLst/>
                <a:latin typeface="Aptos" panose="020B0004020202020204" pitchFamily="34" charset="0"/>
                <a:hlinkClick r:id="rId4"/>
              </a:rPr>
              <a:t>CChurchill@nea.org</a:t>
            </a:r>
            <a:endParaRPr lang="en-US" sz="1200" b="0" i="0" dirty="0">
              <a:solidFill>
                <a:srgbClr val="0563C1"/>
              </a:solidFill>
              <a:effectLst/>
              <a:latin typeface="Aptos" panose="020B0004020202020204" pitchFamily="34" charset="0"/>
            </a:endParaRPr>
          </a:p>
          <a:p>
            <a:pPr marL="0" marR="0" algn="just"/>
            <a:endParaRPr lang="en-US" sz="1200" dirty="0">
              <a:solidFill>
                <a:srgbClr val="0563C1"/>
              </a:solidFill>
              <a:latin typeface="Aptos" panose="020B0004020202020204" pitchFamily="34" charset="0"/>
            </a:endParaRPr>
          </a:p>
          <a:p>
            <a:pPr marL="0" marR="0" algn="just"/>
            <a:r>
              <a:rPr lang="en-US" sz="1200" b="0" i="0" dirty="0">
                <a:solidFill>
                  <a:srgbClr val="000000"/>
                </a:solidFill>
                <a:effectLst/>
                <a:latin typeface="Aptos" panose="020B0004020202020204" pitchFamily="34" charset="0"/>
              </a:rPr>
              <a:t>Danielle Dirocco</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Higher Education Organizer</a:t>
            </a:r>
          </a:p>
          <a:p>
            <a:pPr marL="0" marR="0" algn="just"/>
            <a:r>
              <a:rPr lang="en-US" sz="1200" b="0" i="0" dirty="0">
                <a:solidFill>
                  <a:srgbClr val="222222"/>
                </a:solidFill>
                <a:effectLst/>
                <a:latin typeface="Aptos" panose="020B0004020202020204" pitchFamily="34" charset="0"/>
              </a:rPr>
              <a:t>Center for Organizing and Affiliate Services</a:t>
            </a:r>
          </a:p>
          <a:p>
            <a:pPr marL="0" marR="0" algn="just"/>
            <a:r>
              <a:rPr lang="en-US" sz="1200" b="0" i="0" dirty="0">
                <a:solidFill>
                  <a:srgbClr val="0563C1"/>
                </a:solidFill>
                <a:effectLst/>
                <a:latin typeface="Aptos" panose="020B0004020202020204" pitchFamily="34" charset="0"/>
                <a:hlinkClick r:id="rId5"/>
              </a:rPr>
              <a:t>DDirocco@nea.org</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 </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Marcy Kamienecki</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Field Manager</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563C1"/>
                </a:solidFill>
                <a:effectLst/>
                <a:latin typeface="Aptos" panose="020B0004020202020204" pitchFamily="34" charset="0"/>
                <a:hlinkClick r:id="rId6"/>
              </a:rPr>
              <a:t>MKamienecki@nea.org</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 </a:t>
            </a:r>
            <a:endParaRPr lang="en-US" sz="1200" b="0" i="0" dirty="0">
              <a:solidFill>
                <a:srgbClr val="222222"/>
              </a:solidFill>
              <a:effectLst/>
              <a:latin typeface="Times New Roman" panose="02020603050405020304" pitchFamily="18" charset="0"/>
            </a:endParaRPr>
          </a:p>
          <a:p>
            <a:pPr marL="0" marR="0" algn="just"/>
            <a:r>
              <a:rPr lang="en-US" sz="1200" b="0" i="0">
                <a:solidFill>
                  <a:srgbClr val="000000"/>
                </a:solidFill>
                <a:effectLst/>
                <a:latin typeface="Aptos" panose="020B0004020202020204" pitchFamily="34" charset="0"/>
              </a:rPr>
              <a:t>LaQuita </a:t>
            </a:r>
            <a:r>
              <a:rPr lang="en-US" sz="1200" b="0" i="0" dirty="0">
                <a:solidFill>
                  <a:srgbClr val="000000"/>
                </a:solidFill>
                <a:effectLst/>
                <a:latin typeface="Aptos" panose="020B0004020202020204" pitchFamily="34" charset="0"/>
              </a:rPr>
              <a:t>Maxey</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Higher Education Organizer</a:t>
            </a:r>
            <a:endParaRPr lang="en-US" sz="1200" b="0" i="0" dirty="0">
              <a:solidFill>
                <a:srgbClr val="222222"/>
              </a:solidFill>
              <a:effectLst/>
              <a:latin typeface="Times New Roman" panose="02020603050405020304" pitchFamily="18" charset="0"/>
            </a:endParaRPr>
          </a:p>
          <a:p>
            <a:pPr marL="0" marR="0" algn="just"/>
            <a:r>
              <a:rPr lang="en-US" sz="1200" b="0" i="0" dirty="0">
                <a:solidFill>
                  <a:srgbClr val="000000"/>
                </a:solidFill>
                <a:effectLst/>
                <a:latin typeface="Aptos" panose="020B0004020202020204" pitchFamily="34" charset="0"/>
              </a:rPr>
              <a:t>focusing on HBCUs and MSIs</a:t>
            </a:r>
          </a:p>
          <a:p>
            <a:pPr marL="0" marR="0" algn="just"/>
            <a:r>
              <a:rPr lang="en-US" sz="1200" b="0" i="0" dirty="0">
                <a:solidFill>
                  <a:srgbClr val="222222"/>
                </a:solidFill>
                <a:effectLst/>
                <a:latin typeface="Aptos" panose="020B0004020202020204" pitchFamily="34" charset="0"/>
              </a:rPr>
              <a:t>Center for Organizing and Affiliate Services</a:t>
            </a:r>
          </a:p>
          <a:p>
            <a:pPr marL="0" marR="0" algn="just"/>
            <a:r>
              <a:rPr lang="en-US" sz="1200" b="0" i="0" dirty="0">
                <a:solidFill>
                  <a:srgbClr val="0563C1"/>
                </a:solidFill>
                <a:effectLst/>
                <a:latin typeface="Aptos" panose="020B0004020202020204" pitchFamily="34" charset="0"/>
                <a:hlinkClick r:id="rId7"/>
              </a:rPr>
              <a:t>LMaxey@nea.org</a:t>
            </a:r>
            <a:endParaRPr lang="en-US" sz="1200" b="0" i="0" dirty="0">
              <a:solidFill>
                <a:srgbClr val="222222"/>
              </a:solidFill>
              <a:effectLst/>
              <a:latin typeface="Times New Roman" panose="02020603050405020304" pitchFamily="18" charset="0"/>
            </a:endParaRPr>
          </a:p>
        </p:txBody>
      </p:sp>
    </p:spTree>
    <p:extLst>
      <p:ext uri="{BB962C8B-B14F-4D97-AF65-F5344CB8AC3E}">
        <p14:creationId xmlns:p14="http://schemas.microsoft.com/office/powerpoint/2010/main" val="1681450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9D3EE-E81D-7385-4CE5-E883BC80B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8369F-AED3-C934-0D96-ECBB298AFA70}"/>
              </a:ext>
            </a:extLst>
          </p:cNvPr>
          <p:cNvSpPr>
            <a:spLocks noGrp="1"/>
          </p:cNvSpPr>
          <p:nvPr>
            <p:ph type="title"/>
          </p:nvPr>
        </p:nvSpPr>
        <p:spPr/>
        <p:txBody>
          <a:bodyPr>
            <a:normAutofit/>
          </a:bodyPr>
          <a:lstStyle/>
          <a:p>
            <a:r>
              <a:rPr lang="en-US" sz="3700" dirty="0"/>
              <a:t>National Education Association      Higher Education</a:t>
            </a:r>
          </a:p>
        </p:txBody>
      </p:sp>
      <p:sp>
        <p:nvSpPr>
          <p:cNvPr id="3" name="Content Placeholder 2">
            <a:extLst>
              <a:ext uri="{FF2B5EF4-FFF2-40B4-BE49-F238E27FC236}">
                <a16:creationId xmlns:a16="http://schemas.microsoft.com/office/drawing/2014/main" id="{6515430F-EADB-CDEF-7609-2ADC19C7756A}"/>
              </a:ext>
            </a:extLst>
          </p:cNvPr>
          <p:cNvSpPr>
            <a:spLocks noGrp="1"/>
          </p:cNvSpPr>
          <p:nvPr>
            <p:ph sz="half" idx="1"/>
          </p:nvPr>
        </p:nvSpPr>
        <p:spPr>
          <a:xfrm>
            <a:off x="914400" y="1803317"/>
            <a:ext cx="3215640" cy="4023360"/>
          </a:xfrm>
        </p:spPr>
        <p:txBody>
          <a:bodyPr>
            <a:normAutofit/>
          </a:bodyPr>
          <a:lstStyle/>
          <a:p>
            <a:pPr marL="0" marR="0" lvl="1"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1" indent="0">
              <a:spcBef>
                <a:spcPts val="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Services:</a:t>
            </a:r>
          </a:p>
          <a:p>
            <a:pPr marL="0" marR="0" lvl="1" indent="0">
              <a:spcBef>
                <a:spcPts val="0"/>
              </a:spcBef>
              <a:spcAft>
                <a:spcPts val="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CUDAS</a:t>
            </a:r>
          </a:p>
          <a:p>
            <a:pPr marL="285750" marR="0" lvl="1" indent="-28575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HECAS</a:t>
            </a:r>
          </a:p>
          <a:p>
            <a:pPr marL="2857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Financial analyses</a:t>
            </a:r>
          </a:p>
          <a:p>
            <a:pPr marL="285750" marR="0" lvl="1" indent="-285750">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NEA research</a:t>
            </a:r>
          </a:p>
          <a:p>
            <a:pPr marL="285750" marR="0" lvl="1" indent="-285750">
              <a:spcBef>
                <a:spcPts val="0"/>
              </a:spcBef>
              <a:spcAft>
                <a:spcPts val="0"/>
              </a:spcAft>
              <a:buFont typeface="Wingdings" panose="05000000000000000000" pitchFamily="2"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Year-round organizing support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10" name="Picture 9">
            <a:extLst>
              <a:ext uri="{FF2B5EF4-FFF2-40B4-BE49-F238E27FC236}">
                <a16:creationId xmlns:a16="http://schemas.microsoft.com/office/drawing/2014/main" id="{93CF1DC5-1087-DEF3-9975-62EE41BDCE4F}"/>
              </a:ext>
            </a:extLst>
          </p:cNvPr>
          <p:cNvPicPr>
            <a:picLocks noChangeAspect="1"/>
          </p:cNvPicPr>
          <p:nvPr/>
        </p:nvPicPr>
        <p:blipFill>
          <a:blip r:embed="rId3"/>
          <a:stretch>
            <a:fillRect/>
          </a:stretch>
        </p:blipFill>
        <p:spPr>
          <a:xfrm>
            <a:off x="4387473" y="1981200"/>
            <a:ext cx="3979287" cy="3667594"/>
          </a:xfrm>
          <a:prstGeom prst="rect">
            <a:avLst/>
          </a:prstGeom>
        </p:spPr>
      </p:pic>
    </p:spTree>
    <p:extLst>
      <p:ext uri="{BB962C8B-B14F-4D97-AF65-F5344CB8AC3E}">
        <p14:creationId xmlns:p14="http://schemas.microsoft.com/office/powerpoint/2010/main" val="1135069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6FDE2F-46B0-40AE-15BA-70E87A2EC867}"/>
              </a:ext>
            </a:extLst>
          </p:cNvPr>
          <p:cNvSpPr>
            <a:spLocks noGrp="1"/>
          </p:cNvSpPr>
          <p:nvPr>
            <p:ph type="title"/>
          </p:nvPr>
        </p:nvSpPr>
        <p:spPr/>
        <p:txBody>
          <a:bodyPr>
            <a:normAutofit/>
          </a:bodyPr>
          <a:lstStyle/>
          <a:p>
            <a:r>
              <a:rPr lang="en-US" sz="3700" dirty="0"/>
              <a:t>NEA Higher Education Services</a:t>
            </a:r>
          </a:p>
        </p:txBody>
      </p:sp>
      <p:sp>
        <p:nvSpPr>
          <p:cNvPr id="8" name="Content Placeholder 7">
            <a:extLst>
              <a:ext uri="{FF2B5EF4-FFF2-40B4-BE49-F238E27FC236}">
                <a16:creationId xmlns:a16="http://schemas.microsoft.com/office/drawing/2014/main" id="{A7B0E13B-5C63-4D35-D468-817EF18139B8}"/>
              </a:ext>
            </a:extLst>
          </p:cNvPr>
          <p:cNvSpPr>
            <a:spLocks noGrp="1"/>
          </p:cNvSpPr>
          <p:nvPr>
            <p:ph idx="1"/>
          </p:nvPr>
        </p:nvSpPr>
        <p:spPr/>
        <p:txBody>
          <a:bodyPr/>
          <a:lstStyle/>
          <a:p>
            <a:r>
              <a:rPr lang="en-US" dirty="0"/>
              <a:t>CUDAS (College and University Data Analysis System,  </a:t>
            </a:r>
            <a:r>
              <a:rPr lang="en-US" dirty="0">
                <a:hlinkClick r:id="rId2"/>
              </a:rPr>
              <a:t>http://cudas.nea.org</a:t>
            </a:r>
            <a:r>
              <a:rPr lang="en-US" dirty="0"/>
              <a:t>). -- Federal database of institutional demographics and finances over 20 years. Tool allows for longitudinal internal and peer comparisons, e.g., number of and average faculty salary by rank, student enrollment, and noninstructional expenditures. </a:t>
            </a:r>
          </a:p>
          <a:p>
            <a:r>
              <a:rPr lang="en-US" dirty="0"/>
              <a:t>HECAS (Higher Education Contract Analysis System) – Searchable national database of higher ed contracts, including unions other than NEA affiliates. Request access at </a:t>
            </a:r>
            <a:r>
              <a:rPr lang="en-US" dirty="0">
                <a:hlinkClick r:id="rId3"/>
              </a:rPr>
              <a:t>http://neacollectivebargaining.org</a:t>
            </a:r>
            <a:r>
              <a:rPr lang="en-US" dirty="0"/>
              <a:t> and notify your UniServ Director to ensure your request is approved.</a:t>
            </a:r>
          </a:p>
        </p:txBody>
      </p:sp>
    </p:spTree>
    <p:extLst>
      <p:ext uri="{BB962C8B-B14F-4D97-AF65-F5344CB8AC3E}">
        <p14:creationId xmlns:p14="http://schemas.microsoft.com/office/powerpoint/2010/main" val="2755787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D5797-CF65-C79D-023C-EAC2F3107D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271307-56F7-D036-6CF0-2E3E9D579BEE}"/>
              </a:ext>
            </a:extLst>
          </p:cNvPr>
          <p:cNvSpPr>
            <a:spLocks noGrp="1"/>
          </p:cNvSpPr>
          <p:nvPr>
            <p:ph type="title"/>
          </p:nvPr>
        </p:nvSpPr>
        <p:spPr/>
        <p:txBody>
          <a:bodyPr>
            <a:normAutofit/>
          </a:bodyPr>
          <a:lstStyle/>
          <a:p>
            <a:r>
              <a:rPr lang="en-US" sz="3700" dirty="0"/>
              <a:t>NEA Higher Education Services</a:t>
            </a:r>
          </a:p>
        </p:txBody>
      </p:sp>
      <p:sp>
        <p:nvSpPr>
          <p:cNvPr id="8" name="Content Placeholder 7">
            <a:extLst>
              <a:ext uri="{FF2B5EF4-FFF2-40B4-BE49-F238E27FC236}">
                <a16:creationId xmlns:a16="http://schemas.microsoft.com/office/drawing/2014/main" id="{540182A2-019A-B45F-6B65-3359C45DCDFD}"/>
              </a:ext>
            </a:extLst>
          </p:cNvPr>
          <p:cNvSpPr>
            <a:spLocks noGrp="1"/>
          </p:cNvSpPr>
          <p:nvPr>
            <p:ph idx="1"/>
          </p:nvPr>
        </p:nvSpPr>
        <p:spPr/>
        <p:txBody>
          <a:bodyPr>
            <a:normAutofit lnSpcReduction="10000"/>
          </a:bodyPr>
          <a:lstStyle/>
          <a:p>
            <a:r>
              <a:rPr lang="en-US" dirty="0"/>
              <a:t>Assistance of NEA consultant (Dr. Gregg Gascon) to prepare an institutional financial analysis and briefing and/or training for local leaders and the bargaining team. UniServ Directors or state association higher ed organizers should make these requests to NEA’s higher ed field manager, Marcy Kamienecki, in the Center for Organizing and Affiliate Support at </a:t>
            </a:r>
            <a:r>
              <a:rPr lang="en-US" dirty="0">
                <a:hlinkClick r:id="rId2"/>
              </a:rPr>
              <a:t>mkamienecki@nea.org</a:t>
            </a:r>
            <a:r>
              <a:rPr lang="en-US" dirty="0"/>
              <a:t>. This service is free of charge to the local and state associations.</a:t>
            </a:r>
          </a:p>
          <a:p>
            <a:r>
              <a:rPr lang="en-US" dirty="0"/>
              <a:t>NEA Research, in conjunction with the Center for Communications, produces an annual higher ed salary report and fact sheets each spring, which are posted on the NEA higher ed website (</a:t>
            </a:r>
            <a:r>
              <a:rPr lang="en-US" dirty="0">
                <a:hlinkClick r:id="rId3"/>
              </a:rPr>
              <a:t>http://nea.org/he</a:t>
            </a:r>
            <a:r>
              <a:rPr lang="en-US" dirty="0"/>
              <a:t>).  NEA Research can assist with answering methodology and other research questions (Erika Taylor, </a:t>
            </a:r>
            <a:r>
              <a:rPr lang="en-US" dirty="0">
                <a:hlinkClick r:id="rId4"/>
              </a:rPr>
              <a:t>etaylor@nea.org</a:t>
            </a:r>
            <a:r>
              <a:rPr lang="en-US" dirty="0"/>
              <a:t>), including how to do strategic research and effectively use it for organizing and bargaining campaigns (Susan Nogan, </a:t>
            </a:r>
            <a:r>
              <a:rPr lang="en-US" dirty="0">
                <a:hlinkClick r:id="rId5"/>
              </a:rPr>
              <a:t>snogan@nea.org</a:t>
            </a:r>
            <a:r>
              <a:rPr lang="en-US" dirty="0"/>
              <a:t>).</a:t>
            </a:r>
          </a:p>
          <a:p>
            <a:endParaRPr lang="en-US" dirty="0"/>
          </a:p>
        </p:txBody>
      </p:sp>
    </p:spTree>
    <p:extLst>
      <p:ext uri="{BB962C8B-B14F-4D97-AF65-F5344CB8AC3E}">
        <p14:creationId xmlns:p14="http://schemas.microsoft.com/office/powerpoint/2010/main" val="1325080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4E9C4-3795-A47C-2A6A-CCE2B7D3B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A4A85-E647-6B0A-BBD8-61F58E5F713E}"/>
              </a:ext>
            </a:extLst>
          </p:cNvPr>
          <p:cNvSpPr>
            <a:spLocks noGrp="1"/>
          </p:cNvSpPr>
          <p:nvPr>
            <p:ph type="title"/>
          </p:nvPr>
        </p:nvSpPr>
        <p:spPr>
          <a:xfrm>
            <a:off x="829252" y="2133600"/>
            <a:ext cx="7543800" cy="2209800"/>
          </a:xfrm>
        </p:spPr>
        <p:txBody>
          <a:bodyPr>
            <a:normAutofit/>
          </a:bodyPr>
          <a:lstStyle/>
          <a:p>
            <a:r>
              <a:rPr lang="en-US" sz="2700" dirty="0"/>
              <a:t>How have locals used this information to pressure management for contract improvements? </a:t>
            </a:r>
            <a:br>
              <a:rPr lang="en-US" sz="2700" dirty="0"/>
            </a:br>
            <a:endParaRPr lang="en-US" dirty="0"/>
          </a:p>
        </p:txBody>
      </p:sp>
      <p:sp>
        <p:nvSpPr>
          <p:cNvPr id="3" name="Text Placeholder 2">
            <a:extLst>
              <a:ext uri="{FF2B5EF4-FFF2-40B4-BE49-F238E27FC236}">
                <a16:creationId xmlns:a16="http://schemas.microsoft.com/office/drawing/2014/main" id="{44C6A1DF-75A1-6C84-09C0-2619CF540A97}"/>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9:</a:t>
            </a:r>
          </a:p>
        </p:txBody>
      </p:sp>
    </p:spTree>
    <p:extLst>
      <p:ext uri="{BB962C8B-B14F-4D97-AF65-F5344CB8AC3E}">
        <p14:creationId xmlns:p14="http://schemas.microsoft.com/office/powerpoint/2010/main" val="4183468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5B46-BA82-DD13-4D84-03E10B22F0CB}"/>
              </a:ext>
            </a:extLst>
          </p:cNvPr>
          <p:cNvSpPr>
            <a:spLocks noGrp="1"/>
          </p:cNvSpPr>
          <p:nvPr>
            <p:ph type="title"/>
          </p:nvPr>
        </p:nvSpPr>
        <p:spPr>
          <a:xfrm>
            <a:off x="829252" y="2133600"/>
            <a:ext cx="7543800" cy="2209800"/>
          </a:xfrm>
        </p:spPr>
        <p:txBody>
          <a:bodyPr>
            <a:normAutofit/>
          </a:bodyPr>
          <a:lstStyle/>
          <a:p>
            <a:r>
              <a:rPr lang="en-US" sz="2700" dirty="0"/>
              <a:t>You have a year before your contract expires, and management’s budget shows no money for bargaining unit raises. Where should the team start? </a:t>
            </a:r>
            <a:br>
              <a:rPr lang="en-US" dirty="0"/>
            </a:br>
            <a:endParaRPr lang="en-US" dirty="0"/>
          </a:p>
        </p:txBody>
      </p:sp>
      <p:sp>
        <p:nvSpPr>
          <p:cNvPr id="3" name="Text Placeholder 2">
            <a:extLst>
              <a:ext uri="{FF2B5EF4-FFF2-40B4-BE49-F238E27FC236}">
                <a16:creationId xmlns:a16="http://schemas.microsoft.com/office/drawing/2014/main" id="{E647653A-9FB1-4619-0806-B72B9E9C176E}"/>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1:</a:t>
            </a:r>
          </a:p>
        </p:txBody>
      </p:sp>
    </p:spTree>
    <p:extLst>
      <p:ext uri="{BB962C8B-B14F-4D97-AF65-F5344CB8AC3E}">
        <p14:creationId xmlns:p14="http://schemas.microsoft.com/office/powerpoint/2010/main" val="3446604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52057-FC82-5187-B8F9-FD2282828590}"/>
              </a:ext>
            </a:extLst>
          </p:cNvPr>
          <p:cNvSpPr>
            <a:spLocks noGrp="1"/>
          </p:cNvSpPr>
          <p:nvPr>
            <p:ph type="title"/>
          </p:nvPr>
        </p:nvSpPr>
        <p:spPr/>
        <p:txBody>
          <a:bodyPr>
            <a:normAutofit fontScale="90000"/>
          </a:bodyPr>
          <a:lstStyle/>
          <a:p>
            <a:br>
              <a:rPr lang="en-US" sz="3700" dirty="0"/>
            </a:br>
            <a:r>
              <a:rPr lang="en-US" sz="3700" dirty="0"/>
              <a:t>Negotiations Impact of Financial Analyses</a:t>
            </a:r>
          </a:p>
        </p:txBody>
      </p:sp>
      <p:sp>
        <p:nvSpPr>
          <p:cNvPr id="5" name="Content Placeholder 4">
            <a:extLst>
              <a:ext uri="{FF2B5EF4-FFF2-40B4-BE49-F238E27FC236}">
                <a16:creationId xmlns:a16="http://schemas.microsoft.com/office/drawing/2014/main" id="{A5631307-397D-1749-CA47-A431DCBC8184}"/>
              </a:ext>
            </a:extLst>
          </p:cNvPr>
          <p:cNvSpPr>
            <a:spLocks noGrp="1"/>
          </p:cNvSpPr>
          <p:nvPr>
            <p:ph idx="1"/>
          </p:nvPr>
        </p:nvSpPr>
        <p:spPr/>
        <p:txBody>
          <a:bodyPr>
            <a:normAutofit/>
          </a:bodyPr>
          <a:lstStyle/>
          <a:p>
            <a:pPr>
              <a:buFont typeface="Wingdings" panose="05000000000000000000" pitchFamily="2" charset="2"/>
              <a:buChar char="§"/>
            </a:pPr>
            <a:r>
              <a:rPr lang="en-US" dirty="0"/>
              <a:t> Publicity campaign about the large amount of reserves and Foundation resources being held while the employer offered a 0% wage increase resulted in state legislative action and the union getting its salary and benefit demands.</a:t>
            </a:r>
          </a:p>
          <a:p>
            <a:pPr>
              <a:buFont typeface="Wingdings" panose="05000000000000000000" pitchFamily="2" charset="2"/>
              <a:buChar char="§"/>
            </a:pPr>
            <a:r>
              <a:rPr lang="en-US" dirty="0"/>
              <a:t> Detailed information on federal pandemic awards to a livestreamed bargaining session that resulted in salary increases and bonuses, including a significant boost to the base faculty salary.</a:t>
            </a:r>
          </a:p>
          <a:p>
            <a:pPr>
              <a:buFont typeface="Wingdings" panose="05000000000000000000" pitchFamily="2" charset="2"/>
              <a:buChar char="§"/>
            </a:pPr>
            <a:r>
              <a:rPr lang="en-US" dirty="0"/>
              <a:t> Providing financial information that was used in a first contract bargaining process that went to arbitration; won the arbitration and received salary increase, protection of just cause, and progressive discipline process.</a:t>
            </a:r>
          </a:p>
          <a:p>
            <a:pPr>
              <a:buFont typeface="Wingdings" panose="05000000000000000000" pitchFamily="2" charset="2"/>
              <a:buChar char="§"/>
            </a:pPr>
            <a:r>
              <a:rPr lang="en-US" dirty="0"/>
              <a:t> Wage comparison for ESP unit used to justify salary increase proposals.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2372543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32AE0-1BD1-8055-0100-8DBE7A516E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E683F6-7D78-4DDF-B8CB-714A3009FE3D}"/>
              </a:ext>
            </a:extLst>
          </p:cNvPr>
          <p:cNvSpPr>
            <a:spLocks noGrp="1"/>
          </p:cNvSpPr>
          <p:nvPr>
            <p:ph type="title"/>
          </p:nvPr>
        </p:nvSpPr>
        <p:spPr/>
        <p:txBody>
          <a:bodyPr>
            <a:normAutofit fontScale="90000"/>
          </a:bodyPr>
          <a:lstStyle/>
          <a:p>
            <a:br>
              <a:rPr lang="en-US" sz="3700" dirty="0"/>
            </a:br>
            <a:r>
              <a:rPr lang="en-US" sz="3700" dirty="0"/>
              <a:t>Negotiations Impact of Financial Analyses</a:t>
            </a:r>
          </a:p>
        </p:txBody>
      </p:sp>
      <p:sp>
        <p:nvSpPr>
          <p:cNvPr id="5" name="Content Placeholder 4">
            <a:extLst>
              <a:ext uri="{FF2B5EF4-FFF2-40B4-BE49-F238E27FC236}">
                <a16:creationId xmlns:a16="http://schemas.microsoft.com/office/drawing/2014/main" id="{C3436E3F-79F2-D9E6-6034-5982433AF90E}"/>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sz="2200" dirty="0"/>
              <a:t> Researched a variety of grants that an HBCU received during bargaining, and upon presentation, the arbitration was canceled and the administration agreed to settle on salary increases.</a:t>
            </a:r>
          </a:p>
          <a:p>
            <a:pPr>
              <a:buFont typeface="Wingdings" panose="05000000000000000000" pitchFamily="2" charset="2"/>
              <a:buChar char="§"/>
            </a:pPr>
            <a:r>
              <a:rPr lang="en-US" sz="2200" dirty="0"/>
              <a:t> Financial audit analysis for a developmental research school unit provided evidence for a salary increase.</a:t>
            </a:r>
          </a:p>
          <a:p>
            <a:pPr>
              <a:buFont typeface="Wingdings" panose="05000000000000000000" pitchFamily="2" charset="2"/>
              <a:buChar char="§"/>
            </a:pPr>
            <a:r>
              <a:rPr lang="en-US" sz="2200" dirty="0"/>
              <a:t> Analysis of federal pandemic awards presented at a press conference led to salary increases.</a:t>
            </a:r>
          </a:p>
          <a:p>
            <a:pPr>
              <a:buFont typeface="Wingdings" panose="05000000000000000000" pitchFamily="2" charset="2"/>
              <a:buChar char="§"/>
            </a:pPr>
            <a:r>
              <a:rPr lang="en-US" sz="2200" dirty="0"/>
              <a:t> Financial analysis used for messaging and education in unionization campaigns, member recruitment campaigns, coordinated bargaining campaigns, arbitrations, and first contract campaigns.</a:t>
            </a:r>
          </a:p>
          <a:p>
            <a:pPr>
              <a:buFont typeface="Wingdings" panose="05000000000000000000" pitchFamily="2" charset="2"/>
              <a:buChar char="§"/>
            </a:pPr>
            <a:r>
              <a:rPr lang="en-US" sz="2200" dirty="0"/>
              <a:t> Use of financial and student enrollment trends data led to a local successfully negotiating an innovative plan that includes faculty in a student recruitment and retention program with the administration that includes faculty compensation and other benefits.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639892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D803-854B-35EA-E0D3-B29CD445B9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54E531-1C95-9E98-FF28-9F4B06F95B60}"/>
              </a:ext>
            </a:extLst>
          </p:cNvPr>
          <p:cNvSpPr>
            <a:spLocks noGrp="1"/>
          </p:cNvSpPr>
          <p:nvPr>
            <p:ph type="title"/>
          </p:nvPr>
        </p:nvSpPr>
        <p:spPr/>
        <p:txBody>
          <a:bodyPr>
            <a:normAutofit/>
          </a:bodyPr>
          <a:lstStyle/>
          <a:p>
            <a:r>
              <a:rPr lang="en-US" sz="3700" dirty="0"/>
              <a:t>Discussion</a:t>
            </a:r>
          </a:p>
        </p:txBody>
      </p:sp>
    </p:spTree>
    <p:extLst>
      <p:ext uri="{BB962C8B-B14F-4D97-AF65-F5344CB8AC3E}">
        <p14:creationId xmlns:p14="http://schemas.microsoft.com/office/powerpoint/2010/main" val="2974476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700" dirty="0"/>
              <a:t>Resources</a:t>
            </a:r>
          </a:p>
        </p:txBody>
      </p:sp>
      <p:sp>
        <p:nvSpPr>
          <p:cNvPr id="2" name="Content Placeholder 1">
            <a:extLst>
              <a:ext uri="{FF2B5EF4-FFF2-40B4-BE49-F238E27FC236}">
                <a16:creationId xmlns:a16="http://schemas.microsoft.com/office/drawing/2014/main" id="{D03E812C-59B8-422D-B306-6C0AA3F92EE9}"/>
              </a:ext>
            </a:extLst>
          </p:cNvPr>
          <p:cNvSpPr>
            <a:spLocks noGrp="1"/>
          </p:cNvSpPr>
          <p:nvPr>
            <p:ph idx="1"/>
          </p:nvPr>
        </p:nvSpPr>
        <p:spPr/>
        <p:txBody>
          <a:bodyPr>
            <a:normAutofit lnSpcReduction="10000"/>
          </a:bodyPr>
          <a:lstStyle/>
          <a:p>
            <a:r>
              <a:rPr lang="en-US" dirty="0">
                <a:hlinkClick r:id="rId3"/>
              </a:rPr>
              <a:t>Carnegie Classification of Institutions of Higher Education</a:t>
            </a:r>
            <a:endParaRPr lang="en-US" dirty="0"/>
          </a:p>
          <a:p>
            <a:r>
              <a:rPr lang="en-US" dirty="0"/>
              <a:t>Hunter College </a:t>
            </a:r>
            <a:r>
              <a:rPr lang="en-US" dirty="0">
                <a:hlinkClick r:id="rId4"/>
              </a:rPr>
              <a:t>National Center SCBHEP</a:t>
            </a:r>
            <a:endParaRPr lang="en-US" dirty="0"/>
          </a:p>
          <a:p>
            <a:r>
              <a:rPr lang="en-US" dirty="0">
                <a:hlinkClick r:id="rId5"/>
              </a:rPr>
              <a:t>NCES College Navigator</a:t>
            </a:r>
            <a:endParaRPr lang="en-US" dirty="0"/>
          </a:p>
          <a:p>
            <a:r>
              <a:rPr lang="en-US" dirty="0"/>
              <a:t>NCES Integrated Postsecondary Education Data System (</a:t>
            </a:r>
            <a:r>
              <a:rPr lang="en-US" dirty="0">
                <a:hlinkClick r:id="rId6"/>
              </a:rPr>
              <a:t>IPEDS</a:t>
            </a:r>
            <a:r>
              <a:rPr lang="en-US" dirty="0"/>
              <a:t>)</a:t>
            </a:r>
          </a:p>
          <a:p>
            <a:r>
              <a:rPr lang="en-US" dirty="0"/>
              <a:t>HEER Fund Tracking: </a:t>
            </a:r>
            <a:r>
              <a:rPr lang="en-US" dirty="0">
                <a:hlinkClick r:id="rId7"/>
              </a:rPr>
              <a:t>Education Stabilization Fund</a:t>
            </a:r>
            <a:endParaRPr lang="en-US" dirty="0"/>
          </a:p>
          <a:p>
            <a:r>
              <a:rPr lang="en-US" dirty="0"/>
              <a:t>National Association of College and University Business Officers (</a:t>
            </a:r>
            <a:r>
              <a:rPr lang="en-US" dirty="0">
                <a:hlinkClick r:id="rId8"/>
              </a:rPr>
              <a:t>NACUBO</a:t>
            </a:r>
            <a:r>
              <a:rPr lang="en-US" dirty="0"/>
              <a:t>)</a:t>
            </a:r>
          </a:p>
          <a:p>
            <a:r>
              <a:rPr lang="en-US" dirty="0"/>
              <a:t>National Education Association </a:t>
            </a:r>
            <a:r>
              <a:rPr lang="en-US" dirty="0">
                <a:hlinkClick r:id="rId9"/>
              </a:rPr>
              <a:t>CUDAS</a:t>
            </a:r>
            <a:endParaRPr lang="en-US" dirty="0"/>
          </a:p>
          <a:p>
            <a:r>
              <a:rPr lang="en-US" dirty="0"/>
              <a:t>National Education Association </a:t>
            </a:r>
            <a:r>
              <a:rPr lang="en-US" dirty="0">
                <a:hlinkClick r:id="rId10"/>
              </a:rPr>
              <a:t>HECAS</a:t>
            </a:r>
            <a:endParaRPr lang="en-US" dirty="0"/>
          </a:p>
          <a:p>
            <a:r>
              <a:rPr lang="en-US" dirty="0"/>
              <a:t>State Higher Education Executive Officers Association (</a:t>
            </a:r>
            <a:r>
              <a:rPr lang="en-US" dirty="0">
                <a:hlinkClick r:id="rId11"/>
              </a:rPr>
              <a:t>SHEEO</a:t>
            </a:r>
            <a:r>
              <a:rPr lang="en-US" dirty="0"/>
              <a:t>)</a:t>
            </a:r>
          </a:p>
        </p:txBody>
      </p:sp>
    </p:spTree>
    <p:extLst>
      <p:ext uri="{BB962C8B-B14F-4D97-AF65-F5344CB8AC3E}">
        <p14:creationId xmlns:p14="http://schemas.microsoft.com/office/powerpoint/2010/main" val="4019114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700" dirty="0"/>
              <a:t>References</a:t>
            </a:r>
          </a:p>
        </p:txBody>
      </p:sp>
      <p:sp>
        <p:nvSpPr>
          <p:cNvPr id="2" name="Content Placeholder 1">
            <a:extLst>
              <a:ext uri="{FF2B5EF4-FFF2-40B4-BE49-F238E27FC236}">
                <a16:creationId xmlns:a16="http://schemas.microsoft.com/office/drawing/2014/main" id="{D03E812C-59B8-422D-B306-6C0AA3F92EE9}"/>
              </a:ext>
            </a:extLst>
          </p:cNvPr>
          <p:cNvSpPr>
            <a:spLocks noGrp="1"/>
          </p:cNvSpPr>
          <p:nvPr>
            <p:ph idx="1"/>
          </p:nvPr>
        </p:nvSpPr>
        <p:spPr/>
        <p:txBody>
          <a:bodyPr>
            <a:normAutofit fontScale="92500"/>
          </a:bodyPr>
          <a:lstStyle/>
          <a:p>
            <a:r>
              <a:rPr lang="en-US" dirty="0"/>
              <a:t>Dubeck, L. &amp; Gascon, G.M. (2013). </a:t>
            </a:r>
            <a:r>
              <a:rPr lang="en-US" i="1" dirty="0"/>
              <a:t>Understanding budget and financial audit analysis: A handbook for higher education association leaders</a:t>
            </a:r>
            <a:r>
              <a:rPr lang="en-US" dirty="0"/>
              <a:t>. Washington, D.C.: National Education Association.</a:t>
            </a:r>
          </a:p>
          <a:p>
            <a:r>
              <a:rPr lang="en-US" dirty="0"/>
              <a:t>Mead, D.M. (2018). </a:t>
            </a:r>
            <a:r>
              <a:rPr lang="en-US" i="1" dirty="0"/>
              <a:t>An analyst’s guide to government financial statements </a:t>
            </a:r>
            <a:r>
              <a:rPr lang="en-US" dirty="0"/>
              <a:t>(3rd Ed.). Norwalk, CT: Governmental Accounting Standards Board.</a:t>
            </a:r>
          </a:p>
          <a:p>
            <a:r>
              <a:rPr lang="en-US" dirty="0"/>
              <a:t>Smith, D.O. (2019). </a:t>
            </a:r>
            <a:r>
              <a:rPr lang="en-US" i="1" dirty="0"/>
              <a:t>University finances: Accounting and budgeting principles for higher education</a:t>
            </a:r>
            <a:r>
              <a:rPr lang="en-US" dirty="0"/>
              <a:t>. Baltimore, MD: Johns Hopkins University Press.</a:t>
            </a:r>
          </a:p>
          <a:p>
            <a:r>
              <a:rPr lang="en-US" dirty="0"/>
              <a:t>Smith, D.O. (2019). </a:t>
            </a:r>
            <a:r>
              <a:rPr lang="en-US" i="1" dirty="0"/>
              <a:t>How University Budgets Work</a:t>
            </a:r>
            <a:r>
              <a:rPr lang="en-US" dirty="0"/>
              <a:t>. Baltimore, MD: Johns Hopkins University Press.</a:t>
            </a:r>
          </a:p>
          <a:p>
            <a:r>
              <a:rPr lang="en-US" dirty="0"/>
              <a:t>Tahey, P., Salluzzo, R., Prager, F., Mezzina, L., &amp; Cowen, C. (2010). </a:t>
            </a:r>
            <a:r>
              <a:rPr lang="en-US" i="1" dirty="0"/>
              <a:t>Strategic financial analysis for higher education: Identifying, measuring &amp; reporting financial risks</a:t>
            </a:r>
            <a:r>
              <a:rPr lang="en-US" dirty="0"/>
              <a:t> (7th Ed.). USA: KPMG, Prager, Sealy, &amp; Co., LLC, and Attain.</a:t>
            </a:r>
          </a:p>
          <a:p>
            <a:endParaRPr lang="en-US" dirty="0"/>
          </a:p>
          <a:p>
            <a:endParaRPr lang="en-US" dirty="0"/>
          </a:p>
        </p:txBody>
      </p:sp>
    </p:spTree>
    <p:extLst>
      <p:ext uri="{BB962C8B-B14F-4D97-AF65-F5344CB8AC3E}">
        <p14:creationId xmlns:p14="http://schemas.microsoft.com/office/powerpoint/2010/main" val="3932144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8222-6CD4-08B4-021C-0E9F7821D50B}"/>
              </a:ext>
            </a:extLst>
          </p:cNvPr>
          <p:cNvSpPr>
            <a:spLocks noGrp="1"/>
          </p:cNvSpPr>
          <p:nvPr>
            <p:ph type="title"/>
          </p:nvPr>
        </p:nvSpPr>
        <p:spPr/>
        <p:txBody>
          <a:bodyPr>
            <a:normAutofit/>
          </a:bodyPr>
          <a:lstStyle/>
          <a:p>
            <a:r>
              <a:rPr lang="en-US" sz="3800" dirty="0"/>
              <a:t>Contact Information</a:t>
            </a:r>
          </a:p>
        </p:txBody>
      </p:sp>
      <p:sp>
        <p:nvSpPr>
          <p:cNvPr id="3" name="Content Placeholder 2">
            <a:extLst>
              <a:ext uri="{FF2B5EF4-FFF2-40B4-BE49-F238E27FC236}">
                <a16:creationId xmlns:a16="http://schemas.microsoft.com/office/drawing/2014/main" id="{FFB4D93C-7DB8-AE2E-0589-29D10B74CC08}"/>
              </a:ext>
            </a:extLst>
          </p:cNvPr>
          <p:cNvSpPr>
            <a:spLocks noGrp="1"/>
          </p:cNvSpPr>
          <p:nvPr>
            <p:ph idx="1"/>
          </p:nvPr>
        </p:nvSpPr>
        <p:spPr/>
        <p:txBody>
          <a:bodyPr>
            <a:normAutofit/>
          </a:bodyPr>
          <a:lstStyle/>
          <a:p>
            <a:pPr algn="l" rtl="0">
              <a:lnSpc>
                <a:spcPct val="100000"/>
              </a:lnSpc>
              <a:spcAft>
                <a:spcPts val="0"/>
              </a:spcAft>
            </a:pPr>
            <a:r>
              <a:rPr lang="en-US" b="0" i="0" dirty="0">
                <a:solidFill>
                  <a:srgbClr val="222222"/>
                </a:solidFill>
                <a:effectLst/>
                <a:latin typeface="+mj-lt"/>
              </a:rPr>
              <a:t>Gregg Gascon</a:t>
            </a:r>
          </a:p>
          <a:p>
            <a:pPr algn="l" rtl="0">
              <a:lnSpc>
                <a:spcPct val="100000"/>
              </a:lnSpc>
              <a:spcAft>
                <a:spcPts val="0"/>
              </a:spcAft>
            </a:pPr>
            <a:r>
              <a:rPr lang="en-US" dirty="0">
                <a:solidFill>
                  <a:srgbClr val="222222"/>
                </a:solidFill>
                <a:latin typeface="+mj-lt"/>
              </a:rPr>
              <a:t>President</a:t>
            </a:r>
          </a:p>
          <a:p>
            <a:pPr algn="l" rtl="0">
              <a:lnSpc>
                <a:spcPct val="100000"/>
              </a:lnSpc>
              <a:spcAft>
                <a:spcPts val="0"/>
              </a:spcAft>
            </a:pPr>
            <a:r>
              <a:rPr lang="en-US" b="0" i="0" dirty="0">
                <a:solidFill>
                  <a:srgbClr val="222222"/>
                </a:solidFill>
                <a:effectLst/>
                <a:latin typeface="+mj-lt"/>
              </a:rPr>
              <a:t>Social Science Research, Evaluation and Measurement, L.L.C.</a:t>
            </a:r>
          </a:p>
          <a:p>
            <a:pPr algn="l" rtl="0">
              <a:lnSpc>
                <a:spcPct val="100000"/>
              </a:lnSpc>
              <a:spcAft>
                <a:spcPts val="0"/>
              </a:spcAft>
            </a:pPr>
            <a:r>
              <a:rPr lang="en-US" dirty="0">
                <a:solidFill>
                  <a:srgbClr val="222222"/>
                </a:solidFill>
                <a:latin typeface="+mj-lt"/>
                <a:hlinkClick r:id="rId2"/>
              </a:rPr>
              <a:t>gascongregg@gmail.com</a:t>
            </a:r>
            <a:endParaRPr lang="en-US" dirty="0">
              <a:solidFill>
                <a:srgbClr val="222222"/>
              </a:solidFill>
              <a:latin typeface="+mj-lt"/>
            </a:endParaRPr>
          </a:p>
          <a:p>
            <a:pPr algn="l" rtl="0">
              <a:lnSpc>
                <a:spcPct val="100000"/>
              </a:lnSpc>
              <a:spcAft>
                <a:spcPts val="0"/>
              </a:spcAft>
            </a:pPr>
            <a:r>
              <a:rPr lang="en-US" b="0" i="0" dirty="0">
                <a:solidFill>
                  <a:srgbClr val="222222"/>
                </a:solidFill>
                <a:effectLst/>
                <a:latin typeface="+mj-lt"/>
              </a:rPr>
              <a:t>Bill Lyne</a:t>
            </a:r>
          </a:p>
          <a:p>
            <a:pPr algn="l" rtl="0">
              <a:lnSpc>
                <a:spcPct val="100000"/>
              </a:lnSpc>
              <a:spcAft>
                <a:spcPts val="0"/>
              </a:spcAft>
            </a:pPr>
            <a:r>
              <a:rPr lang="en-US" b="0" i="0" dirty="0">
                <a:solidFill>
                  <a:srgbClr val="222222"/>
                </a:solidFill>
                <a:effectLst/>
                <a:latin typeface="+mj-lt"/>
              </a:rPr>
              <a:t>Professor of English, Western Washington University </a:t>
            </a:r>
          </a:p>
          <a:p>
            <a:pPr algn="l" rtl="0">
              <a:lnSpc>
                <a:spcPct val="100000"/>
              </a:lnSpc>
              <a:spcAft>
                <a:spcPts val="0"/>
              </a:spcAft>
            </a:pPr>
            <a:r>
              <a:rPr lang="en-US" b="0" i="0" dirty="0">
                <a:solidFill>
                  <a:srgbClr val="222222"/>
                </a:solidFill>
                <a:effectLst/>
                <a:latin typeface="+mj-lt"/>
              </a:rPr>
              <a:t>President, United Faculty of Washington State</a:t>
            </a:r>
          </a:p>
          <a:p>
            <a:pPr algn="l" rtl="0">
              <a:lnSpc>
                <a:spcPct val="100000"/>
              </a:lnSpc>
              <a:spcAft>
                <a:spcPts val="0"/>
              </a:spcAft>
            </a:pPr>
            <a:r>
              <a:rPr lang="en-US" b="0" i="0" dirty="0">
                <a:solidFill>
                  <a:srgbClr val="1155CC"/>
                </a:solidFill>
                <a:effectLst/>
                <a:latin typeface="+mj-lt"/>
                <a:hlinkClick r:id="rId3"/>
              </a:rPr>
              <a:t>bill_lyne@hotmail.com</a:t>
            </a:r>
            <a:endParaRPr lang="en-US" b="0" i="0" dirty="0">
              <a:solidFill>
                <a:srgbClr val="222222"/>
              </a:solidFill>
              <a:effectLst/>
              <a:latin typeface="+mj-lt"/>
            </a:endParaRPr>
          </a:p>
          <a:p>
            <a:endParaRPr lang="en-US" dirty="0"/>
          </a:p>
        </p:txBody>
      </p:sp>
    </p:spTree>
    <p:extLst>
      <p:ext uri="{BB962C8B-B14F-4D97-AF65-F5344CB8AC3E}">
        <p14:creationId xmlns:p14="http://schemas.microsoft.com/office/powerpoint/2010/main" val="1698067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FC6C3-02C3-2E4B-1612-89F5181E1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1B8FB-E6FA-6EAE-EE7C-4E11F94E0F6A}"/>
              </a:ext>
            </a:extLst>
          </p:cNvPr>
          <p:cNvSpPr>
            <a:spLocks noGrp="1"/>
          </p:cNvSpPr>
          <p:nvPr>
            <p:ph type="ctrTitle" idx="4294967295"/>
          </p:nvPr>
        </p:nvSpPr>
        <p:spPr>
          <a:xfrm>
            <a:off x="5175250" y="1225550"/>
            <a:ext cx="3968750" cy="593725"/>
          </a:xfrm>
        </p:spPr>
        <p:txBody>
          <a:bodyPr vert="horz" lIns="68580" tIns="34290" rIns="68580" bIns="34290" rtlCol="0" anchor="b">
            <a:normAutofit fontScale="90000"/>
          </a:bodyPr>
          <a:lstStyle/>
          <a:p>
            <a:pPr algn="l"/>
            <a:r>
              <a:rPr lang="en-US" sz="4050" b="1" dirty="0">
                <a:solidFill>
                  <a:schemeClr val="accent1">
                    <a:lumMod val="75000"/>
                  </a:schemeClr>
                </a:solidFill>
              </a:rPr>
              <a:t>Disclaimer</a:t>
            </a:r>
          </a:p>
        </p:txBody>
      </p:sp>
      <p:sp>
        <p:nvSpPr>
          <p:cNvPr id="3" name="Subtitle 2">
            <a:extLst>
              <a:ext uri="{FF2B5EF4-FFF2-40B4-BE49-F238E27FC236}">
                <a16:creationId xmlns:a16="http://schemas.microsoft.com/office/drawing/2014/main" id="{B84F01E2-81FB-F754-6291-5F8958477890}"/>
              </a:ext>
            </a:extLst>
          </p:cNvPr>
          <p:cNvSpPr>
            <a:spLocks noGrp="1"/>
          </p:cNvSpPr>
          <p:nvPr>
            <p:ph type="subTitle" idx="4294967295"/>
          </p:nvPr>
        </p:nvSpPr>
        <p:spPr>
          <a:xfrm>
            <a:off x="5175250" y="1922463"/>
            <a:ext cx="3968750" cy="3709987"/>
          </a:xfrm>
        </p:spPr>
        <p:txBody>
          <a:bodyPr vert="horz" lIns="68580" tIns="34290" rIns="68580" bIns="34290" rtlCol="0">
            <a:normAutofit fontScale="92500" lnSpcReduction="20000"/>
          </a:bodyPr>
          <a:lstStyle/>
          <a:p>
            <a:pPr indent="-171450">
              <a:buFont typeface="Arial" panose="020B0604020202020204" pitchFamily="34" charset="0"/>
              <a:buChar char="•"/>
            </a:pPr>
            <a:r>
              <a:rPr lang="en-US" dirty="0">
                <a:solidFill>
                  <a:schemeClr val="accent1">
                    <a:lumMod val="75000"/>
                  </a:schemeClr>
                </a:solidFill>
              </a:rPr>
              <a:t>By attending this session, you confirm that you are a registered attendee of the NEA Higher Education Conference and an NEA member or supporter. The information you receive here is only for your use in your capacity as an NEA member or supporter.</a:t>
            </a:r>
          </a:p>
          <a:p>
            <a:pPr indent="-171450">
              <a:buFont typeface="Arial" panose="020B0604020202020204" pitchFamily="34" charset="0"/>
              <a:buChar char="•"/>
            </a:pPr>
            <a:r>
              <a:rPr lang="en-US" dirty="0">
                <a:solidFill>
                  <a:schemeClr val="accent1">
                    <a:lumMod val="75000"/>
                  </a:schemeClr>
                </a:solidFill>
              </a:rPr>
              <a:t>This presentation and its contents may not be further distributed, in whole or in part, by any medium or in any form, for any purpose other than building your local NEA affiliate.  </a:t>
            </a:r>
          </a:p>
          <a:p>
            <a:pPr indent="-171450">
              <a:buFont typeface="Arial" panose="020B0604020202020204" pitchFamily="34" charset="0"/>
              <a:buChar char="•"/>
            </a:pPr>
            <a:r>
              <a:rPr lang="en-US" b="0" i="0" u="none" strike="noStrike" baseline="0" dirty="0">
                <a:solidFill>
                  <a:schemeClr val="accent1">
                    <a:lumMod val="75000"/>
                  </a:schemeClr>
                </a:solidFill>
              </a:rPr>
              <a:t>Violation of these terms may result in legal action.</a:t>
            </a:r>
          </a:p>
          <a:p>
            <a:pPr algn="l"/>
            <a:endParaRPr lang="en-US" b="0" i="1" u="none" strike="noStrike" baseline="0" dirty="0">
              <a:solidFill>
                <a:schemeClr val="accent1">
                  <a:lumMod val="75000"/>
                </a:schemeClr>
              </a:solidFill>
            </a:endParaRPr>
          </a:p>
        </p:txBody>
      </p:sp>
      <p:pic>
        <p:nvPicPr>
          <p:cNvPr id="5" name="Picture 4">
            <a:extLst>
              <a:ext uri="{FF2B5EF4-FFF2-40B4-BE49-F238E27FC236}">
                <a16:creationId xmlns:a16="http://schemas.microsoft.com/office/drawing/2014/main" id="{5BE38185-23B9-1225-D26F-A5A258141530}"/>
              </a:ext>
            </a:extLst>
          </p:cNvPr>
          <p:cNvPicPr>
            <a:picLocks noChangeAspect="1"/>
          </p:cNvPicPr>
          <p:nvPr/>
        </p:nvPicPr>
        <p:blipFill>
          <a:blip r:embed="rId3"/>
          <a:srcRect r="-1" b="741"/>
          <a:stretch/>
        </p:blipFill>
        <p:spPr>
          <a:xfrm>
            <a:off x="2" y="858441"/>
            <a:ext cx="4571999" cy="514231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pic>
        <p:nvPicPr>
          <p:cNvPr id="7" name="Picture 6" descr="A blue and white logo&#10;&#10;AI-generated content may be incorrect.">
            <a:extLst>
              <a:ext uri="{FF2B5EF4-FFF2-40B4-BE49-F238E27FC236}">
                <a16:creationId xmlns:a16="http://schemas.microsoft.com/office/drawing/2014/main" id="{76AE8F5E-DE2F-3054-280D-42BACC3EC7EF}"/>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613" y="975264"/>
            <a:ext cx="851022" cy="947958"/>
          </a:xfrm>
          <a:prstGeom prst="rect">
            <a:avLst/>
          </a:prstGeom>
        </p:spPr>
      </p:pic>
    </p:spTree>
    <p:extLst>
      <p:ext uri="{BB962C8B-B14F-4D97-AF65-F5344CB8AC3E}">
        <p14:creationId xmlns:p14="http://schemas.microsoft.com/office/powerpoint/2010/main" val="126599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7EBC12-8956-2840-6178-5B899CC1A9A0}"/>
              </a:ext>
            </a:extLst>
          </p:cNvPr>
          <p:cNvPicPr>
            <a:picLocks noChangeAspect="1"/>
          </p:cNvPicPr>
          <p:nvPr/>
        </p:nvPicPr>
        <p:blipFill>
          <a:blip r:embed="rId3"/>
          <a:stretch>
            <a:fillRect/>
          </a:stretch>
        </p:blipFill>
        <p:spPr>
          <a:xfrm>
            <a:off x="5451586" y="1868105"/>
            <a:ext cx="2907358" cy="4126044"/>
          </a:xfrm>
          <a:prstGeom prst="rect">
            <a:avLst/>
          </a:prstGeom>
        </p:spPr>
      </p:pic>
      <p:sp>
        <p:nvSpPr>
          <p:cNvPr id="7" name="Arrow: Right 6">
            <a:extLst>
              <a:ext uri="{FF2B5EF4-FFF2-40B4-BE49-F238E27FC236}">
                <a16:creationId xmlns:a16="http://schemas.microsoft.com/office/drawing/2014/main" id="{514B148D-3C0B-00B3-8106-2AAE9BDDBB99}"/>
              </a:ext>
            </a:extLst>
          </p:cNvPr>
          <p:cNvSpPr/>
          <p:nvPr/>
        </p:nvSpPr>
        <p:spPr>
          <a:xfrm>
            <a:off x="4281416" y="434340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1A2C75EF-2359-5A37-1189-72DC26B55F2A}"/>
              </a:ext>
            </a:extLst>
          </p:cNvPr>
          <p:cNvSpPr>
            <a:spLocks noGrp="1"/>
          </p:cNvSpPr>
          <p:nvPr>
            <p:ph type="title"/>
          </p:nvPr>
        </p:nvSpPr>
        <p:spPr/>
        <p:txBody>
          <a:bodyPr>
            <a:normAutofit/>
          </a:bodyPr>
          <a:lstStyle/>
          <a:p>
            <a:r>
              <a:rPr lang="en-US" sz="3700" dirty="0"/>
              <a:t>National Education Association’s Higher Education Negotiations Outline</a:t>
            </a:r>
          </a:p>
        </p:txBody>
      </p:sp>
      <p:sp>
        <p:nvSpPr>
          <p:cNvPr id="9" name="Content Placeholder 8">
            <a:extLst>
              <a:ext uri="{FF2B5EF4-FFF2-40B4-BE49-F238E27FC236}">
                <a16:creationId xmlns:a16="http://schemas.microsoft.com/office/drawing/2014/main" id="{4D4AC690-8988-6964-3A06-7D32B1417856}"/>
              </a:ext>
            </a:extLst>
          </p:cNvPr>
          <p:cNvSpPr>
            <a:spLocks noGrp="1"/>
          </p:cNvSpPr>
          <p:nvPr>
            <p:ph sz="half" idx="1"/>
          </p:nvPr>
        </p:nvSpPr>
        <p:spPr>
          <a:xfrm>
            <a:off x="914400" y="1970789"/>
            <a:ext cx="3175254" cy="4023360"/>
          </a:xfrm>
        </p:spPr>
        <p:txBody>
          <a:bodyPr/>
          <a:lstStyle/>
          <a:p>
            <a:r>
              <a:rPr lang="en-US" dirty="0"/>
              <a:t>Begin with step 1 of the National Education Association’s Higher Education Negotiations Outline.</a:t>
            </a:r>
          </a:p>
          <a:p>
            <a:r>
              <a:rPr lang="en-US" dirty="0"/>
              <a:t>This presentation concerns steps 6 and 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2377B-0095-7C56-7A53-3CDF27497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CBC26-96D4-7891-A123-122D7157AE6E}"/>
              </a:ext>
            </a:extLst>
          </p:cNvPr>
          <p:cNvSpPr>
            <a:spLocks noGrp="1"/>
          </p:cNvSpPr>
          <p:nvPr>
            <p:ph type="title"/>
          </p:nvPr>
        </p:nvSpPr>
        <p:spPr>
          <a:xfrm>
            <a:off x="829252" y="2133600"/>
            <a:ext cx="7543800" cy="2209800"/>
          </a:xfrm>
        </p:spPr>
        <p:txBody>
          <a:bodyPr>
            <a:normAutofit/>
          </a:bodyPr>
          <a:lstStyle/>
          <a:p>
            <a:r>
              <a:rPr lang="en-US" sz="2700" dirty="0"/>
              <a:t>What is the difference between a budget and audited financial statements? </a:t>
            </a:r>
            <a:br>
              <a:rPr lang="en-US" sz="2700" dirty="0"/>
            </a:br>
            <a:endParaRPr lang="en-US" dirty="0"/>
          </a:p>
        </p:txBody>
      </p:sp>
      <p:sp>
        <p:nvSpPr>
          <p:cNvPr id="3" name="Text Placeholder 2">
            <a:extLst>
              <a:ext uri="{FF2B5EF4-FFF2-40B4-BE49-F238E27FC236}">
                <a16:creationId xmlns:a16="http://schemas.microsoft.com/office/drawing/2014/main" id="{5D5B3AF8-B77F-3F87-B17A-567E2A6BDD00}"/>
              </a:ext>
            </a:extLst>
          </p:cNvPr>
          <p:cNvSpPr>
            <a:spLocks noGrp="1"/>
          </p:cNvSpPr>
          <p:nvPr>
            <p:ph type="body" idx="1"/>
          </p:nvPr>
        </p:nvSpPr>
        <p:spPr>
          <a:xfrm>
            <a:off x="834845" y="838200"/>
            <a:ext cx="7543800" cy="1143000"/>
          </a:xfrm>
        </p:spPr>
        <p:txBody>
          <a:bodyPr/>
          <a:lstStyle/>
          <a:p>
            <a:r>
              <a:rPr lang="en-US" dirty="0">
                <a:solidFill>
                  <a:schemeClr val="accent1"/>
                </a:solidFill>
              </a:rPr>
              <a:t>Checklist item 2:</a:t>
            </a:r>
          </a:p>
        </p:txBody>
      </p:sp>
    </p:spTree>
    <p:extLst>
      <p:ext uri="{BB962C8B-B14F-4D97-AF65-F5344CB8AC3E}">
        <p14:creationId xmlns:p14="http://schemas.microsoft.com/office/powerpoint/2010/main" val="110649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FC11-75A2-BE17-CCCD-E12F38490F88}"/>
              </a:ext>
            </a:extLst>
          </p:cNvPr>
          <p:cNvSpPr>
            <a:spLocks noGrp="1"/>
          </p:cNvSpPr>
          <p:nvPr>
            <p:ph type="title"/>
          </p:nvPr>
        </p:nvSpPr>
        <p:spPr/>
        <p:txBody>
          <a:bodyPr>
            <a:normAutofit/>
          </a:bodyPr>
          <a:lstStyle/>
          <a:p>
            <a:r>
              <a:rPr lang="en-US" sz="3700" dirty="0"/>
              <a:t>Budgets</a:t>
            </a:r>
          </a:p>
        </p:txBody>
      </p:sp>
      <p:sp>
        <p:nvSpPr>
          <p:cNvPr id="3" name="Content Placeholder 2">
            <a:extLst>
              <a:ext uri="{FF2B5EF4-FFF2-40B4-BE49-F238E27FC236}">
                <a16:creationId xmlns:a16="http://schemas.microsoft.com/office/drawing/2014/main" id="{A1D8BE4C-1932-032F-0908-16E7BFBF659B}"/>
              </a:ext>
            </a:extLst>
          </p:cNvPr>
          <p:cNvSpPr>
            <a:spLocks noGrp="1"/>
          </p:cNvSpPr>
          <p:nvPr>
            <p:ph idx="1"/>
          </p:nvPr>
        </p:nvSpPr>
        <p:spPr/>
        <p:txBody>
          <a:bodyPr/>
          <a:lstStyle/>
          <a:p>
            <a:pPr marL="0" marR="0" lvl="1" indent="0">
              <a:spcBef>
                <a:spcPts val="0"/>
              </a:spcBef>
              <a:spcAft>
                <a:spcPts val="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budget looks forward to identify how an institution will use the resources entrusted to it. It serves as a </a:t>
            </a:r>
          </a:p>
          <a:p>
            <a:pPr marL="0" marR="0" lvl="1" indent="0">
              <a:spcBef>
                <a:spcPts val="0"/>
              </a:spcBef>
              <a:spcAft>
                <a:spcPts val="0"/>
              </a:spcAft>
              <a:buNone/>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1" indent="-342900">
              <a:spcBef>
                <a:spcPts val="0"/>
              </a:spcBef>
              <a:spcAft>
                <a:spcPts val="0"/>
              </a:spcAft>
              <a:buAutoNum type="arabicParenBoth"/>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Summary of the agreement between a given budget unit and the rest of the institution; </a:t>
            </a:r>
          </a:p>
          <a:p>
            <a:pPr marL="342900" marR="0" lvl="1" indent="-342900">
              <a:spcBef>
                <a:spcPts val="0"/>
              </a:spcBef>
              <a:spcAft>
                <a:spcPts val="0"/>
              </a:spcAft>
              <a:buAutoNum type="arabicParenBoth"/>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Means of monitoring and controlling expenses; and </a:t>
            </a:r>
          </a:p>
          <a:p>
            <a:pPr marL="342900" marR="0" lvl="1" indent="-342900">
              <a:spcBef>
                <a:spcPts val="0"/>
              </a:spcBef>
              <a:spcAft>
                <a:spcPts val="0"/>
              </a:spcAft>
              <a:buAutoNum type="arabicParenBoth"/>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System of communication for the academic community to identify the priorities of the institution. </a:t>
            </a:r>
          </a:p>
          <a:p>
            <a:pPr marL="0" marR="0" lvl="1" indent="0">
              <a:spcBef>
                <a:spcPts val="0"/>
              </a:spcBef>
              <a:spcAft>
                <a:spcPts val="0"/>
              </a:spcAft>
              <a:buNone/>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0" marR="0" lvl="1" indent="0">
              <a:spcBef>
                <a:spcPts val="0"/>
              </a:spcBef>
              <a:spcAft>
                <a:spcPts val="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Budgets in the public sector are an expression of public policy and financial intent, and a form of legal control for the institution and its chief financial means for evaluating performance. They do not, in most cases, provide a comprehensive view of all institutional financial activities.</a:t>
            </a:r>
            <a:endParaRPr lang="en-US" sz="20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168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A79F2-45C1-B28B-F3E0-0AD6FA473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AD6AF-E380-392B-DAFA-D13CBAB03137}"/>
              </a:ext>
            </a:extLst>
          </p:cNvPr>
          <p:cNvSpPr>
            <a:spLocks noGrp="1"/>
          </p:cNvSpPr>
          <p:nvPr>
            <p:ph type="title"/>
          </p:nvPr>
        </p:nvSpPr>
        <p:spPr/>
        <p:txBody>
          <a:bodyPr>
            <a:normAutofit/>
          </a:bodyPr>
          <a:lstStyle/>
          <a:p>
            <a:r>
              <a:rPr lang="en-US" sz="3700" dirty="0"/>
              <a:t>Audited Financial Statements</a:t>
            </a:r>
          </a:p>
        </p:txBody>
      </p:sp>
      <p:sp>
        <p:nvSpPr>
          <p:cNvPr id="3" name="Content Placeholder 2">
            <a:extLst>
              <a:ext uri="{FF2B5EF4-FFF2-40B4-BE49-F238E27FC236}">
                <a16:creationId xmlns:a16="http://schemas.microsoft.com/office/drawing/2014/main" id="{F395C445-3BF3-A40C-3A30-AB9C6A72D3D7}"/>
              </a:ext>
            </a:extLst>
          </p:cNvPr>
          <p:cNvSpPr>
            <a:spLocks noGrp="1"/>
          </p:cNvSpPr>
          <p:nvPr>
            <p:ph idx="1"/>
          </p:nvPr>
        </p:nvSpPr>
        <p:spPr/>
        <p:txBody>
          <a:bodyPr>
            <a:normAutofit fontScale="92500"/>
          </a:bodyPr>
          <a:lstStyle/>
          <a:p>
            <a:pPr marL="0" marR="0" lvl="1" indent="0">
              <a:spcBef>
                <a:spcPts val="0"/>
              </a:spcBef>
              <a:spcAft>
                <a:spcPts val="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financial audit looks backward to identify how an institution used the resources entrusted to it during a particular period of time. It provides </a:t>
            </a:r>
          </a:p>
          <a:p>
            <a:pPr marL="0" marR="0" lvl="1" indent="0">
              <a:spcBef>
                <a:spcPts val="0"/>
              </a:spcBef>
              <a:spcAft>
                <a:spcPts val="0"/>
              </a:spcAft>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1" indent="-342900">
              <a:spcBef>
                <a:spcPts val="0"/>
              </a:spcBef>
              <a:spcAft>
                <a:spcPts val="0"/>
              </a:spcAft>
              <a:buAutoNum type="arabicParenBoth"/>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An independent, objective, nonpartisan opinion about whether an entity’s financial statements are presented fairly in all material respects in conformity with U.S. generally accepted accounting principles (GAAP) or with an applicable financial reporting framework; and </a:t>
            </a:r>
          </a:p>
          <a:p>
            <a:pPr marL="342900" marR="0" lvl="1" indent="-342900">
              <a:spcBef>
                <a:spcPts val="0"/>
              </a:spcBef>
              <a:spcAft>
                <a:spcPts val="0"/>
              </a:spcAft>
              <a:buAutoNum type="arabicParenBoth"/>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report on deficiencies in internal control, compliance with provisions of laws, regulations, contracts, and grant agreements as they relate to financial transactions, systems and processes.</a:t>
            </a:r>
          </a:p>
          <a:p>
            <a:pPr marL="0" marR="0" lvl="1" indent="0">
              <a:spcBef>
                <a:spcPts val="0"/>
              </a:spcBef>
              <a:spcAft>
                <a:spcPts val="0"/>
              </a:spcAft>
              <a:buNone/>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lvl="1" indent="0">
              <a:spcBef>
                <a:spcPts val="0"/>
              </a:spcBef>
              <a:spcAft>
                <a:spcPts val="0"/>
              </a:spcAft>
              <a:buNone/>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To understand the financial condition of a higher education institution, audited financial statements are preferable to budgets. By having both types of documents for the same years, your local can determine to what extent the administration maintained or changed priorities and spending.</a:t>
            </a:r>
          </a:p>
          <a:p>
            <a:endParaRPr lang="en-US" dirty="0"/>
          </a:p>
        </p:txBody>
      </p:sp>
    </p:spTree>
    <p:extLst>
      <p:ext uri="{BB962C8B-B14F-4D97-AF65-F5344CB8AC3E}">
        <p14:creationId xmlns:p14="http://schemas.microsoft.com/office/powerpoint/2010/main" val="29577932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E9CE8FCD7870418AC7823645CF42C1" ma:contentTypeVersion="13" ma:contentTypeDescription="Create a new document." ma:contentTypeScope="" ma:versionID="86187fd865ab15ebeb65727281e7399d">
  <xsd:schema xmlns:xsd="http://www.w3.org/2001/XMLSchema" xmlns:xs="http://www.w3.org/2001/XMLSchema" xmlns:p="http://schemas.microsoft.com/office/2006/metadata/properties" xmlns:ns2="ac613a8a-d92f-4163-b0c1-47e32c908c92" xmlns:ns3="a771e41c-77a2-4b38-a413-525ff89dc1e2" targetNamespace="http://schemas.microsoft.com/office/2006/metadata/properties" ma:root="true" ma:fieldsID="622ba2018bf866e9b13d37c74cadda44" ns2:_="" ns3:_="">
    <xsd:import namespace="ac613a8a-d92f-4163-b0c1-47e32c908c92"/>
    <xsd:import namespace="a771e41c-77a2-4b38-a413-525ff89dc1e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13a8a-d92f-4163-b0c1-47e32c908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1565cbde-19fe-4772-9eab-df48b2eef6d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71e41c-77a2-4b38-a413-525ff89dc1e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0c391ff-8ac4-4ca3-94e0-310fbf5f5ebd}" ma:internalName="TaxCatchAll" ma:showField="CatchAllData" ma:web="a771e41c-77a2-4b38-a413-525ff89dc1e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613a8a-d92f-4163-b0c1-47e32c908c92">
      <Terms xmlns="http://schemas.microsoft.com/office/infopath/2007/PartnerControls"/>
    </lcf76f155ced4ddcb4097134ff3c332f>
    <TaxCatchAll xmlns="a771e41c-77a2-4b38-a413-525ff89dc1e2" xsi:nil="true"/>
  </documentManagement>
</p:properties>
</file>

<file path=customXml/itemProps1.xml><?xml version="1.0" encoding="utf-8"?>
<ds:datastoreItem xmlns:ds="http://schemas.openxmlformats.org/officeDocument/2006/customXml" ds:itemID="{FE8DAAEF-5F67-46D9-960A-0F0872AFD7B6}"/>
</file>

<file path=customXml/itemProps2.xml><?xml version="1.0" encoding="utf-8"?>
<ds:datastoreItem xmlns:ds="http://schemas.openxmlformats.org/officeDocument/2006/customXml" ds:itemID="{676F284B-68C4-4FCD-AEE0-C8A19EDEFB51}"/>
</file>

<file path=customXml/itemProps3.xml><?xml version="1.0" encoding="utf-8"?>
<ds:datastoreItem xmlns:ds="http://schemas.openxmlformats.org/officeDocument/2006/customXml" ds:itemID="{FC6B8667-8A7E-4542-A4AF-BEDB0830D10D}"/>
</file>

<file path=docProps/app.xml><?xml version="1.0" encoding="utf-8"?>
<Properties xmlns="http://schemas.openxmlformats.org/officeDocument/2006/extended-properties" xmlns:vt="http://schemas.openxmlformats.org/officeDocument/2006/docPropsVTypes">
  <Template>Retrospect</Template>
  <TotalTime>16964</TotalTime>
  <Words>6455</Words>
  <Application>Microsoft Office PowerPoint</Application>
  <PresentationFormat>On-screen Show (4:3)</PresentationFormat>
  <Paragraphs>422</Paragraphs>
  <Slides>56</Slides>
  <Notes>45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56</vt:i4>
      </vt:variant>
    </vt:vector>
  </HeadingPairs>
  <TitlesOfParts>
    <vt:vector size="65" baseType="lpstr">
      <vt:lpstr>Aptos</vt:lpstr>
      <vt:lpstr>Arial</vt:lpstr>
      <vt:lpstr>Calibri</vt:lpstr>
      <vt:lpstr>Calibri Light</vt:lpstr>
      <vt:lpstr>Times New Roman</vt:lpstr>
      <vt:lpstr>Wingdings</vt:lpstr>
      <vt:lpstr>Custom Design</vt:lpstr>
      <vt:lpstr>1_Custom Design</vt:lpstr>
      <vt:lpstr>Retrospect</vt:lpstr>
      <vt:lpstr>Disclaimer</vt:lpstr>
      <vt:lpstr>    Understanding and Using Financial Information for Collective Bargaining Campaigns  NEA Higher Education Conference March 2025</vt:lpstr>
      <vt:lpstr>Outline</vt:lpstr>
      <vt:lpstr>Setting</vt:lpstr>
      <vt:lpstr>You have a year before your contract expires, and management’s budget shows no money for bargaining unit raises. Where should the team start?  </vt:lpstr>
      <vt:lpstr>National Education Association’s Higher Education Negotiations Outline</vt:lpstr>
      <vt:lpstr>What is the difference between a budget and audited financial statements?  </vt:lpstr>
      <vt:lpstr>Budgets</vt:lpstr>
      <vt:lpstr>Audited Financial Statements</vt:lpstr>
      <vt:lpstr>What information do financial audits provide? Are there any areas or items that are particularly important?  </vt:lpstr>
      <vt:lpstr>Items of Interest</vt:lpstr>
      <vt:lpstr>GAAP</vt:lpstr>
      <vt:lpstr>Accounting and Financial Reporting Boards</vt:lpstr>
      <vt:lpstr>Financial Statements</vt:lpstr>
      <vt:lpstr>Statement of Financial Position</vt:lpstr>
      <vt:lpstr>Statement of Activities</vt:lpstr>
      <vt:lpstr>Statement of Cash Flows</vt:lpstr>
      <vt:lpstr>Financial Statements</vt:lpstr>
      <vt:lpstr>Statement of Net Position</vt:lpstr>
      <vt:lpstr>Statement of Revenues, Expenses and Changes in Net Position</vt:lpstr>
      <vt:lpstr>Statement of Cash Flows</vt:lpstr>
      <vt:lpstr>Notes to the Financial Statements</vt:lpstr>
      <vt:lpstr>Component Units</vt:lpstr>
      <vt:lpstr>Financial Ratios</vt:lpstr>
      <vt:lpstr>Ratio Analyses</vt:lpstr>
      <vt:lpstr>Ratio Analyses</vt:lpstr>
      <vt:lpstr>Fiscal Capacity</vt:lpstr>
      <vt:lpstr> What information should accompany a financial audit analysis? </vt:lpstr>
      <vt:lpstr>Accompanying Information</vt:lpstr>
      <vt:lpstr>Credit Ratings</vt:lpstr>
      <vt:lpstr> What is the difference between restricted and unrestricted funds? What is a quasi-endowment? </vt:lpstr>
      <vt:lpstr>Restricted and Unrestricted Funds</vt:lpstr>
      <vt:lpstr>Restricted and Unrestricted Funds</vt:lpstr>
      <vt:lpstr>Quasi-Endowment Funds</vt:lpstr>
      <vt:lpstr> How does an institution’s component unit(s) help its bottom line? </vt:lpstr>
      <vt:lpstr>Component Units</vt:lpstr>
      <vt:lpstr>     Case Study Bill Lyne Professor of English, Western Washington University President, United Faculty of Washington State </vt:lpstr>
      <vt:lpstr>Context</vt:lpstr>
      <vt:lpstr>Uses</vt:lpstr>
      <vt:lpstr>Uses</vt:lpstr>
      <vt:lpstr>Timeline with Improved Plan for the Next Time</vt:lpstr>
      <vt:lpstr>Timeline with Improved Plan for the Next Time</vt:lpstr>
      <vt:lpstr>Timeline with Improved Plan for the Next Time</vt:lpstr>
      <vt:lpstr>What resources are available from NEA to assist us in this work? </vt:lpstr>
      <vt:lpstr>National Education Association      Higher Education</vt:lpstr>
      <vt:lpstr>National Education Association      Higher Education</vt:lpstr>
      <vt:lpstr>NEA Higher Education Services</vt:lpstr>
      <vt:lpstr>NEA Higher Education Services</vt:lpstr>
      <vt:lpstr>How have locals used this information to pressure management for contract improvements?  </vt:lpstr>
      <vt:lpstr> Negotiations Impact of Financial Analyses</vt:lpstr>
      <vt:lpstr> Negotiations Impact of Financial Analyses</vt:lpstr>
      <vt:lpstr>Discussion</vt:lpstr>
      <vt:lpstr>Resources</vt:lpstr>
      <vt:lpstr>References</vt:lpstr>
      <vt:lpstr>Contact Information</vt:lpstr>
      <vt:lpstr>Disclaimer</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and Financial Audit Analysis  for Higher Education Association Leaders</dc:title>
  <dc:subject>Financial Audits</dc:subject>
  <dc:creator>Gregg M. Gascon</dc:creator>
  <cp:lastModifiedBy>Gregg Gascon</cp:lastModifiedBy>
  <cp:revision>244</cp:revision>
  <cp:lastPrinted>2022-05-10T18:26:23Z</cp:lastPrinted>
  <dcterms:created xsi:type="dcterms:W3CDTF">2011-02-01T17:44:43Z</dcterms:created>
  <dcterms:modified xsi:type="dcterms:W3CDTF">2025-02-25T00:15:13Z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0x01010034E9CE8FCD7870418AC7823645CF42C1</vt:lpwstr>
  </property>
</Properties>
</file>