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56" r:id="rId5"/>
    <p:sldId id="268" r:id="rId6"/>
    <p:sldId id="310" r:id="rId7"/>
    <p:sldId id="275" r:id="rId8"/>
    <p:sldId id="270" r:id="rId9"/>
    <p:sldId id="271" r:id="rId10"/>
    <p:sldId id="272" r:id="rId11"/>
    <p:sldId id="273" r:id="rId12"/>
    <p:sldId id="269" r:id="rId13"/>
    <p:sldId id="276" r:id="rId14"/>
    <p:sldId id="277" r:id="rId15"/>
    <p:sldId id="279" r:id="rId16"/>
    <p:sldId id="303" r:id="rId17"/>
    <p:sldId id="278" r:id="rId18"/>
    <p:sldId id="302" r:id="rId19"/>
    <p:sldId id="307" r:id="rId20"/>
    <p:sldId id="312" r:id="rId21"/>
    <p:sldId id="311" r:id="rId22"/>
    <p:sldId id="304" r:id="rId23"/>
    <p:sldId id="305" r:id="rId24"/>
    <p:sldId id="306" r:id="rId25"/>
    <p:sldId id="308" r:id="rId26"/>
    <p:sldId id="280" r:id="rId27"/>
    <p:sldId id="309" r:id="rId28"/>
    <p:sldId id="282" r:id="rId29"/>
    <p:sldId id="283" r:id="rId30"/>
    <p:sldId id="284" r:id="rId31"/>
    <p:sldId id="285" r:id="rId32"/>
    <p:sldId id="286" r:id="rId33"/>
    <p:sldId id="287" r:id="rId34"/>
    <p:sldId id="288" r:id="rId35"/>
    <p:sldId id="289" r:id="rId36"/>
    <p:sldId id="290" r:id="rId37"/>
    <p:sldId id="291" r:id="rId38"/>
    <p:sldId id="292" r:id="rId39"/>
    <p:sldId id="295" r:id="rId40"/>
    <p:sldId id="296" r:id="rId41"/>
    <p:sldId id="294" r:id="rId42"/>
    <p:sldId id="297" r:id="rId43"/>
    <p:sldId id="298" r:id="rId44"/>
    <p:sldId id="299" r:id="rId45"/>
    <p:sldId id="300" r:id="rId46"/>
    <p:sldId id="301" r:id="rId47"/>
    <p:sldId id="31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359A26-FDB2-482E-A4AB-B466B5B15653}" v="16" dt="2026-04-24T18:02:48.8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8" autoAdjust="0"/>
    <p:restoredTop sz="79876" autoAdjust="0"/>
  </p:normalViewPr>
  <p:slideViewPr>
    <p:cSldViewPr snapToGrid="0">
      <p:cViewPr varScale="1">
        <p:scale>
          <a:sx n="82" d="100"/>
          <a:sy n="82" d="100"/>
        </p:scale>
        <p:origin x="60" y="288"/>
      </p:cViewPr>
      <p:guideLst/>
    </p:cSldViewPr>
  </p:slideViewPr>
  <p:outlineViewPr>
    <p:cViewPr>
      <p:scale>
        <a:sx n="33" d="100"/>
        <a:sy n="33" d="100"/>
      </p:scale>
      <p:origin x="0" y="-108"/>
    </p:cViewPr>
  </p:outlineViewPr>
  <p:notesTextViewPr>
    <p:cViewPr>
      <p:scale>
        <a:sx n="200" d="100"/>
        <a:sy n="2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6A422-BEE4-49A5-BE01-97B03D1DAD44}"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DA0521-964E-4DAF-A918-C2EF704541AE}" type="slidenum">
              <a:rPr lang="en-US" smtClean="0"/>
              <a:t>‹#›</a:t>
            </a:fld>
            <a:endParaRPr lang="en-US"/>
          </a:p>
        </p:txBody>
      </p:sp>
    </p:spTree>
    <p:extLst>
      <p:ext uri="{BB962C8B-B14F-4D97-AF65-F5344CB8AC3E}">
        <p14:creationId xmlns:p14="http://schemas.microsoft.com/office/powerpoint/2010/main" val="3584018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the National Education Association’s Applicant Portal Training Video.  It covers all steps required to submit applications and manage grants.  </a:t>
            </a:r>
          </a:p>
          <a:p>
            <a:r>
              <a:rPr lang="en-US" sz="1200" kern="1200" dirty="0">
                <a:solidFill>
                  <a:schemeClr val="tx1"/>
                </a:solidFill>
                <a:effectLst/>
                <a:latin typeface="+mn-lt"/>
                <a:ea typeface="+mn-ea"/>
                <a:cs typeface="+mn-cs"/>
              </a:rPr>
              <a:t>If you have never used the NEA Applicant Portal, there are a few additional steps required before you begin.  </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 NEW USER message in the top right corner identifies these steps.</a:t>
            </a:r>
          </a:p>
          <a:p>
            <a:r>
              <a:rPr lang="en-US" sz="1200" kern="1200" dirty="0">
                <a:solidFill>
                  <a:schemeClr val="tx1"/>
                </a:solidFill>
                <a:effectLst/>
                <a:latin typeface="+mn-lt"/>
                <a:ea typeface="+mn-ea"/>
                <a:cs typeface="+mn-cs"/>
              </a:rPr>
              <a:t>If you are a returning NEA Applicant Portal user, you can advance this video to the “Sign In to the NEA Applicant Portal slide.”</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1</a:t>
            </a:fld>
            <a:endParaRPr lang="en-US"/>
          </a:p>
        </p:txBody>
      </p:sp>
    </p:spTree>
    <p:extLst>
      <p:ext uri="{BB962C8B-B14F-4D97-AF65-F5344CB8AC3E}">
        <p14:creationId xmlns:p14="http://schemas.microsoft.com/office/powerpoint/2010/main" val="767405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Enter your password</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the Sign In button</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10</a:t>
            </a:fld>
            <a:endParaRPr lang="en-US"/>
          </a:p>
        </p:txBody>
      </p:sp>
    </p:spTree>
    <p:extLst>
      <p:ext uri="{BB962C8B-B14F-4D97-AF65-F5344CB8AC3E}">
        <p14:creationId xmlns:p14="http://schemas.microsoft.com/office/powerpoint/2010/main" val="687949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NEA grant program homepage will open</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View Guidelines link to read the program guidelines</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11</a:t>
            </a:fld>
            <a:endParaRPr lang="en-US"/>
          </a:p>
        </p:txBody>
      </p:sp>
    </p:spTree>
    <p:extLst>
      <p:ext uri="{BB962C8B-B14F-4D97-AF65-F5344CB8AC3E}">
        <p14:creationId xmlns:p14="http://schemas.microsoft.com/office/powerpoint/2010/main" val="2657906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program guidelines window will open.  </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cancel to close this window and proceed.</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12</a:t>
            </a:fld>
            <a:endParaRPr lang="en-US"/>
          </a:p>
        </p:txBody>
      </p:sp>
    </p:spTree>
    <p:extLst>
      <p:ext uri="{BB962C8B-B14F-4D97-AF65-F5344CB8AC3E}">
        <p14:creationId xmlns:p14="http://schemas.microsoft.com/office/powerpoint/2010/main" val="3533097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83F11-FE6E-6D05-E4E4-83CBA7D2C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539667-FA2A-00E4-9B0B-9B07C88229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A3A63-7C0C-15DE-EEBB-42351560AFF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To begin the application process</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Start New Application button</a:t>
            </a:r>
          </a:p>
          <a:p>
            <a:r>
              <a:rPr lang="en-US" sz="1200" kern="1200" dirty="0">
                <a:solidFill>
                  <a:schemeClr val="tx1"/>
                </a:solidFill>
                <a:effectLst/>
                <a:latin typeface="+mn-lt"/>
                <a:ea typeface="+mn-ea"/>
                <a:cs typeface="+mn-cs"/>
              </a:rPr>
              <a:t> </a:t>
            </a:r>
          </a:p>
          <a:p>
            <a:endParaRPr lang="en-US" dirty="0"/>
          </a:p>
        </p:txBody>
      </p:sp>
      <p:sp>
        <p:nvSpPr>
          <p:cNvPr id="4" name="Slide Number Placeholder 3">
            <a:extLst>
              <a:ext uri="{FF2B5EF4-FFF2-40B4-BE49-F238E27FC236}">
                <a16:creationId xmlns:a16="http://schemas.microsoft.com/office/drawing/2014/main" id="{6D4E3ADB-081D-2E32-E6C7-6DC093E75A3D}"/>
              </a:ext>
            </a:extLst>
          </p:cNvPr>
          <p:cNvSpPr>
            <a:spLocks noGrp="1"/>
          </p:cNvSpPr>
          <p:nvPr>
            <p:ph type="sldNum" sz="quarter" idx="5"/>
          </p:nvPr>
        </p:nvSpPr>
        <p:spPr/>
        <p:txBody>
          <a:bodyPr/>
          <a:lstStyle/>
          <a:p>
            <a:fld id="{82DA0521-964E-4DAF-A918-C2EF704541AE}" type="slidenum">
              <a:rPr lang="en-US" smtClean="0"/>
              <a:t>13</a:t>
            </a:fld>
            <a:endParaRPr lang="en-US"/>
          </a:p>
        </p:txBody>
      </p:sp>
    </p:spTree>
    <p:extLst>
      <p:ext uri="{BB962C8B-B14F-4D97-AF65-F5344CB8AC3E}">
        <p14:creationId xmlns:p14="http://schemas.microsoft.com/office/powerpoint/2010/main" val="3627450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applied to this NEA program before, you will have the option to copy your previous application to save time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If you want to start your new application from a copy of a previous one, click the copy button.  </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Start New button to begin a new application from scratch</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14</a:t>
            </a:fld>
            <a:endParaRPr lang="en-US"/>
          </a:p>
        </p:txBody>
      </p:sp>
    </p:spTree>
    <p:extLst>
      <p:ext uri="{BB962C8B-B14F-4D97-AF65-F5344CB8AC3E}">
        <p14:creationId xmlns:p14="http://schemas.microsoft.com/office/powerpoint/2010/main" val="3469167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34830-086C-276C-8656-53D011C53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B04E3-5305-17EC-735E-7BBFE18FD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6CCB0-961C-AF3E-54D5-A76D00F4189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If you have applied to an NEA program before, the organization you submitted on behalf of was saved and you can select it from your organization list</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the Select button.  If you want to apply on behalf of a different affiliate, </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Search Organizations link</a:t>
            </a:r>
          </a:p>
          <a:p>
            <a:endParaRPr lang="en-US" dirty="0"/>
          </a:p>
        </p:txBody>
      </p:sp>
      <p:sp>
        <p:nvSpPr>
          <p:cNvPr id="4" name="Slide Number Placeholder 3">
            <a:extLst>
              <a:ext uri="{FF2B5EF4-FFF2-40B4-BE49-F238E27FC236}">
                <a16:creationId xmlns:a16="http://schemas.microsoft.com/office/drawing/2014/main" id="{B30B2733-E7A0-88EA-F010-5138367DC747}"/>
              </a:ext>
            </a:extLst>
          </p:cNvPr>
          <p:cNvSpPr>
            <a:spLocks noGrp="1"/>
          </p:cNvSpPr>
          <p:nvPr>
            <p:ph type="sldNum" sz="quarter" idx="5"/>
          </p:nvPr>
        </p:nvSpPr>
        <p:spPr/>
        <p:txBody>
          <a:bodyPr/>
          <a:lstStyle/>
          <a:p>
            <a:fld id="{82DA0521-964E-4DAF-A918-C2EF704541AE}" type="slidenum">
              <a:rPr lang="en-US" smtClean="0"/>
              <a:t>15</a:t>
            </a:fld>
            <a:endParaRPr lang="en-US"/>
          </a:p>
        </p:txBody>
      </p:sp>
    </p:spTree>
    <p:extLst>
      <p:ext uri="{BB962C8B-B14F-4D97-AF65-F5344CB8AC3E}">
        <p14:creationId xmlns:p14="http://schemas.microsoft.com/office/powerpoint/2010/main" val="2066222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564F0-4176-6614-CD3C-0B4E26159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E2D53-09FD-1DC5-B964-5C83A385C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A0E18-B2D8-E493-8200-4BD4B929436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preferred and most accurate way to locate your affiliate in the database is searching by its EIN number.  To simplify this process, NEA has created reference documents which lists the EIN for each state affiliate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Use this URL to open the State Affiliate EIN reference document.</a:t>
            </a:r>
          </a:p>
          <a:p>
            <a:endParaRPr lang="en-US" dirty="0"/>
          </a:p>
        </p:txBody>
      </p:sp>
      <p:sp>
        <p:nvSpPr>
          <p:cNvPr id="4" name="Slide Number Placeholder 3">
            <a:extLst>
              <a:ext uri="{FF2B5EF4-FFF2-40B4-BE49-F238E27FC236}">
                <a16:creationId xmlns:a16="http://schemas.microsoft.com/office/drawing/2014/main" id="{F0E47EDC-AEF3-1C76-0373-E549E4BB87B5}"/>
              </a:ext>
            </a:extLst>
          </p:cNvPr>
          <p:cNvSpPr>
            <a:spLocks noGrp="1"/>
          </p:cNvSpPr>
          <p:nvPr>
            <p:ph type="sldNum" sz="quarter" idx="5"/>
          </p:nvPr>
        </p:nvSpPr>
        <p:spPr/>
        <p:txBody>
          <a:bodyPr/>
          <a:lstStyle/>
          <a:p>
            <a:fld id="{82DA0521-964E-4DAF-A918-C2EF704541AE}" type="slidenum">
              <a:rPr lang="en-US" smtClean="0"/>
              <a:t>16</a:t>
            </a:fld>
            <a:endParaRPr lang="en-US"/>
          </a:p>
        </p:txBody>
      </p:sp>
    </p:spTree>
    <p:extLst>
      <p:ext uri="{BB962C8B-B14F-4D97-AF65-F5344CB8AC3E}">
        <p14:creationId xmlns:p14="http://schemas.microsoft.com/office/powerpoint/2010/main" val="404986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094DC-D211-D46A-61B9-3F1843A33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C6467-B20F-43C6-156D-9879424180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D8771-7079-73D6-E771-9A6A509D2D2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If you are a local affiliate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Use this URL to open the Local Affiliate EIN reference document</a:t>
            </a:r>
          </a:p>
          <a:p>
            <a:endParaRPr lang="en-US" dirty="0"/>
          </a:p>
        </p:txBody>
      </p:sp>
      <p:sp>
        <p:nvSpPr>
          <p:cNvPr id="4" name="Slide Number Placeholder 3">
            <a:extLst>
              <a:ext uri="{FF2B5EF4-FFF2-40B4-BE49-F238E27FC236}">
                <a16:creationId xmlns:a16="http://schemas.microsoft.com/office/drawing/2014/main" id="{5D12E693-ADC0-182C-2FDE-185F620B5A8F}"/>
              </a:ext>
            </a:extLst>
          </p:cNvPr>
          <p:cNvSpPr>
            <a:spLocks noGrp="1"/>
          </p:cNvSpPr>
          <p:nvPr>
            <p:ph type="sldNum" sz="quarter" idx="5"/>
          </p:nvPr>
        </p:nvSpPr>
        <p:spPr/>
        <p:txBody>
          <a:bodyPr/>
          <a:lstStyle/>
          <a:p>
            <a:fld id="{82DA0521-964E-4DAF-A918-C2EF704541AE}" type="slidenum">
              <a:rPr lang="en-US" smtClean="0"/>
              <a:t>17</a:t>
            </a:fld>
            <a:endParaRPr lang="en-US"/>
          </a:p>
        </p:txBody>
      </p:sp>
    </p:spTree>
    <p:extLst>
      <p:ext uri="{BB962C8B-B14F-4D97-AF65-F5344CB8AC3E}">
        <p14:creationId xmlns:p14="http://schemas.microsoft.com/office/powerpoint/2010/main" val="1833703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649DA-B924-B310-EE62-0D3758A36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3C22C-3296-2B18-542C-CEC366DBAC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ED610-672E-FA41-95B0-E3B90E6A08C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Copy your affiliate’s EIN number and paste it here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enter</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Your affiliate will display</a:t>
            </a:r>
          </a:p>
          <a:p>
            <a:r>
              <a:rPr lang="en-US" sz="1200" kern="1200" dirty="0">
                <a:solidFill>
                  <a:schemeClr val="tx1"/>
                </a:solidFill>
                <a:effectLst/>
                <a:latin typeface="+mn-lt"/>
                <a:ea typeface="+mn-ea"/>
                <a:cs typeface="+mn-cs"/>
              </a:rPr>
              <a:t>Click the Select button to proceed</a:t>
            </a:r>
          </a:p>
          <a:p>
            <a:endParaRPr lang="en-US" dirty="0"/>
          </a:p>
        </p:txBody>
      </p:sp>
      <p:sp>
        <p:nvSpPr>
          <p:cNvPr id="4" name="Slide Number Placeholder 3">
            <a:extLst>
              <a:ext uri="{FF2B5EF4-FFF2-40B4-BE49-F238E27FC236}">
                <a16:creationId xmlns:a16="http://schemas.microsoft.com/office/drawing/2014/main" id="{883EBF28-0F8B-F039-C455-47C0FEE339D8}"/>
              </a:ext>
            </a:extLst>
          </p:cNvPr>
          <p:cNvSpPr>
            <a:spLocks noGrp="1"/>
          </p:cNvSpPr>
          <p:nvPr>
            <p:ph type="sldNum" sz="quarter" idx="5"/>
          </p:nvPr>
        </p:nvSpPr>
        <p:spPr/>
        <p:txBody>
          <a:bodyPr/>
          <a:lstStyle/>
          <a:p>
            <a:fld id="{82DA0521-964E-4DAF-A918-C2EF704541AE}" type="slidenum">
              <a:rPr lang="en-US" smtClean="0"/>
              <a:t>18</a:t>
            </a:fld>
            <a:endParaRPr lang="en-US"/>
          </a:p>
        </p:txBody>
      </p:sp>
    </p:spTree>
    <p:extLst>
      <p:ext uri="{BB962C8B-B14F-4D97-AF65-F5344CB8AC3E}">
        <p14:creationId xmlns:p14="http://schemas.microsoft.com/office/powerpoint/2010/main" val="109920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0FF4-2848-19AA-2179-10BA83D29A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BB22B-9194-8728-E4DD-124CD1F38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D9728-AB49-42F4-2F26-128982FA056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You can also search for your affiliate using a name search</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This is less precise as it is a fuzzy name search </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that may return many pages of results and finding your affiliate may be challenging</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If you still cannot find your affiliate, you may add it by clicking the Add Organization button</a:t>
            </a:r>
          </a:p>
          <a:p>
            <a:r>
              <a:rPr lang="en-US" sz="1200" kern="1200" dirty="0">
                <a:solidFill>
                  <a:schemeClr val="tx1"/>
                </a:solidFill>
                <a:effectLst/>
                <a:latin typeface="+mn-lt"/>
                <a:ea typeface="+mn-ea"/>
                <a:cs typeface="+mn-cs"/>
              </a:rPr>
              <a:t>CLICK</a:t>
            </a:r>
          </a:p>
          <a:p>
            <a:endParaRPr lang="en-US" dirty="0"/>
          </a:p>
        </p:txBody>
      </p:sp>
      <p:sp>
        <p:nvSpPr>
          <p:cNvPr id="4" name="Slide Number Placeholder 3">
            <a:extLst>
              <a:ext uri="{FF2B5EF4-FFF2-40B4-BE49-F238E27FC236}">
                <a16:creationId xmlns:a16="http://schemas.microsoft.com/office/drawing/2014/main" id="{BF9E3B99-B3A1-D0FB-2432-806D661081D0}"/>
              </a:ext>
            </a:extLst>
          </p:cNvPr>
          <p:cNvSpPr>
            <a:spLocks noGrp="1"/>
          </p:cNvSpPr>
          <p:nvPr>
            <p:ph type="sldNum" sz="quarter" idx="5"/>
          </p:nvPr>
        </p:nvSpPr>
        <p:spPr/>
        <p:txBody>
          <a:bodyPr/>
          <a:lstStyle/>
          <a:p>
            <a:fld id="{82DA0521-964E-4DAF-A918-C2EF704541AE}" type="slidenum">
              <a:rPr lang="en-US" smtClean="0"/>
              <a:t>19</a:t>
            </a:fld>
            <a:endParaRPr lang="en-US"/>
          </a:p>
        </p:txBody>
      </p:sp>
    </p:spTree>
    <p:extLst>
      <p:ext uri="{BB962C8B-B14F-4D97-AF65-F5344CB8AC3E}">
        <p14:creationId xmlns:p14="http://schemas.microsoft.com/office/powerpoint/2010/main" val="2151106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have never applied for an NEA grant before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Create Account button.</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2</a:t>
            </a:fld>
            <a:endParaRPr lang="en-US"/>
          </a:p>
        </p:txBody>
      </p:sp>
    </p:spTree>
    <p:extLst>
      <p:ext uri="{BB962C8B-B14F-4D97-AF65-F5344CB8AC3E}">
        <p14:creationId xmlns:p14="http://schemas.microsoft.com/office/powerpoint/2010/main" val="3753657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0EEF1-ABA5-C169-B7FB-A7477BFA6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D60C9-93DE-74FC-A4F8-65BE8430A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C8F9A-5A6C-0954-903C-A3B4EC7B224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Select United States in the Location dropdown</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the NEXT button</a:t>
            </a:r>
          </a:p>
          <a:p>
            <a:endParaRPr lang="en-US" dirty="0"/>
          </a:p>
        </p:txBody>
      </p:sp>
      <p:sp>
        <p:nvSpPr>
          <p:cNvPr id="4" name="Slide Number Placeholder 3">
            <a:extLst>
              <a:ext uri="{FF2B5EF4-FFF2-40B4-BE49-F238E27FC236}">
                <a16:creationId xmlns:a16="http://schemas.microsoft.com/office/drawing/2014/main" id="{F43822C7-54C8-8312-C179-7EE9C151A93F}"/>
              </a:ext>
            </a:extLst>
          </p:cNvPr>
          <p:cNvSpPr>
            <a:spLocks noGrp="1"/>
          </p:cNvSpPr>
          <p:nvPr>
            <p:ph type="sldNum" sz="quarter" idx="5"/>
          </p:nvPr>
        </p:nvSpPr>
        <p:spPr/>
        <p:txBody>
          <a:bodyPr/>
          <a:lstStyle/>
          <a:p>
            <a:fld id="{82DA0521-964E-4DAF-A918-C2EF704541AE}" type="slidenum">
              <a:rPr lang="en-US" smtClean="0"/>
              <a:t>20</a:t>
            </a:fld>
            <a:endParaRPr lang="en-US"/>
          </a:p>
        </p:txBody>
      </p:sp>
    </p:spTree>
    <p:extLst>
      <p:ext uri="{BB962C8B-B14F-4D97-AF65-F5344CB8AC3E}">
        <p14:creationId xmlns:p14="http://schemas.microsoft.com/office/powerpoint/2010/main" val="183443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0456C-34AA-DB0E-C9E5-0379A1E20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49F00-8169-787E-C7EC-B567BDAFD6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97305-AD26-B4B7-69E9-A79E99696BF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Add your affiliate’s address</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the NEXT button</a:t>
            </a:r>
          </a:p>
          <a:p>
            <a:endParaRPr lang="en-US" dirty="0"/>
          </a:p>
        </p:txBody>
      </p:sp>
      <p:sp>
        <p:nvSpPr>
          <p:cNvPr id="4" name="Slide Number Placeholder 3">
            <a:extLst>
              <a:ext uri="{FF2B5EF4-FFF2-40B4-BE49-F238E27FC236}">
                <a16:creationId xmlns:a16="http://schemas.microsoft.com/office/drawing/2014/main" id="{B676FEBF-F2EB-9E29-43E7-2A146E9A2A96}"/>
              </a:ext>
            </a:extLst>
          </p:cNvPr>
          <p:cNvSpPr>
            <a:spLocks noGrp="1"/>
          </p:cNvSpPr>
          <p:nvPr>
            <p:ph type="sldNum" sz="quarter" idx="5"/>
          </p:nvPr>
        </p:nvSpPr>
        <p:spPr/>
        <p:txBody>
          <a:bodyPr/>
          <a:lstStyle/>
          <a:p>
            <a:fld id="{82DA0521-964E-4DAF-A918-C2EF704541AE}" type="slidenum">
              <a:rPr lang="en-US" smtClean="0"/>
              <a:t>21</a:t>
            </a:fld>
            <a:endParaRPr lang="en-US"/>
          </a:p>
        </p:txBody>
      </p:sp>
    </p:spTree>
    <p:extLst>
      <p:ext uri="{BB962C8B-B14F-4D97-AF65-F5344CB8AC3E}">
        <p14:creationId xmlns:p14="http://schemas.microsoft.com/office/powerpoint/2010/main" val="392744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EEACC-EA9A-F398-E1CD-396571EC8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88F46-7735-B359-006F-BAFC89FE7D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9B9C1-F99B-6E2A-A657-9C167DC63B8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Select your affiliate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the Submit and Continue button</a:t>
            </a:r>
          </a:p>
          <a:p>
            <a:endParaRPr lang="en-US" dirty="0"/>
          </a:p>
        </p:txBody>
      </p:sp>
      <p:sp>
        <p:nvSpPr>
          <p:cNvPr id="4" name="Slide Number Placeholder 3">
            <a:extLst>
              <a:ext uri="{FF2B5EF4-FFF2-40B4-BE49-F238E27FC236}">
                <a16:creationId xmlns:a16="http://schemas.microsoft.com/office/drawing/2014/main" id="{78F986BE-1949-B2D7-8AD5-8778A3F46C97}"/>
              </a:ext>
            </a:extLst>
          </p:cNvPr>
          <p:cNvSpPr>
            <a:spLocks noGrp="1"/>
          </p:cNvSpPr>
          <p:nvPr>
            <p:ph type="sldNum" sz="quarter" idx="5"/>
          </p:nvPr>
        </p:nvSpPr>
        <p:spPr/>
        <p:txBody>
          <a:bodyPr/>
          <a:lstStyle/>
          <a:p>
            <a:fld id="{82DA0521-964E-4DAF-A918-C2EF704541AE}" type="slidenum">
              <a:rPr lang="en-US" smtClean="0"/>
              <a:t>22</a:t>
            </a:fld>
            <a:endParaRPr lang="en-US"/>
          </a:p>
        </p:txBody>
      </p:sp>
    </p:spTree>
    <p:extLst>
      <p:ext uri="{BB962C8B-B14F-4D97-AF65-F5344CB8AC3E}">
        <p14:creationId xmlns:p14="http://schemas.microsoft.com/office/powerpoint/2010/main" val="1191054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 application displays for you to complete. In the applicant information section, validate your affiliate.  Use the Update Organization link if this is incorrect </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Confirm you are assigned as the application owner</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23</a:t>
            </a:fld>
            <a:endParaRPr lang="en-US"/>
          </a:p>
        </p:txBody>
      </p:sp>
    </p:spTree>
    <p:extLst>
      <p:ext uri="{BB962C8B-B14F-4D97-AF65-F5344CB8AC3E}">
        <p14:creationId xmlns:p14="http://schemas.microsoft.com/office/powerpoint/2010/main" val="1587256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FCCE5-6AED-CB46-3AF6-954BA41D5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8A583-E7FF-FF2C-2C28-FCA513465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45495-6A57-D63A-89C8-567380727EE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To add and manage co-applicants</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Manage Applicants button</a:t>
            </a:r>
          </a:p>
          <a:p>
            <a:endParaRPr lang="en-US" dirty="0"/>
          </a:p>
        </p:txBody>
      </p:sp>
      <p:sp>
        <p:nvSpPr>
          <p:cNvPr id="4" name="Slide Number Placeholder 3">
            <a:extLst>
              <a:ext uri="{FF2B5EF4-FFF2-40B4-BE49-F238E27FC236}">
                <a16:creationId xmlns:a16="http://schemas.microsoft.com/office/drawing/2014/main" id="{106496F5-0510-A4B3-D962-5042B6CEB6EA}"/>
              </a:ext>
            </a:extLst>
          </p:cNvPr>
          <p:cNvSpPr>
            <a:spLocks noGrp="1"/>
          </p:cNvSpPr>
          <p:nvPr>
            <p:ph type="sldNum" sz="quarter" idx="5"/>
          </p:nvPr>
        </p:nvSpPr>
        <p:spPr/>
        <p:txBody>
          <a:bodyPr/>
          <a:lstStyle/>
          <a:p>
            <a:fld id="{82DA0521-964E-4DAF-A918-C2EF704541AE}" type="slidenum">
              <a:rPr lang="en-US" smtClean="0"/>
              <a:t>24</a:t>
            </a:fld>
            <a:endParaRPr lang="en-US"/>
          </a:p>
        </p:txBody>
      </p:sp>
    </p:spTree>
    <p:extLst>
      <p:ext uri="{BB962C8B-B14F-4D97-AF65-F5344CB8AC3E}">
        <p14:creationId xmlns:p14="http://schemas.microsoft.com/office/powerpoint/2010/main" val="838965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add an applicant</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Enter their email address and search</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Add button</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 new applicant will appear in the Applicants list</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25</a:t>
            </a:fld>
            <a:endParaRPr lang="en-US"/>
          </a:p>
        </p:txBody>
      </p:sp>
    </p:spTree>
    <p:extLst>
      <p:ext uri="{BB962C8B-B14F-4D97-AF65-F5344CB8AC3E}">
        <p14:creationId xmlns:p14="http://schemas.microsoft.com/office/powerpoint/2010/main" val="1246135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update an applicant’s permissions</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Pencil icon next to their name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update their permissions</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And click the Save button</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26</a:t>
            </a:fld>
            <a:endParaRPr lang="en-US"/>
          </a:p>
        </p:txBody>
      </p:sp>
    </p:spTree>
    <p:extLst>
      <p:ext uri="{BB962C8B-B14F-4D97-AF65-F5344CB8AC3E}">
        <p14:creationId xmlns:p14="http://schemas.microsoft.com/office/powerpoint/2010/main" val="1076611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You can delete an applicant at any time during the application process</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When finished making all Applicant and permission changes, click the Close button</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27</a:t>
            </a:fld>
            <a:endParaRPr lang="en-US"/>
          </a:p>
        </p:txBody>
      </p:sp>
    </p:spTree>
    <p:extLst>
      <p:ext uri="{BB962C8B-B14F-4D97-AF65-F5344CB8AC3E}">
        <p14:creationId xmlns:p14="http://schemas.microsoft.com/office/powerpoint/2010/main" val="65526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application due date will display here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You can navigate between application pages by clicking on the page tab</a:t>
            </a:r>
          </a:p>
          <a:p>
            <a:r>
              <a:rPr lang="en-US" sz="1200" kern="1200" dirty="0">
                <a:solidFill>
                  <a:schemeClr val="tx1"/>
                </a:solidFill>
                <a:effectLst/>
                <a:latin typeface="+mn-lt"/>
                <a:ea typeface="+mn-ea"/>
                <a:cs typeface="+mn-cs"/>
              </a:rPr>
              <a:t>CLICK</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28</a:t>
            </a:fld>
            <a:endParaRPr lang="en-US"/>
          </a:p>
        </p:txBody>
      </p:sp>
    </p:spTree>
    <p:extLst>
      <p:ext uri="{BB962C8B-B14F-4D97-AF65-F5344CB8AC3E}">
        <p14:creationId xmlns:p14="http://schemas.microsoft.com/office/powerpoint/2010/main" val="1768520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ensure the application does not display fields irrelevant to your grant project, it uses conditional logic.  If you indicate you are a local affiliate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Two additional local affiliate questions will become visible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If you indicate you are partnering with other affiliates on your grant project,</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Affiliate Partner fields will become visible.</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29</a:t>
            </a:fld>
            <a:endParaRPr lang="en-US"/>
          </a:p>
        </p:txBody>
      </p:sp>
    </p:spTree>
    <p:extLst>
      <p:ext uri="{BB962C8B-B14F-4D97-AF65-F5344CB8AC3E}">
        <p14:creationId xmlns:p14="http://schemas.microsoft.com/office/powerpoint/2010/main" val="492850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3A70B-BF79-3E5F-6E72-64AC8D82A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62745-1FBD-C7F7-6CF7-5733066EC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88E34-F543-C459-72FA-8184180EE71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Continue with Email button</a:t>
            </a:r>
          </a:p>
          <a:p>
            <a:endParaRPr lang="en-US" dirty="0"/>
          </a:p>
        </p:txBody>
      </p:sp>
      <p:sp>
        <p:nvSpPr>
          <p:cNvPr id="4" name="Slide Number Placeholder 3">
            <a:extLst>
              <a:ext uri="{FF2B5EF4-FFF2-40B4-BE49-F238E27FC236}">
                <a16:creationId xmlns:a16="http://schemas.microsoft.com/office/drawing/2014/main" id="{FC4D6DA7-C472-27F4-59FF-77AB6EE65D8E}"/>
              </a:ext>
            </a:extLst>
          </p:cNvPr>
          <p:cNvSpPr>
            <a:spLocks noGrp="1"/>
          </p:cNvSpPr>
          <p:nvPr>
            <p:ph type="sldNum" sz="quarter" idx="5"/>
          </p:nvPr>
        </p:nvSpPr>
        <p:spPr/>
        <p:txBody>
          <a:bodyPr/>
          <a:lstStyle/>
          <a:p>
            <a:fld id="{82DA0521-964E-4DAF-A918-C2EF704541AE}" type="slidenum">
              <a:rPr lang="en-US" smtClean="0"/>
              <a:t>3</a:t>
            </a:fld>
            <a:endParaRPr lang="en-US"/>
          </a:p>
        </p:txBody>
      </p:sp>
    </p:spTree>
    <p:extLst>
      <p:ext uri="{BB962C8B-B14F-4D97-AF65-F5344CB8AC3E}">
        <p14:creationId xmlns:p14="http://schemas.microsoft.com/office/powerpoint/2010/main" val="1180471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If you leave required fields blank, the application will flag and message those fields</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You will not be able to submit your application until all required information is provided</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30</a:t>
            </a:fld>
            <a:endParaRPr lang="en-US"/>
          </a:p>
        </p:txBody>
      </p:sp>
    </p:spTree>
    <p:extLst>
      <p:ext uri="{BB962C8B-B14F-4D97-AF65-F5344CB8AC3E}">
        <p14:creationId xmlns:p14="http://schemas.microsoft.com/office/powerpoint/2010/main" val="2833995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download a .PDF copy of your application</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download button</a:t>
            </a:r>
          </a:p>
          <a:p>
            <a:r>
              <a:rPr lang="en-US" sz="1200" kern="1200" dirty="0">
                <a:solidFill>
                  <a:schemeClr val="tx1"/>
                </a:solidFill>
                <a:effectLst/>
                <a:latin typeface="+mn-lt"/>
                <a:ea typeface="+mn-ea"/>
                <a:cs typeface="+mn-cs"/>
              </a:rPr>
              <a:t>CLICK </a:t>
            </a:r>
          </a:p>
          <a:p>
            <a:r>
              <a:rPr lang="en-US" sz="1200" kern="1200" dirty="0">
                <a:solidFill>
                  <a:schemeClr val="tx1"/>
                </a:solidFill>
                <a:effectLst/>
                <a:latin typeface="+mn-lt"/>
                <a:ea typeface="+mn-ea"/>
                <a:cs typeface="+mn-cs"/>
              </a:rPr>
              <a:t>To open the download, click the file name</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31</a:t>
            </a:fld>
            <a:endParaRPr lang="en-US"/>
          </a:p>
        </p:txBody>
      </p:sp>
    </p:spTree>
    <p:extLst>
      <p:ext uri="{BB962C8B-B14F-4D97-AF65-F5344CB8AC3E}">
        <p14:creationId xmlns:p14="http://schemas.microsoft.com/office/powerpoint/2010/main" val="2687387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Your downloaded application will begin with a cover page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Providing your application status summary information</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As well as Applicant summary information</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32</a:t>
            </a:fld>
            <a:endParaRPr lang="en-US"/>
          </a:p>
        </p:txBody>
      </p:sp>
    </p:spTree>
    <p:extLst>
      <p:ext uri="{BB962C8B-B14F-4D97-AF65-F5344CB8AC3E}">
        <p14:creationId xmlns:p14="http://schemas.microsoft.com/office/powerpoint/2010/main" val="4119563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application will follow</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Showing fields you completed</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As well as incomplete fields</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33</a:t>
            </a:fld>
            <a:endParaRPr lang="en-US"/>
          </a:p>
        </p:txBody>
      </p:sp>
    </p:spTree>
    <p:extLst>
      <p:ext uri="{BB962C8B-B14F-4D97-AF65-F5344CB8AC3E}">
        <p14:creationId xmlns:p14="http://schemas.microsoft.com/office/powerpoint/2010/main" val="1770261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 application contains auto calculated fields to ensure data accuracy and integrity</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These fields will appear greyed out and are not editable</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34</a:t>
            </a:fld>
            <a:endParaRPr lang="en-US"/>
          </a:p>
        </p:txBody>
      </p:sp>
    </p:spTree>
    <p:extLst>
      <p:ext uri="{BB962C8B-B14F-4D97-AF65-F5344CB8AC3E}">
        <p14:creationId xmlns:p14="http://schemas.microsoft.com/office/powerpoint/2010/main" val="671738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Attachments page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here to begin uploading an attachment file to your application</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A file explorer window will open.  Select the file you want to upload</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the Open button</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35</a:t>
            </a:fld>
            <a:endParaRPr lang="en-US"/>
          </a:p>
        </p:txBody>
      </p:sp>
    </p:spTree>
    <p:extLst>
      <p:ext uri="{BB962C8B-B14F-4D97-AF65-F5344CB8AC3E}">
        <p14:creationId xmlns:p14="http://schemas.microsoft.com/office/powerpoint/2010/main" val="1420306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Your uploaded attachment file will appear here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Once your application is complete, Click the Sign and Submit button</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36</a:t>
            </a:fld>
            <a:endParaRPr lang="en-US"/>
          </a:p>
        </p:txBody>
      </p:sp>
    </p:spTree>
    <p:extLst>
      <p:ext uri="{BB962C8B-B14F-4D97-AF65-F5344CB8AC3E}">
        <p14:creationId xmlns:p14="http://schemas.microsoft.com/office/powerpoint/2010/main" val="1935147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Type, upload or draw your signature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the Sign and Submit button</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37</a:t>
            </a:fld>
            <a:endParaRPr lang="en-US"/>
          </a:p>
        </p:txBody>
      </p:sp>
    </p:spTree>
    <p:extLst>
      <p:ext uri="{BB962C8B-B14F-4D97-AF65-F5344CB8AC3E}">
        <p14:creationId xmlns:p14="http://schemas.microsoft.com/office/powerpoint/2010/main" val="1807833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You will receive an Application Successfully Submitted message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And your submitted application will be added to your applicant portal for future access</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38</a:t>
            </a:fld>
            <a:endParaRPr lang="en-US"/>
          </a:p>
        </p:txBody>
      </p:sp>
    </p:spTree>
    <p:extLst>
      <p:ext uri="{BB962C8B-B14F-4D97-AF65-F5344CB8AC3E}">
        <p14:creationId xmlns:p14="http://schemas.microsoft.com/office/powerpoint/2010/main" val="4291682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You will also receive a confirmation email</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You can use the Go To </a:t>
            </a:r>
            <a:r>
              <a:rPr lang="en-US" sz="1200" kern="1200" dirty="0" err="1">
                <a:solidFill>
                  <a:schemeClr val="tx1"/>
                </a:solidFill>
                <a:effectLst/>
                <a:latin typeface="+mn-lt"/>
                <a:ea typeface="+mn-ea"/>
                <a:cs typeface="+mn-cs"/>
              </a:rPr>
              <a:t>GrantsConnect</a:t>
            </a:r>
            <a:r>
              <a:rPr lang="en-US" sz="1200" kern="1200" dirty="0">
                <a:solidFill>
                  <a:schemeClr val="tx1"/>
                </a:solidFill>
                <a:effectLst/>
                <a:latin typeface="+mn-lt"/>
                <a:ea typeface="+mn-ea"/>
                <a:cs typeface="+mn-cs"/>
              </a:rPr>
              <a:t> button to log back into your NEA Applicant Account Portal if necessary</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39</a:t>
            </a:fld>
            <a:endParaRPr lang="en-US"/>
          </a:p>
        </p:txBody>
      </p:sp>
    </p:spTree>
    <p:extLst>
      <p:ext uri="{BB962C8B-B14F-4D97-AF65-F5344CB8AC3E}">
        <p14:creationId xmlns:p14="http://schemas.microsoft.com/office/powerpoint/2010/main" val="356769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Enter your email address</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the Continue button</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4</a:t>
            </a:fld>
            <a:endParaRPr lang="en-US"/>
          </a:p>
        </p:txBody>
      </p:sp>
    </p:spTree>
    <p:extLst>
      <p:ext uri="{BB962C8B-B14F-4D97-AF65-F5344CB8AC3E}">
        <p14:creationId xmlns:p14="http://schemas.microsoft.com/office/powerpoint/2010/main" val="16127521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 NEA Program Manager wants you to make revisions to your application, they will send it back for revision via the Applicant Portal.  You</a:t>
            </a:r>
            <a:r>
              <a:rPr lang="en-US" sz="1200" kern="1200" baseline="0" dirty="0">
                <a:solidFill>
                  <a:schemeClr val="tx1"/>
                </a:solidFill>
                <a:effectLst/>
                <a:latin typeface="+mn-lt"/>
                <a:ea typeface="+mn-ea"/>
                <a:cs typeface="+mn-cs"/>
              </a:rPr>
              <a:t> will receive a Resubmission Requested notification email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 email will contain revision instructions</a:t>
            </a:r>
          </a:p>
          <a:p>
            <a:r>
              <a:rPr lang="en-US" sz="1200" kern="1200" dirty="0">
                <a:solidFill>
                  <a:schemeClr val="tx1"/>
                </a:solidFill>
                <a:effectLst/>
                <a:latin typeface="+mn-lt"/>
                <a:ea typeface="+mn-ea"/>
                <a:cs typeface="+mn-cs"/>
              </a:rPr>
              <a:t>CLICK</a:t>
            </a:r>
          </a:p>
          <a:p>
            <a:r>
              <a:rPr lang="en-US" dirty="0"/>
              <a:t>Use the Go To </a:t>
            </a:r>
            <a:r>
              <a:rPr lang="en-US" dirty="0" err="1"/>
              <a:t>GrantsConnect</a:t>
            </a:r>
            <a:r>
              <a:rPr lang="en-US" baseline="0" dirty="0"/>
              <a:t> button to begin the resubmission process</a:t>
            </a:r>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40</a:t>
            </a:fld>
            <a:endParaRPr lang="en-US"/>
          </a:p>
        </p:txBody>
      </p:sp>
    </p:spTree>
    <p:extLst>
      <p:ext uri="{BB962C8B-B14F-4D97-AF65-F5344CB8AC3E}">
        <p14:creationId xmlns:p14="http://schemas.microsoft.com/office/powerpoint/2010/main" val="1964225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Revision Request</a:t>
            </a:r>
            <a:r>
              <a:rPr lang="en-US" sz="1200" kern="1200" baseline="0" dirty="0">
                <a:solidFill>
                  <a:schemeClr val="tx1"/>
                </a:solidFill>
                <a:effectLst/>
                <a:latin typeface="+mn-lt"/>
                <a:ea typeface="+mn-ea"/>
                <a:cs typeface="+mn-cs"/>
              </a:rPr>
              <a:t> will be highlighted at the top of your Applicant Portal homepage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Application revision instructions will appear here</a:t>
            </a:r>
          </a:p>
          <a:p>
            <a:r>
              <a:rPr lang="en-US" sz="1200" kern="1200" dirty="0">
                <a:solidFill>
                  <a:schemeClr val="tx1"/>
                </a:solidFill>
                <a:effectLst/>
                <a:latin typeface="+mn-lt"/>
                <a:ea typeface="+mn-ea"/>
                <a:cs typeface="+mn-cs"/>
              </a:rPr>
              <a:t>CLICK</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41</a:t>
            </a:fld>
            <a:endParaRPr lang="en-US"/>
          </a:p>
        </p:txBody>
      </p:sp>
    </p:spTree>
    <p:extLst>
      <p:ext uri="{BB962C8B-B14F-4D97-AF65-F5344CB8AC3E}">
        <p14:creationId xmlns:p14="http://schemas.microsoft.com/office/powerpoint/2010/main" val="11375710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834C6-12AD-7E83-45E7-9E4E94024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BAC8F-3D05-CB02-1E5E-A0804AF45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024895-E61D-F884-B797-B712150C6C6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Once you have revised your application, Sign it</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the Sign and Submit button.</a:t>
            </a:r>
          </a:p>
          <a:p>
            <a:endParaRPr lang="en-US" dirty="0"/>
          </a:p>
        </p:txBody>
      </p:sp>
      <p:sp>
        <p:nvSpPr>
          <p:cNvPr id="4" name="Slide Number Placeholder 3">
            <a:extLst>
              <a:ext uri="{FF2B5EF4-FFF2-40B4-BE49-F238E27FC236}">
                <a16:creationId xmlns:a16="http://schemas.microsoft.com/office/drawing/2014/main" id="{8F8456EF-9075-71D9-0162-48E6B9D5C83D}"/>
              </a:ext>
            </a:extLst>
          </p:cNvPr>
          <p:cNvSpPr>
            <a:spLocks noGrp="1"/>
          </p:cNvSpPr>
          <p:nvPr>
            <p:ph type="sldNum" sz="quarter" idx="5"/>
          </p:nvPr>
        </p:nvSpPr>
        <p:spPr/>
        <p:txBody>
          <a:bodyPr/>
          <a:lstStyle/>
          <a:p>
            <a:fld id="{82DA0521-964E-4DAF-A918-C2EF704541AE}" type="slidenum">
              <a:rPr lang="en-US" smtClean="0"/>
              <a:t>42</a:t>
            </a:fld>
            <a:endParaRPr lang="en-US"/>
          </a:p>
        </p:txBody>
      </p:sp>
    </p:spTree>
    <p:extLst>
      <p:ext uri="{BB962C8B-B14F-4D97-AF65-F5344CB8AC3E}">
        <p14:creationId xmlns:p14="http://schemas.microsoft.com/office/powerpoint/2010/main" val="1415791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834C6-12AD-7E83-45E7-9E4E94024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BAC8F-3D05-CB02-1E5E-A0804AF45E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024895-E61D-F884-B797-B712150C6C6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Progress and Final Reports will also be completed and accessible via the Applicant Portal</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In addition, to all attached documents you uploaded during the application and report submission processes</a:t>
            </a:r>
          </a:p>
          <a:p>
            <a:endParaRPr lang="en-US" dirty="0"/>
          </a:p>
        </p:txBody>
      </p:sp>
      <p:sp>
        <p:nvSpPr>
          <p:cNvPr id="4" name="Slide Number Placeholder 3">
            <a:extLst>
              <a:ext uri="{FF2B5EF4-FFF2-40B4-BE49-F238E27FC236}">
                <a16:creationId xmlns:a16="http://schemas.microsoft.com/office/drawing/2014/main" id="{8F8456EF-9075-71D9-0162-48E6B9D5C83D}"/>
              </a:ext>
            </a:extLst>
          </p:cNvPr>
          <p:cNvSpPr>
            <a:spLocks noGrp="1"/>
          </p:cNvSpPr>
          <p:nvPr>
            <p:ph type="sldNum" sz="quarter" idx="5"/>
          </p:nvPr>
        </p:nvSpPr>
        <p:spPr/>
        <p:txBody>
          <a:bodyPr/>
          <a:lstStyle/>
          <a:p>
            <a:fld id="{82DA0521-964E-4DAF-A918-C2EF704541AE}" type="slidenum">
              <a:rPr lang="en-US" smtClean="0"/>
              <a:t>43</a:t>
            </a:fld>
            <a:endParaRPr lang="en-US"/>
          </a:p>
        </p:txBody>
      </p:sp>
    </p:spTree>
    <p:extLst>
      <p:ext uri="{BB962C8B-B14F-4D97-AF65-F5344CB8AC3E}">
        <p14:creationId xmlns:p14="http://schemas.microsoft.com/office/powerpoint/2010/main" val="2047590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This marks the end of the training video.</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44</a:t>
            </a:fld>
            <a:endParaRPr lang="en-US"/>
          </a:p>
        </p:txBody>
      </p:sp>
    </p:spTree>
    <p:extLst>
      <p:ext uri="{BB962C8B-B14F-4D97-AF65-F5344CB8AC3E}">
        <p14:creationId xmlns:p14="http://schemas.microsoft.com/office/powerpoint/2010/main" val="847852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a:t>
            </a:r>
          </a:p>
          <a:p>
            <a:r>
              <a:rPr lang="en-US" sz="1200" kern="1200" dirty="0">
                <a:solidFill>
                  <a:schemeClr val="tx1"/>
                </a:solidFill>
                <a:effectLst/>
                <a:latin typeface="+mn-lt"/>
                <a:ea typeface="+mn-ea"/>
                <a:cs typeface="+mn-cs"/>
              </a:rPr>
              <a:t>Click the Send Confirmation Code button.  </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5</a:t>
            </a:fld>
            <a:endParaRPr lang="en-US"/>
          </a:p>
        </p:txBody>
      </p:sp>
    </p:spTree>
    <p:extLst>
      <p:ext uri="{BB962C8B-B14F-4D97-AF65-F5344CB8AC3E}">
        <p14:creationId xmlns:p14="http://schemas.microsoft.com/office/powerpoint/2010/main" val="302669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You will receive an email from Blackbaud Authentication Services</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Note or copy the Confirmation Code contained in the email</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6</a:t>
            </a:fld>
            <a:endParaRPr lang="en-US"/>
          </a:p>
        </p:txBody>
      </p:sp>
    </p:spTree>
    <p:extLst>
      <p:ext uri="{BB962C8B-B14F-4D97-AF65-F5344CB8AC3E}">
        <p14:creationId xmlns:p14="http://schemas.microsoft.com/office/powerpoint/2010/main" val="2094446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Enter or paste your Confirmation Code into the Confirm Code field</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the Confirm button</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7</a:t>
            </a:fld>
            <a:endParaRPr lang="en-US"/>
          </a:p>
        </p:txBody>
      </p:sp>
    </p:spTree>
    <p:extLst>
      <p:ext uri="{BB962C8B-B14F-4D97-AF65-F5344CB8AC3E}">
        <p14:creationId xmlns:p14="http://schemas.microsoft.com/office/powerpoint/2010/main" val="2409349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Determine your desired NEA Applicant Portal password in accordance with the rules provided</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Enter your password here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Confirm your password and enter your first and last name</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Sign-Up button to complete the creation of your new NEA Applicant Portal account</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Click the Back to Sign In link to continue with the Application submission process.</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8</a:t>
            </a:fld>
            <a:endParaRPr lang="en-US"/>
          </a:p>
        </p:txBody>
      </p:sp>
    </p:spTree>
    <p:extLst>
      <p:ext uri="{BB962C8B-B14F-4D97-AF65-F5344CB8AC3E}">
        <p14:creationId xmlns:p14="http://schemas.microsoft.com/office/powerpoint/2010/main" val="114965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Sign-In</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Enter your email address</a:t>
            </a:r>
          </a:p>
          <a:p>
            <a:r>
              <a:rPr lang="en-US" sz="1200"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Then click the Sign In button</a:t>
            </a:r>
          </a:p>
          <a:p>
            <a:endParaRPr lang="en-US" dirty="0"/>
          </a:p>
        </p:txBody>
      </p:sp>
      <p:sp>
        <p:nvSpPr>
          <p:cNvPr id="4" name="Slide Number Placeholder 3"/>
          <p:cNvSpPr>
            <a:spLocks noGrp="1"/>
          </p:cNvSpPr>
          <p:nvPr>
            <p:ph type="sldNum" sz="quarter" idx="5"/>
          </p:nvPr>
        </p:nvSpPr>
        <p:spPr/>
        <p:txBody>
          <a:bodyPr/>
          <a:lstStyle/>
          <a:p>
            <a:fld id="{82DA0521-964E-4DAF-A918-C2EF704541AE}" type="slidenum">
              <a:rPr lang="en-US" smtClean="0"/>
              <a:t>9</a:t>
            </a:fld>
            <a:endParaRPr lang="en-US"/>
          </a:p>
        </p:txBody>
      </p:sp>
    </p:spTree>
    <p:extLst>
      <p:ext uri="{BB962C8B-B14F-4D97-AF65-F5344CB8AC3E}">
        <p14:creationId xmlns:p14="http://schemas.microsoft.com/office/powerpoint/2010/main" val="1067092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9905-5A28-3B6B-CC31-095E741E78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FDDA52-34C0-6C5C-9616-477AEC67F6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F6221-BBA7-4CCF-EE51-12DBB3F2A0C0}"/>
              </a:ext>
            </a:extLst>
          </p:cNvPr>
          <p:cNvSpPr>
            <a:spLocks noGrp="1"/>
          </p:cNvSpPr>
          <p:nvPr>
            <p:ph type="dt" sz="half" idx="10"/>
          </p:nvPr>
        </p:nvSpPr>
        <p:spPr/>
        <p:txBody>
          <a:bodyPr/>
          <a:lstStyle/>
          <a:p>
            <a:fld id="{5F48DFF0-98F6-47C6-879E-E71D354236D1}" type="datetimeFigureOut">
              <a:rPr lang="en-US" smtClean="0"/>
              <a:t>4/27/2026</a:t>
            </a:fld>
            <a:endParaRPr lang="en-US"/>
          </a:p>
        </p:txBody>
      </p:sp>
      <p:sp>
        <p:nvSpPr>
          <p:cNvPr id="5" name="Footer Placeholder 4">
            <a:extLst>
              <a:ext uri="{FF2B5EF4-FFF2-40B4-BE49-F238E27FC236}">
                <a16:creationId xmlns:a16="http://schemas.microsoft.com/office/drawing/2014/main" id="{D961F6A4-BADD-DA80-77AA-612D2D76E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58030-3E4D-35C1-5A8E-4F5655C01EA9}"/>
              </a:ext>
            </a:extLst>
          </p:cNvPr>
          <p:cNvSpPr>
            <a:spLocks noGrp="1"/>
          </p:cNvSpPr>
          <p:nvPr>
            <p:ph type="sldNum" sz="quarter" idx="12"/>
          </p:nvPr>
        </p:nvSpPr>
        <p:spPr/>
        <p:txBody>
          <a:bodyPr/>
          <a:lstStyle/>
          <a:p>
            <a:fld id="{80DC5C5F-52F8-4B4A-9815-8AAF616F40BD}" type="slidenum">
              <a:rPr lang="en-US" smtClean="0"/>
              <a:t>‹#›</a:t>
            </a:fld>
            <a:endParaRPr lang="en-US"/>
          </a:p>
        </p:txBody>
      </p:sp>
      <p:pic>
        <p:nvPicPr>
          <p:cNvPr id="12" name="Picture 11" descr="A blue and white logo&#10;&#10;Description automatically generated">
            <a:extLst>
              <a:ext uri="{FF2B5EF4-FFF2-40B4-BE49-F238E27FC236}">
                <a16:creationId xmlns:a16="http://schemas.microsoft.com/office/drawing/2014/main" id="{D1414351-64F5-AFA2-A1B3-557866F8C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40"/>
            <a:ext cx="1952625" cy="590550"/>
          </a:xfrm>
          <a:prstGeom prst="rect">
            <a:avLst/>
          </a:prstGeom>
        </p:spPr>
      </p:pic>
    </p:spTree>
    <p:extLst>
      <p:ext uri="{BB962C8B-B14F-4D97-AF65-F5344CB8AC3E}">
        <p14:creationId xmlns:p14="http://schemas.microsoft.com/office/powerpoint/2010/main" val="362274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FE3F9-4BF8-D163-A01A-F639E136F0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AC3CE9-50E5-ACC4-6632-9F74BA706A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43957-B684-E54D-D56E-3A2CA2695158}"/>
              </a:ext>
            </a:extLst>
          </p:cNvPr>
          <p:cNvSpPr>
            <a:spLocks noGrp="1"/>
          </p:cNvSpPr>
          <p:nvPr>
            <p:ph type="dt" sz="half" idx="10"/>
          </p:nvPr>
        </p:nvSpPr>
        <p:spPr/>
        <p:txBody>
          <a:bodyPr/>
          <a:lstStyle/>
          <a:p>
            <a:fld id="{5F48DFF0-98F6-47C6-879E-E71D354236D1}" type="datetimeFigureOut">
              <a:rPr lang="en-US" smtClean="0"/>
              <a:t>4/27/2026</a:t>
            </a:fld>
            <a:endParaRPr lang="en-US"/>
          </a:p>
        </p:txBody>
      </p:sp>
      <p:sp>
        <p:nvSpPr>
          <p:cNvPr id="5" name="Footer Placeholder 4">
            <a:extLst>
              <a:ext uri="{FF2B5EF4-FFF2-40B4-BE49-F238E27FC236}">
                <a16:creationId xmlns:a16="http://schemas.microsoft.com/office/drawing/2014/main" id="{98A74887-2CB2-0173-5741-A9AA6E44A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4B9D2-AA2D-9482-8542-9147E2A6941C}"/>
              </a:ext>
            </a:extLst>
          </p:cNvPr>
          <p:cNvSpPr>
            <a:spLocks noGrp="1"/>
          </p:cNvSpPr>
          <p:nvPr>
            <p:ph type="sldNum" sz="quarter" idx="12"/>
          </p:nvPr>
        </p:nvSpPr>
        <p:spPr/>
        <p:txBody>
          <a:bodyPr/>
          <a:lstStyle/>
          <a:p>
            <a:fld id="{80DC5C5F-52F8-4B4A-9815-8AAF616F40BD}" type="slidenum">
              <a:rPr lang="en-US" smtClean="0"/>
              <a:t>‹#›</a:t>
            </a:fld>
            <a:endParaRPr lang="en-US"/>
          </a:p>
        </p:txBody>
      </p:sp>
      <p:pic>
        <p:nvPicPr>
          <p:cNvPr id="8" name="Picture 7" descr="A blue and white logo&#10;&#10;Description automatically generated">
            <a:extLst>
              <a:ext uri="{FF2B5EF4-FFF2-40B4-BE49-F238E27FC236}">
                <a16:creationId xmlns:a16="http://schemas.microsoft.com/office/drawing/2014/main" id="{A0CBC3AD-A718-557C-A17D-82F4CFFDFC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40"/>
            <a:ext cx="1952625" cy="590550"/>
          </a:xfrm>
          <a:prstGeom prst="rect">
            <a:avLst/>
          </a:prstGeom>
        </p:spPr>
      </p:pic>
    </p:spTree>
    <p:extLst>
      <p:ext uri="{BB962C8B-B14F-4D97-AF65-F5344CB8AC3E}">
        <p14:creationId xmlns:p14="http://schemas.microsoft.com/office/powerpoint/2010/main" val="3220580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C8CD38-D0C3-B25F-72A2-A070158616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BA82CB-CEBD-0B0A-6046-BE7234A3C6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57D37-A65A-3A72-8FC3-79EBBA8E9D36}"/>
              </a:ext>
            </a:extLst>
          </p:cNvPr>
          <p:cNvSpPr>
            <a:spLocks noGrp="1"/>
          </p:cNvSpPr>
          <p:nvPr>
            <p:ph type="dt" sz="half" idx="10"/>
          </p:nvPr>
        </p:nvSpPr>
        <p:spPr/>
        <p:txBody>
          <a:bodyPr/>
          <a:lstStyle/>
          <a:p>
            <a:fld id="{5F48DFF0-98F6-47C6-879E-E71D354236D1}" type="datetimeFigureOut">
              <a:rPr lang="en-US" smtClean="0"/>
              <a:t>4/27/2026</a:t>
            </a:fld>
            <a:endParaRPr lang="en-US"/>
          </a:p>
        </p:txBody>
      </p:sp>
      <p:sp>
        <p:nvSpPr>
          <p:cNvPr id="5" name="Footer Placeholder 4">
            <a:extLst>
              <a:ext uri="{FF2B5EF4-FFF2-40B4-BE49-F238E27FC236}">
                <a16:creationId xmlns:a16="http://schemas.microsoft.com/office/drawing/2014/main" id="{CD00B76E-BD4F-122F-F9C1-833DA5588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B98E9-D653-EAC8-7964-FB5F88771474}"/>
              </a:ext>
            </a:extLst>
          </p:cNvPr>
          <p:cNvSpPr>
            <a:spLocks noGrp="1"/>
          </p:cNvSpPr>
          <p:nvPr>
            <p:ph type="sldNum" sz="quarter" idx="12"/>
          </p:nvPr>
        </p:nvSpPr>
        <p:spPr/>
        <p:txBody>
          <a:bodyPr/>
          <a:lstStyle/>
          <a:p>
            <a:fld id="{80DC5C5F-52F8-4B4A-9815-8AAF616F40BD}" type="slidenum">
              <a:rPr lang="en-US" smtClean="0"/>
              <a:t>‹#›</a:t>
            </a:fld>
            <a:endParaRPr lang="en-US"/>
          </a:p>
        </p:txBody>
      </p:sp>
      <p:pic>
        <p:nvPicPr>
          <p:cNvPr id="8" name="Picture 7" descr="A blue and white logo&#10;&#10;Description automatically generated">
            <a:extLst>
              <a:ext uri="{FF2B5EF4-FFF2-40B4-BE49-F238E27FC236}">
                <a16:creationId xmlns:a16="http://schemas.microsoft.com/office/drawing/2014/main" id="{16D4658B-D10B-CDD3-BD04-C4B89F94A7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40"/>
            <a:ext cx="1952625" cy="590550"/>
          </a:xfrm>
          <a:prstGeom prst="rect">
            <a:avLst/>
          </a:prstGeom>
        </p:spPr>
      </p:pic>
    </p:spTree>
    <p:extLst>
      <p:ext uri="{BB962C8B-B14F-4D97-AF65-F5344CB8AC3E}">
        <p14:creationId xmlns:p14="http://schemas.microsoft.com/office/powerpoint/2010/main" val="41520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32557-09F4-2338-0238-57B3E55CC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524C9F-AAA9-3C8A-4621-BCB585ACB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DBEE3-C8E6-9DF8-920D-1B4F7B04D265}"/>
              </a:ext>
            </a:extLst>
          </p:cNvPr>
          <p:cNvSpPr>
            <a:spLocks noGrp="1"/>
          </p:cNvSpPr>
          <p:nvPr>
            <p:ph type="dt" sz="half" idx="10"/>
          </p:nvPr>
        </p:nvSpPr>
        <p:spPr/>
        <p:txBody>
          <a:bodyPr/>
          <a:lstStyle/>
          <a:p>
            <a:fld id="{5F48DFF0-98F6-47C6-879E-E71D354236D1}" type="datetimeFigureOut">
              <a:rPr lang="en-US" smtClean="0"/>
              <a:t>4/27/2026</a:t>
            </a:fld>
            <a:endParaRPr lang="en-US"/>
          </a:p>
        </p:txBody>
      </p:sp>
      <p:sp>
        <p:nvSpPr>
          <p:cNvPr id="5" name="Footer Placeholder 4">
            <a:extLst>
              <a:ext uri="{FF2B5EF4-FFF2-40B4-BE49-F238E27FC236}">
                <a16:creationId xmlns:a16="http://schemas.microsoft.com/office/drawing/2014/main" id="{5F812DFF-6347-3F21-27E2-281DC783A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EA2E7-E35D-ED24-2DCD-06D45232F563}"/>
              </a:ext>
            </a:extLst>
          </p:cNvPr>
          <p:cNvSpPr>
            <a:spLocks noGrp="1"/>
          </p:cNvSpPr>
          <p:nvPr>
            <p:ph type="sldNum" sz="quarter" idx="12"/>
          </p:nvPr>
        </p:nvSpPr>
        <p:spPr/>
        <p:txBody>
          <a:bodyPr/>
          <a:lstStyle/>
          <a:p>
            <a:fld id="{80DC5C5F-52F8-4B4A-9815-8AAF616F40BD}" type="slidenum">
              <a:rPr lang="en-US" smtClean="0"/>
              <a:t>‹#›</a:t>
            </a:fld>
            <a:endParaRPr lang="en-US"/>
          </a:p>
        </p:txBody>
      </p:sp>
      <p:pic>
        <p:nvPicPr>
          <p:cNvPr id="8" name="Picture 7" descr="A blue and white logo&#10;&#10;Description automatically generated">
            <a:extLst>
              <a:ext uri="{FF2B5EF4-FFF2-40B4-BE49-F238E27FC236}">
                <a16:creationId xmlns:a16="http://schemas.microsoft.com/office/drawing/2014/main" id="{39FE52F7-5660-7F1A-B0DE-7E616E794B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0487"/>
            <a:ext cx="1952625" cy="590550"/>
          </a:xfrm>
          <a:prstGeom prst="rect">
            <a:avLst/>
          </a:prstGeom>
        </p:spPr>
      </p:pic>
    </p:spTree>
    <p:extLst>
      <p:ext uri="{BB962C8B-B14F-4D97-AF65-F5344CB8AC3E}">
        <p14:creationId xmlns:p14="http://schemas.microsoft.com/office/powerpoint/2010/main" val="67907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BDEBC-16F6-0EA5-F1E6-E6B68F4EF0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FB9D04-7393-7AE5-47E2-98FEA1143D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7EC965-20B6-2488-7B3A-0498665AD700}"/>
              </a:ext>
            </a:extLst>
          </p:cNvPr>
          <p:cNvSpPr>
            <a:spLocks noGrp="1"/>
          </p:cNvSpPr>
          <p:nvPr>
            <p:ph type="dt" sz="half" idx="10"/>
          </p:nvPr>
        </p:nvSpPr>
        <p:spPr/>
        <p:txBody>
          <a:bodyPr/>
          <a:lstStyle/>
          <a:p>
            <a:fld id="{5F48DFF0-98F6-47C6-879E-E71D354236D1}" type="datetimeFigureOut">
              <a:rPr lang="en-US" smtClean="0"/>
              <a:t>4/27/2026</a:t>
            </a:fld>
            <a:endParaRPr lang="en-US"/>
          </a:p>
        </p:txBody>
      </p:sp>
      <p:sp>
        <p:nvSpPr>
          <p:cNvPr id="5" name="Footer Placeholder 4">
            <a:extLst>
              <a:ext uri="{FF2B5EF4-FFF2-40B4-BE49-F238E27FC236}">
                <a16:creationId xmlns:a16="http://schemas.microsoft.com/office/drawing/2014/main" id="{4C26B067-E108-87D1-3DBE-1241C562C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33F80-3D01-FD5D-B477-C03F896D4852}"/>
              </a:ext>
            </a:extLst>
          </p:cNvPr>
          <p:cNvSpPr>
            <a:spLocks noGrp="1"/>
          </p:cNvSpPr>
          <p:nvPr>
            <p:ph type="sldNum" sz="quarter" idx="12"/>
          </p:nvPr>
        </p:nvSpPr>
        <p:spPr/>
        <p:txBody>
          <a:bodyPr/>
          <a:lstStyle/>
          <a:p>
            <a:fld id="{80DC5C5F-52F8-4B4A-9815-8AAF616F40BD}" type="slidenum">
              <a:rPr lang="en-US" smtClean="0"/>
              <a:t>‹#›</a:t>
            </a:fld>
            <a:endParaRPr lang="en-US"/>
          </a:p>
        </p:txBody>
      </p:sp>
      <p:pic>
        <p:nvPicPr>
          <p:cNvPr id="8" name="Picture 7" descr="A blue and white logo&#10;&#10;Description automatically generated">
            <a:extLst>
              <a:ext uri="{FF2B5EF4-FFF2-40B4-BE49-F238E27FC236}">
                <a16:creationId xmlns:a16="http://schemas.microsoft.com/office/drawing/2014/main" id="{E36DFC49-5CA1-D7C8-2EC0-0B726DB28B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40"/>
            <a:ext cx="1952625" cy="590550"/>
          </a:xfrm>
          <a:prstGeom prst="rect">
            <a:avLst/>
          </a:prstGeom>
        </p:spPr>
      </p:pic>
    </p:spTree>
    <p:extLst>
      <p:ext uri="{BB962C8B-B14F-4D97-AF65-F5344CB8AC3E}">
        <p14:creationId xmlns:p14="http://schemas.microsoft.com/office/powerpoint/2010/main" val="3897657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87BB0-AE99-50AC-4FE5-5C70ADB1BB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09D375-D44F-81F1-A8E3-D0341DD628BF}"/>
              </a:ext>
            </a:extLst>
          </p:cNvPr>
          <p:cNvSpPr>
            <a:spLocks noGrp="1"/>
          </p:cNvSpPr>
          <p:nvPr>
            <p:ph sz="half" idx="1"/>
          </p:nvPr>
        </p:nvSpPr>
        <p:spPr>
          <a:xfrm>
            <a:off x="838200" y="861377"/>
            <a:ext cx="5181600" cy="53155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1A3D659-73BB-6F85-3940-4A6293DB6A46}"/>
              </a:ext>
            </a:extLst>
          </p:cNvPr>
          <p:cNvSpPr>
            <a:spLocks noGrp="1"/>
          </p:cNvSpPr>
          <p:nvPr>
            <p:ph sz="half" idx="2"/>
          </p:nvPr>
        </p:nvSpPr>
        <p:spPr>
          <a:xfrm>
            <a:off x="6172200" y="861377"/>
            <a:ext cx="5181600" cy="5315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F98393-2E6C-AC20-9BD4-E1CCD79FE562}"/>
              </a:ext>
            </a:extLst>
          </p:cNvPr>
          <p:cNvSpPr>
            <a:spLocks noGrp="1"/>
          </p:cNvSpPr>
          <p:nvPr>
            <p:ph type="dt" sz="half" idx="10"/>
          </p:nvPr>
        </p:nvSpPr>
        <p:spPr/>
        <p:txBody>
          <a:bodyPr/>
          <a:lstStyle/>
          <a:p>
            <a:fld id="{5F48DFF0-98F6-47C6-879E-E71D354236D1}" type="datetimeFigureOut">
              <a:rPr lang="en-US" smtClean="0"/>
              <a:t>4/27/2026</a:t>
            </a:fld>
            <a:endParaRPr lang="en-US"/>
          </a:p>
        </p:txBody>
      </p:sp>
      <p:sp>
        <p:nvSpPr>
          <p:cNvPr id="6" name="Footer Placeholder 5">
            <a:extLst>
              <a:ext uri="{FF2B5EF4-FFF2-40B4-BE49-F238E27FC236}">
                <a16:creationId xmlns:a16="http://schemas.microsoft.com/office/drawing/2014/main" id="{16ABBAA6-3B04-B752-9393-50A981FC4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0F54F-0E41-16B0-4ED7-3CDE90A2B517}"/>
              </a:ext>
            </a:extLst>
          </p:cNvPr>
          <p:cNvSpPr>
            <a:spLocks noGrp="1"/>
          </p:cNvSpPr>
          <p:nvPr>
            <p:ph type="sldNum" sz="quarter" idx="12"/>
          </p:nvPr>
        </p:nvSpPr>
        <p:spPr/>
        <p:txBody>
          <a:bodyPr/>
          <a:lstStyle/>
          <a:p>
            <a:fld id="{80DC5C5F-52F8-4B4A-9815-8AAF616F40BD}" type="slidenum">
              <a:rPr lang="en-US" smtClean="0"/>
              <a:t>‹#›</a:t>
            </a:fld>
            <a:endParaRPr lang="en-US"/>
          </a:p>
        </p:txBody>
      </p:sp>
      <p:pic>
        <p:nvPicPr>
          <p:cNvPr id="9" name="Picture 8" descr="A blue and white logo&#10;&#10;Description automatically generated">
            <a:extLst>
              <a:ext uri="{FF2B5EF4-FFF2-40B4-BE49-F238E27FC236}">
                <a16:creationId xmlns:a16="http://schemas.microsoft.com/office/drawing/2014/main" id="{A4A44571-B093-533E-D403-05278A4455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40"/>
            <a:ext cx="1952625" cy="590550"/>
          </a:xfrm>
          <a:prstGeom prst="rect">
            <a:avLst/>
          </a:prstGeom>
        </p:spPr>
      </p:pic>
    </p:spTree>
    <p:extLst>
      <p:ext uri="{BB962C8B-B14F-4D97-AF65-F5344CB8AC3E}">
        <p14:creationId xmlns:p14="http://schemas.microsoft.com/office/powerpoint/2010/main" val="238169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F0C8F-B78C-A6F8-9983-A708D69B98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01958A-CD40-F4D5-E25E-1FC8860CB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EE1C94-7749-6713-BE2D-E2724BCD59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F1E3F3-020B-771E-465C-B0CB77D690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823917-8FCD-00B5-C4E2-EB844A1FF5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0BBDC6-191F-5B44-EF7C-3FB1B390A5B3}"/>
              </a:ext>
            </a:extLst>
          </p:cNvPr>
          <p:cNvSpPr>
            <a:spLocks noGrp="1"/>
          </p:cNvSpPr>
          <p:nvPr>
            <p:ph type="dt" sz="half" idx="10"/>
          </p:nvPr>
        </p:nvSpPr>
        <p:spPr/>
        <p:txBody>
          <a:bodyPr/>
          <a:lstStyle/>
          <a:p>
            <a:fld id="{5F48DFF0-98F6-47C6-879E-E71D354236D1}" type="datetimeFigureOut">
              <a:rPr lang="en-US" smtClean="0"/>
              <a:t>4/27/2026</a:t>
            </a:fld>
            <a:endParaRPr lang="en-US"/>
          </a:p>
        </p:txBody>
      </p:sp>
      <p:sp>
        <p:nvSpPr>
          <p:cNvPr id="8" name="Footer Placeholder 7">
            <a:extLst>
              <a:ext uri="{FF2B5EF4-FFF2-40B4-BE49-F238E27FC236}">
                <a16:creationId xmlns:a16="http://schemas.microsoft.com/office/drawing/2014/main" id="{BEE888E9-458E-A8D7-1C5F-20CFF27D2E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E47602-395C-BC83-498E-1DED92361FDB}"/>
              </a:ext>
            </a:extLst>
          </p:cNvPr>
          <p:cNvSpPr>
            <a:spLocks noGrp="1"/>
          </p:cNvSpPr>
          <p:nvPr>
            <p:ph type="sldNum" sz="quarter" idx="12"/>
          </p:nvPr>
        </p:nvSpPr>
        <p:spPr/>
        <p:txBody>
          <a:bodyPr/>
          <a:lstStyle/>
          <a:p>
            <a:fld id="{80DC5C5F-52F8-4B4A-9815-8AAF616F40BD}" type="slidenum">
              <a:rPr lang="en-US" smtClean="0"/>
              <a:t>‹#›</a:t>
            </a:fld>
            <a:endParaRPr lang="en-US"/>
          </a:p>
        </p:txBody>
      </p:sp>
      <p:pic>
        <p:nvPicPr>
          <p:cNvPr id="11" name="Picture 10" descr="A blue and white logo&#10;&#10;Description automatically generated">
            <a:extLst>
              <a:ext uri="{FF2B5EF4-FFF2-40B4-BE49-F238E27FC236}">
                <a16:creationId xmlns:a16="http://schemas.microsoft.com/office/drawing/2014/main" id="{7A19BAA0-347F-9DF6-E736-F8DED625D0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40"/>
            <a:ext cx="1952625" cy="590550"/>
          </a:xfrm>
          <a:prstGeom prst="rect">
            <a:avLst/>
          </a:prstGeom>
        </p:spPr>
      </p:pic>
    </p:spTree>
    <p:extLst>
      <p:ext uri="{BB962C8B-B14F-4D97-AF65-F5344CB8AC3E}">
        <p14:creationId xmlns:p14="http://schemas.microsoft.com/office/powerpoint/2010/main" val="3931382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2234B-BEC8-C670-E0C7-F6E76C93AD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07192F-5A41-BEC6-6F65-3CC988F65F99}"/>
              </a:ext>
            </a:extLst>
          </p:cNvPr>
          <p:cNvSpPr>
            <a:spLocks noGrp="1"/>
          </p:cNvSpPr>
          <p:nvPr>
            <p:ph type="dt" sz="half" idx="10"/>
          </p:nvPr>
        </p:nvSpPr>
        <p:spPr/>
        <p:txBody>
          <a:bodyPr/>
          <a:lstStyle/>
          <a:p>
            <a:fld id="{5F48DFF0-98F6-47C6-879E-E71D354236D1}" type="datetimeFigureOut">
              <a:rPr lang="en-US" smtClean="0"/>
              <a:t>4/27/2026</a:t>
            </a:fld>
            <a:endParaRPr lang="en-US"/>
          </a:p>
        </p:txBody>
      </p:sp>
      <p:sp>
        <p:nvSpPr>
          <p:cNvPr id="4" name="Footer Placeholder 3">
            <a:extLst>
              <a:ext uri="{FF2B5EF4-FFF2-40B4-BE49-F238E27FC236}">
                <a16:creationId xmlns:a16="http://schemas.microsoft.com/office/drawing/2014/main" id="{B6B6BC86-141D-DFA8-C32F-458CF443D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87B518-EF66-4CD4-4F10-4762CF81A0E3}"/>
              </a:ext>
            </a:extLst>
          </p:cNvPr>
          <p:cNvSpPr>
            <a:spLocks noGrp="1"/>
          </p:cNvSpPr>
          <p:nvPr>
            <p:ph type="sldNum" sz="quarter" idx="12"/>
          </p:nvPr>
        </p:nvSpPr>
        <p:spPr/>
        <p:txBody>
          <a:bodyPr/>
          <a:lstStyle/>
          <a:p>
            <a:fld id="{80DC5C5F-52F8-4B4A-9815-8AAF616F40BD}" type="slidenum">
              <a:rPr lang="en-US" smtClean="0"/>
              <a:t>‹#›</a:t>
            </a:fld>
            <a:endParaRPr lang="en-US"/>
          </a:p>
        </p:txBody>
      </p:sp>
      <p:pic>
        <p:nvPicPr>
          <p:cNvPr id="7" name="Picture 6" descr="A blue and white logo&#10;&#10;Description automatically generated">
            <a:extLst>
              <a:ext uri="{FF2B5EF4-FFF2-40B4-BE49-F238E27FC236}">
                <a16:creationId xmlns:a16="http://schemas.microsoft.com/office/drawing/2014/main" id="{C400AC53-A5CC-B1B7-44E0-1401E40D43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40"/>
            <a:ext cx="1952625" cy="590550"/>
          </a:xfrm>
          <a:prstGeom prst="rect">
            <a:avLst/>
          </a:prstGeom>
        </p:spPr>
      </p:pic>
    </p:spTree>
    <p:extLst>
      <p:ext uri="{BB962C8B-B14F-4D97-AF65-F5344CB8AC3E}">
        <p14:creationId xmlns:p14="http://schemas.microsoft.com/office/powerpoint/2010/main" val="2791339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C9B844-84B3-DBA7-9C44-AAEE647E62E0}"/>
              </a:ext>
            </a:extLst>
          </p:cNvPr>
          <p:cNvSpPr>
            <a:spLocks noGrp="1"/>
          </p:cNvSpPr>
          <p:nvPr>
            <p:ph type="dt" sz="half" idx="10"/>
          </p:nvPr>
        </p:nvSpPr>
        <p:spPr/>
        <p:txBody>
          <a:bodyPr/>
          <a:lstStyle/>
          <a:p>
            <a:fld id="{5F48DFF0-98F6-47C6-879E-E71D354236D1}" type="datetimeFigureOut">
              <a:rPr lang="en-US" smtClean="0"/>
              <a:t>4/27/2026</a:t>
            </a:fld>
            <a:endParaRPr lang="en-US"/>
          </a:p>
        </p:txBody>
      </p:sp>
      <p:sp>
        <p:nvSpPr>
          <p:cNvPr id="3" name="Footer Placeholder 2">
            <a:extLst>
              <a:ext uri="{FF2B5EF4-FFF2-40B4-BE49-F238E27FC236}">
                <a16:creationId xmlns:a16="http://schemas.microsoft.com/office/drawing/2014/main" id="{A2F2B7A7-8303-6D0D-854B-728E807CAD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A9A7DE-726F-516C-1488-C9E40F7E0FB9}"/>
              </a:ext>
            </a:extLst>
          </p:cNvPr>
          <p:cNvSpPr>
            <a:spLocks noGrp="1"/>
          </p:cNvSpPr>
          <p:nvPr>
            <p:ph type="sldNum" sz="quarter" idx="12"/>
          </p:nvPr>
        </p:nvSpPr>
        <p:spPr/>
        <p:txBody>
          <a:bodyPr/>
          <a:lstStyle/>
          <a:p>
            <a:fld id="{80DC5C5F-52F8-4B4A-9815-8AAF616F40BD}" type="slidenum">
              <a:rPr lang="en-US" smtClean="0"/>
              <a:t>‹#›</a:t>
            </a:fld>
            <a:endParaRPr lang="en-US"/>
          </a:p>
        </p:txBody>
      </p:sp>
      <p:pic>
        <p:nvPicPr>
          <p:cNvPr id="6" name="Picture 5" descr="A blue and white logo&#10;&#10;Description automatically generated">
            <a:extLst>
              <a:ext uri="{FF2B5EF4-FFF2-40B4-BE49-F238E27FC236}">
                <a16:creationId xmlns:a16="http://schemas.microsoft.com/office/drawing/2014/main" id="{DB59AF98-FC5D-CB29-26CD-B4FE99EADD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40"/>
            <a:ext cx="1952625" cy="590550"/>
          </a:xfrm>
          <a:prstGeom prst="rect">
            <a:avLst/>
          </a:prstGeom>
        </p:spPr>
      </p:pic>
    </p:spTree>
    <p:extLst>
      <p:ext uri="{BB962C8B-B14F-4D97-AF65-F5344CB8AC3E}">
        <p14:creationId xmlns:p14="http://schemas.microsoft.com/office/powerpoint/2010/main" val="188221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5746-1D3D-F402-ED3E-93E6D89052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DA31C2-80B8-651D-213C-66D9EE280A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D20547-E15C-5D3C-BA28-5FDBEA5A1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1F007D-44DC-FD61-00F9-185D38BE3D1C}"/>
              </a:ext>
            </a:extLst>
          </p:cNvPr>
          <p:cNvSpPr>
            <a:spLocks noGrp="1"/>
          </p:cNvSpPr>
          <p:nvPr>
            <p:ph type="dt" sz="half" idx="10"/>
          </p:nvPr>
        </p:nvSpPr>
        <p:spPr/>
        <p:txBody>
          <a:bodyPr/>
          <a:lstStyle/>
          <a:p>
            <a:fld id="{5F48DFF0-98F6-47C6-879E-E71D354236D1}" type="datetimeFigureOut">
              <a:rPr lang="en-US" smtClean="0"/>
              <a:t>4/27/2026</a:t>
            </a:fld>
            <a:endParaRPr lang="en-US"/>
          </a:p>
        </p:txBody>
      </p:sp>
      <p:sp>
        <p:nvSpPr>
          <p:cNvPr id="6" name="Footer Placeholder 5">
            <a:extLst>
              <a:ext uri="{FF2B5EF4-FFF2-40B4-BE49-F238E27FC236}">
                <a16:creationId xmlns:a16="http://schemas.microsoft.com/office/drawing/2014/main" id="{84AFD8E2-3EEC-CE3C-F280-C402B8005D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C75C0C-18F2-63E2-BDF8-4503E7797EAA}"/>
              </a:ext>
            </a:extLst>
          </p:cNvPr>
          <p:cNvSpPr>
            <a:spLocks noGrp="1"/>
          </p:cNvSpPr>
          <p:nvPr>
            <p:ph type="sldNum" sz="quarter" idx="12"/>
          </p:nvPr>
        </p:nvSpPr>
        <p:spPr/>
        <p:txBody>
          <a:bodyPr/>
          <a:lstStyle/>
          <a:p>
            <a:fld id="{80DC5C5F-52F8-4B4A-9815-8AAF616F40BD}" type="slidenum">
              <a:rPr lang="en-US" smtClean="0"/>
              <a:t>‹#›</a:t>
            </a:fld>
            <a:endParaRPr lang="en-US"/>
          </a:p>
        </p:txBody>
      </p:sp>
      <p:pic>
        <p:nvPicPr>
          <p:cNvPr id="9" name="Picture 8" descr="A blue and white logo&#10;&#10;Description automatically generated">
            <a:extLst>
              <a:ext uri="{FF2B5EF4-FFF2-40B4-BE49-F238E27FC236}">
                <a16:creationId xmlns:a16="http://schemas.microsoft.com/office/drawing/2014/main" id="{02623657-B930-4C72-8987-637C859089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40"/>
            <a:ext cx="1952625" cy="590550"/>
          </a:xfrm>
          <a:prstGeom prst="rect">
            <a:avLst/>
          </a:prstGeom>
        </p:spPr>
      </p:pic>
    </p:spTree>
    <p:extLst>
      <p:ext uri="{BB962C8B-B14F-4D97-AF65-F5344CB8AC3E}">
        <p14:creationId xmlns:p14="http://schemas.microsoft.com/office/powerpoint/2010/main" val="2578708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1C84E-AD0A-EA91-EE27-6EE13B7B2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133FBF-7C55-2D6D-8FE5-7586E4CE2C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263C6A-D38E-6DE9-1227-4493F1A8A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84A67D-FA6E-9625-8ABC-69077C88BA4F}"/>
              </a:ext>
            </a:extLst>
          </p:cNvPr>
          <p:cNvSpPr>
            <a:spLocks noGrp="1"/>
          </p:cNvSpPr>
          <p:nvPr>
            <p:ph type="dt" sz="half" idx="10"/>
          </p:nvPr>
        </p:nvSpPr>
        <p:spPr/>
        <p:txBody>
          <a:bodyPr/>
          <a:lstStyle/>
          <a:p>
            <a:fld id="{5F48DFF0-98F6-47C6-879E-E71D354236D1}" type="datetimeFigureOut">
              <a:rPr lang="en-US" smtClean="0"/>
              <a:t>4/27/2026</a:t>
            </a:fld>
            <a:endParaRPr lang="en-US"/>
          </a:p>
        </p:txBody>
      </p:sp>
      <p:sp>
        <p:nvSpPr>
          <p:cNvPr id="6" name="Footer Placeholder 5">
            <a:extLst>
              <a:ext uri="{FF2B5EF4-FFF2-40B4-BE49-F238E27FC236}">
                <a16:creationId xmlns:a16="http://schemas.microsoft.com/office/drawing/2014/main" id="{5D38355C-8ADC-2566-87EE-431F10A6A3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945F71-1678-1273-13A3-68E3DB275F5F}"/>
              </a:ext>
            </a:extLst>
          </p:cNvPr>
          <p:cNvSpPr>
            <a:spLocks noGrp="1"/>
          </p:cNvSpPr>
          <p:nvPr>
            <p:ph type="sldNum" sz="quarter" idx="12"/>
          </p:nvPr>
        </p:nvSpPr>
        <p:spPr/>
        <p:txBody>
          <a:bodyPr/>
          <a:lstStyle/>
          <a:p>
            <a:fld id="{80DC5C5F-52F8-4B4A-9815-8AAF616F40BD}" type="slidenum">
              <a:rPr lang="en-US" smtClean="0"/>
              <a:t>‹#›</a:t>
            </a:fld>
            <a:endParaRPr lang="en-US"/>
          </a:p>
        </p:txBody>
      </p:sp>
      <p:pic>
        <p:nvPicPr>
          <p:cNvPr id="9" name="Picture 8" descr="A blue and white logo&#10;&#10;Description automatically generated">
            <a:extLst>
              <a:ext uri="{FF2B5EF4-FFF2-40B4-BE49-F238E27FC236}">
                <a16:creationId xmlns:a16="http://schemas.microsoft.com/office/drawing/2014/main" id="{E196513A-21C5-64A3-10DB-D34E0D8BB3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40"/>
            <a:ext cx="1952625" cy="590550"/>
          </a:xfrm>
          <a:prstGeom prst="rect">
            <a:avLst/>
          </a:prstGeom>
        </p:spPr>
      </p:pic>
    </p:spTree>
    <p:extLst>
      <p:ext uri="{BB962C8B-B14F-4D97-AF65-F5344CB8AC3E}">
        <p14:creationId xmlns:p14="http://schemas.microsoft.com/office/powerpoint/2010/main" val="2908797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0B4802-6F48-DC0F-C99B-8EB3F7BB7FFC}"/>
              </a:ext>
            </a:extLst>
          </p:cNvPr>
          <p:cNvSpPr>
            <a:spLocks noGrp="1"/>
          </p:cNvSpPr>
          <p:nvPr>
            <p:ph type="title"/>
          </p:nvPr>
        </p:nvSpPr>
        <p:spPr>
          <a:xfrm>
            <a:off x="2128477" y="136525"/>
            <a:ext cx="9225323" cy="48780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F2A7919-DB51-5AEF-84FD-B0C3721F6B9F}"/>
              </a:ext>
            </a:extLst>
          </p:cNvPr>
          <p:cNvSpPr>
            <a:spLocks noGrp="1"/>
          </p:cNvSpPr>
          <p:nvPr>
            <p:ph type="body" idx="1"/>
          </p:nvPr>
        </p:nvSpPr>
        <p:spPr>
          <a:xfrm>
            <a:off x="838200" y="1075765"/>
            <a:ext cx="10515600" cy="51011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223FB-7BE9-3EB6-101E-C164A1C46E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48DFF0-98F6-47C6-879E-E71D354236D1}" type="datetimeFigureOut">
              <a:rPr lang="en-US" smtClean="0"/>
              <a:t>4/27/2026</a:t>
            </a:fld>
            <a:endParaRPr lang="en-US"/>
          </a:p>
        </p:txBody>
      </p:sp>
      <p:sp>
        <p:nvSpPr>
          <p:cNvPr id="5" name="Footer Placeholder 4">
            <a:extLst>
              <a:ext uri="{FF2B5EF4-FFF2-40B4-BE49-F238E27FC236}">
                <a16:creationId xmlns:a16="http://schemas.microsoft.com/office/drawing/2014/main" id="{325A3DD3-DAC0-B208-E75E-A869D13FAA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8069605-8A14-7FD5-3EF2-8792FE2AD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DC5C5F-52F8-4B4A-9815-8AAF616F40BD}" type="slidenum">
              <a:rPr lang="en-US" smtClean="0"/>
              <a:t>‹#›</a:t>
            </a:fld>
            <a:endParaRPr lang="en-US"/>
          </a:p>
        </p:txBody>
      </p:sp>
      <p:pic>
        <p:nvPicPr>
          <p:cNvPr id="8" name="Picture 7" descr="A blue and white logo&#10;&#10;Description automatically generated">
            <a:extLst>
              <a:ext uri="{FF2B5EF4-FFF2-40B4-BE49-F238E27FC236}">
                <a16:creationId xmlns:a16="http://schemas.microsoft.com/office/drawing/2014/main" id="{C12B8937-4CA8-B024-9EC2-9123F52852C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1440" y="91440"/>
            <a:ext cx="1952625" cy="590550"/>
          </a:xfrm>
          <a:prstGeom prst="rect">
            <a:avLst/>
          </a:prstGeom>
        </p:spPr>
      </p:pic>
    </p:spTree>
    <p:extLst>
      <p:ext uri="{BB962C8B-B14F-4D97-AF65-F5344CB8AC3E}">
        <p14:creationId xmlns:p14="http://schemas.microsoft.com/office/powerpoint/2010/main" val="549604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notesSlide" Target="../notesSlides/notesSlide10.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14.png"/><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16.png"/><Relationship Id="rId5" Type="http://schemas.openxmlformats.org/officeDocument/2006/relationships/notesSlide" Target="../notesSlides/notesSlide16.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17.png"/><Relationship Id="rId5" Type="http://schemas.openxmlformats.org/officeDocument/2006/relationships/notesSlide" Target="../notesSlides/notesSlide17.xml"/><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18.xml"/><Relationship Id="rId6" Type="http://schemas.openxmlformats.org/officeDocument/2006/relationships/image" Target="../media/image18.png"/><Relationship Id="rId5" Type="http://schemas.openxmlformats.org/officeDocument/2006/relationships/notesSlide" Target="../notesSlides/notesSlide18.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2.png"/><Relationship Id="rId2" Type="http://schemas.microsoft.com/office/2007/relationships/media" Target="../media/media19.m4a"/><Relationship Id="rId1" Type="http://schemas.openxmlformats.org/officeDocument/2006/relationships/tags" Target="../tags/tag19.xml"/><Relationship Id="rId6" Type="http://schemas.openxmlformats.org/officeDocument/2006/relationships/image" Target="../media/image19.png"/><Relationship Id="rId5" Type="http://schemas.openxmlformats.org/officeDocument/2006/relationships/notesSlide" Target="../notesSlides/notesSlide19.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tags" Target="../tags/tag20.xml"/><Relationship Id="rId6" Type="http://schemas.openxmlformats.org/officeDocument/2006/relationships/image" Target="../media/image20.png"/><Relationship Id="rId5" Type="http://schemas.openxmlformats.org/officeDocument/2006/relationships/notesSlide" Target="../notesSlides/notesSlide20.xml"/><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21.xml"/><Relationship Id="rId6" Type="http://schemas.openxmlformats.org/officeDocument/2006/relationships/image" Target="../media/image21.png"/><Relationship Id="rId5" Type="http://schemas.openxmlformats.org/officeDocument/2006/relationships/notesSlide" Target="../notesSlides/notesSlide21.xml"/><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tags" Target="../tags/tag22.xml"/><Relationship Id="rId6" Type="http://schemas.openxmlformats.org/officeDocument/2006/relationships/image" Target="../media/image22.png"/><Relationship Id="rId5" Type="http://schemas.openxmlformats.org/officeDocument/2006/relationships/notesSlide" Target="../notesSlides/notesSlide22.xml"/><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2.png"/><Relationship Id="rId2" Type="http://schemas.microsoft.com/office/2007/relationships/media" Target="../media/media23.m4a"/><Relationship Id="rId1" Type="http://schemas.openxmlformats.org/officeDocument/2006/relationships/tags" Target="../tags/tag23.xml"/><Relationship Id="rId6" Type="http://schemas.openxmlformats.org/officeDocument/2006/relationships/image" Target="../media/image23.png"/><Relationship Id="rId5" Type="http://schemas.openxmlformats.org/officeDocument/2006/relationships/notesSlide" Target="../notesSlides/notesSlide23.xml"/><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2.png"/><Relationship Id="rId2" Type="http://schemas.microsoft.com/office/2007/relationships/media" Target="../media/media24.m4a"/><Relationship Id="rId1" Type="http://schemas.openxmlformats.org/officeDocument/2006/relationships/tags" Target="../tags/tag24.xml"/><Relationship Id="rId6" Type="http://schemas.openxmlformats.org/officeDocument/2006/relationships/image" Target="../media/image23.png"/><Relationship Id="rId5" Type="http://schemas.openxmlformats.org/officeDocument/2006/relationships/notesSlide" Target="../notesSlides/notesSlide24.xml"/><Relationship Id="rId4"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2.png"/><Relationship Id="rId2" Type="http://schemas.microsoft.com/office/2007/relationships/media" Target="../media/media25.m4a"/><Relationship Id="rId1" Type="http://schemas.openxmlformats.org/officeDocument/2006/relationships/tags" Target="../tags/tag25.xml"/><Relationship Id="rId6" Type="http://schemas.openxmlformats.org/officeDocument/2006/relationships/image" Target="../media/image24.png"/><Relationship Id="rId5" Type="http://schemas.openxmlformats.org/officeDocument/2006/relationships/notesSlide" Target="../notesSlides/notesSlide25.xml"/><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2.png"/><Relationship Id="rId2" Type="http://schemas.microsoft.com/office/2007/relationships/media" Target="../media/media26.m4a"/><Relationship Id="rId1" Type="http://schemas.openxmlformats.org/officeDocument/2006/relationships/tags" Target="../tags/tag26.xml"/><Relationship Id="rId6" Type="http://schemas.openxmlformats.org/officeDocument/2006/relationships/image" Target="../media/image25.png"/><Relationship Id="rId5" Type="http://schemas.openxmlformats.org/officeDocument/2006/relationships/notesSlide" Target="../notesSlides/notesSlide26.xml"/><Relationship Id="rId4"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2.png"/><Relationship Id="rId2" Type="http://schemas.microsoft.com/office/2007/relationships/media" Target="../media/media27.m4a"/><Relationship Id="rId1" Type="http://schemas.openxmlformats.org/officeDocument/2006/relationships/tags" Target="../tags/tag27.xml"/><Relationship Id="rId6" Type="http://schemas.openxmlformats.org/officeDocument/2006/relationships/image" Target="../media/image26.png"/><Relationship Id="rId5" Type="http://schemas.openxmlformats.org/officeDocument/2006/relationships/notesSlide" Target="../notesSlides/notesSlide27.xml"/><Relationship Id="rId4"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2.png"/><Relationship Id="rId2" Type="http://schemas.microsoft.com/office/2007/relationships/media" Target="../media/media28.m4a"/><Relationship Id="rId1" Type="http://schemas.openxmlformats.org/officeDocument/2006/relationships/tags" Target="../tags/tag28.xml"/><Relationship Id="rId6" Type="http://schemas.openxmlformats.org/officeDocument/2006/relationships/image" Target="../media/image27.png"/><Relationship Id="rId5" Type="http://schemas.openxmlformats.org/officeDocument/2006/relationships/notesSlide" Target="../notesSlides/notesSlide28.xml"/><Relationship Id="rId4"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2.png"/><Relationship Id="rId2" Type="http://schemas.microsoft.com/office/2007/relationships/media" Target="../media/media29.m4a"/><Relationship Id="rId1" Type="http://schemas.openxmlformats.org/officeDocument/2006/relationships/tags" Target="../tags/tag29.xml"/><Relationship Id="rId6" Type="http://schemas.openxmlformats.org/officeDocument/2006/relationships/image" Target="../media/image28.png"/><Relationship Id="rId5" Type="http://schemas.openxmlformats.org/officeDocument/2006/relationships/notesSlide" Target="../notesSlides/notesSlide29.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2.png"/><Relationship Id="rId2" Type="http://schemas.microsoft.com/office/2007/relationships/media" Target="../media/media30.m4a"/><Relationship Id="rId1" Type="http://schemas.openxmlformats.org/officeDocument/2006/relationships/tags" Target="../tags/tag30.xml"/><Relationship Id="rId6" Type="http://schemas.openxmlformats.org/officeDocument/2006/relationships/image" Target="../media/image29.png"/><Relationship Id="rId5" Type="http://schemas.openxmlformats.org/officeDocument/2006/relationships/notesSlide" Target="../notesSlides/notesSlide30.xml"/><Relationship Id="rId4"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2.png"/><Relationship Id="rId2" Type="http://schemas.microsoft.com/office/2007/relationships/media" Target="../media/media31.m4a"/><Relationship Id="rId1" Type="http://schemas.openxmlformats.org/officeDocument/2006/relationships/tags" Target="../tags/tag31.xml"/><Relationship Id="rId6" Type="http://schemas.openxmlformats.org/officeDocument/2006/relationships/image" Target="../media/image30.png"/><Relationship Id="rId5" Type="http://schemas.openxmlformats.org/officeDocument/2006/relationships/notesSlide" Target="../notesSlides/notesSlide31.xml"/><Relationship Id="rId4"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2.png"/><Relationship Id="rId2" Type="http://schemas.microsoft.com/office/2007/relationships/media" Target="../media/media32.m4a"/><Relationship Id="rId1" Type="http://schemas.openxmlformats.org/officeDocument/2006/relationships/tags" Target="../tags/tag32.xml"/><Relationship Id="rId6" Type="http://schemas.openxmlformats.org/officeDocument/2006/relationships/image" Target="../media/image31.png"/><Relationship Id="rId5" Type="http://schemas.openxmlformats.org/officeDocument/2006/relationships/notesSlide" Target="../notesSlides/notesSlide32.xml"/><Relationship Id="rId4"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2.png"/><Relationship Id="rId2" Type="http://schemas.microsoft.com/office/2007/relationships/media" Target="../media/media33.m4a"/><Relationship Id="rId1" Type="http://schemas.openxmlformats.org/officeDocument/2006/relationships/tags" Target="../tags/tag33.xml"/><Relationship Id="rId6" Type="http://schemas.openxmlformats.org/officeDocument/2006/relationships/image" Target="../media/image32.png"/><Relationship Id="rId5" Type="http://schemas.openxmlformats.org/officeDocument/2006/relationships/notesSlide" Target="../notesSlides/notesSlide33.xml"/><Relationship Id="rId4"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7" Type="http://schemas.openxmlformats.org/officeDocument/2006/relationships/image" Target="../media/image2.png"/><Relationship Id="rId2" Type="http://schemas.microsoft.com/office/2007/relationships/media" Target="../media/media34.m4a"/><Relationship Id="rId1" Type="http://schemas.openxmlformats.org/officeDocument/2006/relationships/tags" Target="../tags/tag34.xml"/><Relationship Id="rId6" Type="http://schemas.openxmlformats.org/officeDocument/2006/relationships/image" Target="../media/image33.png"/><Relationship Id="rId5" Type="http://schemas.openxmlformats.org/officeDocument/2006/relationships/notesSlide" Target="../notesSlides/notesSlide34.xml"/><Relationship Id="rId4"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2.png"/><Relationship Id="rId2" Type="http://schemas.microsoft.com/office/2007/relationships/media" Target="../media/media35.m4a"/><Relationship Id="rId1" Type="http://schemas.openxmlformats.org/officeDocument/2006/relationships/tags" Target="../tags/tag35.xml"/><Relationship Id="rId6" Type="http://schemas.openxmlformats.org/officeDocument/2006/relationships/image" Target="../media/image34.png"/><Relationship Id="rId5" Type="http://schemas.openxmlformats.org/officeDocument/2006/relationships/notesSlide" Target="../notesSlides/notesSlide35.xml"/><Relationship Id="rId4"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2.png"/><Relationship Id="rId2" Type="http://schemas.microsoft.com/office/2007/relationships/media" Target="../media/media36.m4a"/><Relationship Id="rId1" Type="http://schemas.openxmlformats.org/officeDocument/2006/relationships/tags" Target="../tags/tag36.xml"/><Relationship Id="rId6" Type="http://schemas.openxmlformats.org/officeDocument/2006/relationships/image" Target="../media/image35.png"/><Relationship Id="rId5" Type="http://schemas.openxmlformats.org/officeDocument/2006/relationships/notesSlide" Target="../notesSlides/notesSlide36.xml"/><Relationship Id="rId4"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2.png"/><Relationship Id="rId2" Type="http://schemas.microsoft.com/office/2007/relationships/media" Target="../media/media37.m4a"/><Relationship Id="rId1" Type="http://schemas.openxmlformats.org/officeDocument/2006/relationships/tags" Target="../tags/tag37.xml"/><Relationship Id="rId6" Type="http://schemas.openxmlformats.org/officeDocument/2006/relationships/image" Target="../media/image36.png"/><Relationship Id="rId5" Type="http://schemas.openxmlformats.org/officeDocument/2006/relationships/notesSlide" Target="../notesSlides/notesSlide37.xml"/><Relationship Id="rId4"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2.png"/><Relationship Id="rId2" Type="http://schemas.microsoft.com/office/2007/relationships/media" Target="../media/media38.m4a"/><Relationship Id="rId1" Type="http://schemas.openxmlformats.org/officeDocument/2006/relationships/tags" Target="../tags/tag38.xml"/><Relationship Id="rId6" Type="http://schemas.openxmlformats.org/officeDocument/2006/relationships/image" Target="../media/image37.png"/><Relationship Id="rId5" Type="http://schemas.openxmlformats.org/officeDocument/2006/relationships/notesSlide" Target="../notesSlides/notesSlide38.xml"/><Relationship Id="rId4"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7" Type="http://schemas.openxmlformats.org/officeDocument/2006/relationships/image" Target="../media/image2.png"/><Relationship Id="rId2" Type="http://schemas.microsoft.com/office/2007/relationships/media" Target="../media/media39.m4a"/><Relationship Id="rId1" Type="http://schemas.openxmlformats.org/officeDocument/2006/relationships/tags" Target="../tags/tag39.xml"/><Relationship Id="rId6" Type="http://schemas.openxmlformats.org/officeDocument/2006/relationships/image" Target="../media/image38.png"/><Relationship Id="rId5" Type="http://schemas.openxmlformats.org/officeDocument/2006/relationships/notesSlide" Target="../notesSlides/notesSlide39.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2.png"/><Relationship Id="rId2" Type="http://schemas.microsoft.com/office/2007/relationships/media" Target="../media/media40.m4a"/><Relationship Id="rId1" Type="http://schemas.openxmlformats.org/officeDocument/2006/relationships/tags" Target="../tags/tag40.xml"/><Relationship Id="rId6" Type="http://schemas.openxmlformats.org/officeDocument/2006/relationships/image" Target="../media/image39.png"/><Relationship Id="rId5" Type="http://schemas.openxmlformats.org/officeDocument/2006/relationships/notesSlide" Target="../notesSlides/notesSlide40.xml"/><Relationship Id="rId4"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2.png"/><Relationship Id="rId2" Type="http://schemas.microsoft.com/office/2007/relationships/media" Target="../media/media41.m4a"/><Relationship Id="rId1" Type="http://schemas.openxmlformats.org/officeDocument/2006/relationships/tags" Target="../tags/tag41.xml"/><Relationship Id="rId6" Type="http://schemas.openxmlformats.org/officeDocument/2006/relationships/image" Target="../media/image40.png"/><Relationship Id="rId5" Type="http://schemas.openxmlformats.org/officeDocument/2006/relationships/notesSlide" Target="../notesSlides/notesSlide41.xml"/><Relationship Id="rId4"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2.png"/><Relationship Id="rId2" Type="http://schemas.microsoft.com/office/2007/relationships/media" Target="../media/media42.m4a"/><Relationship Id="rId1" Type="http://schemas.openxmlformats.org/officeDocument/2006/relationships/tags" Target="../tags/tag42.xml"/><Relationship Id="rId6" Type="http://schemas.openxmlformats.org/officeDocument/2006/relationships/image" Target="../media/image41.png"/><Relationship Id="rId5" Type="http://schemas.openxmlformats.org/officeDocument/2006/relationships/notesSlide" Target="../notesSlides/notesSlide42.xml"/><Relationship Id="rId4"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7" Type="http://schemas.openxmlformats.org/officeDocument/2006/relationships/image" Target="../media/image2.png"/><Relationship Id="rId2" Type="http://schemas.microsoft.com/office/2007/relationships/media" Target="../media/media43.m4a"/><Relationship Id="rId1" Type="http://schemas.openxmlformats.org/officeDocument/2006/relationships/tags" Target="../tags/tag43.xml"/><Relationship Id="rId6" Type="http://schemas.openxmlformats.org/officeDocument/2006/relationships/image" Target="../media/image42.png"/><Relationship Id="rId5" Type="http://schemas.openxmlformats.org/officeDocument/2006/relationships/notesSlide" Target="../notesSlides/notesSlide43.xml"/><Relationship Id="rId4"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0585-227E-0D84-B11E-C4728108D3A0}"/>
              </a:ext>
            </a:extLst>
          </p:cNvPr>
          <p:cNvSpPr>
            <a:spLocks noGrp="1"/>
          </p:cNvSpPr>
          <p:nvPr>
            <p:ph type="ctrTitle"/>
          </p:nvPr>
        </p:nvSpPr>
        <p:spPr/>
        <p:txBody>
          <a:bodyPr/>
          <a:lstStyle/>
          <a:p>
            <a:r>
              <a:rPr lang="en-US" dirty="0"/>
              <a:t>NEA Grant Process</a:t>
            </a:r>
          </a:p>
        </p:txBody>
      </p:sp>
      <p:sp>
        <p:nvSpPr>
          <p:cNvPr id="3" name="Subtitle 2">
            <a:extLst>
              <a:ext uri="{FF2B5EF4-FFF2-40B4-BE49-F238E27FC236}">
                <a16:creationId xmlns:a16="http://schemas.microsoft.com/office/drawing/2014/main" id="{F045BAC7-E275-91D5-4B77-5AC2ED82CCC0}"/>
              </a:ext>
            </a:extLst>
          </p:cNvPr>
          <p:cNvSpPr>
            <a:spLocks noGrp="1"/>
          </p:cNvSpPr>
          <p:nvPr>
            <p:ph type="subTitle" idx="1"/>
          </p:nvPr>
        </p:nvSpPr>
        <p:spPr/>
        <p:txBody>
          <a:bodyPr/>
          <a:lstStyle/>
          <a:p>
            <a:r>
              <a:rPr lang="en-US" dirty="0"/>
              <a:t>Applicant Portal Training Video</a:t>
            </a:r>
          </a:p>
        </p:txBody>
      </p:sp>
      <p:sp>
        <p:nvSpPr>
          <p:cNvPr id="6" name="Rectangle 5">
            <a:extLst>
              <a:ext uri="{FF2B5EF4-FFF2-40B4-BE49-F238E27FC236}">
                <a16:creationId xmlns:a16="http://schemas.microsoft.com/office/drawing/2014/main" id="{F22AF6C5-FE54-1857-F854-D766E4AA3EAD}"/>
              </a:ext>
            </a:extLst>
          </p:cNvPr>
          <p:cNvSpPr/>
          <p:nvPr/>
        </p:nvSpPr>
        <p:spPr>
          <a:xfrm>
            <a:off x="10209010" y="106548"/>
            <a:ext cx="1857364" cy="57307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NEW USER</a:t>
            </a:r>
          </a:p>
        </p:txBody>
      </p:sp>
      <p:pic>
        <p:nvPicPr>
          <p:cNvPr id="18" name="Audio 17">
            <a:hlinkClick r:id="" action="ppaction://media"/>
            <a:extLst>
              <a:ext uri="{FF2B5EF4-FFF2-40B4-BE49-F238E27FC236}">
                <a16:creationId xmlns:a16="http://schemas.microsoft.com/office/drawing/2014/main" id="{429D92FD-BE4A-1345-F64B-87E2CB837D0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557132593"/>
      </p:ext>
    </p:extLst>
  </p:cSld>
  <p:clrMapOvr>
    <a:masterClrMapping/>
  </p:clrMapOvr>
  <mc:AlternateContent xmlns:mc="http://schemas.openxmlformats.org/markup-compatibility/2006" xmlns:p14="http://schemas.microsoft.com/office/powerpoint/2010/main">
    <mc:Choice Requires="p14">
      <p:transition spd="slow" p14:dur="2000" advTm="35904"/>
    </mc:Choice>
    <mc:Fallback xmlns="">
      <p:transition spd="slow" advTm="35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8"/>
                </p:tgtEl>
              </p:cMediaNode>
            </p:audio>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3AB28A-2BC1-75FC-0C26-C57123B31D97}"/>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Sign in to NEA Applicant Portal </a:t>
            </a:r>
          </a:p>
        </p:txBody>
      </p:sp>
      <p:sp>
        <p:nvSpPr>
          <p:cNvPr id="4" name="Arrow: Left 3">
            <a:extLst>
              <a:ext uri="{FF2B5EF4-FFF2-40B4-BE49-F238E27FC236}">
                <a16:creationId xmlns:a16="http://schemas.microsoft.com/office/drawing/2014/main" id="{EEEE6E42-4880-9412-BFCA-8AF8D0E6FCE8}"/>
              </a:ext>
            </a:extLst>
          </p:cNvPr>
          <p:cNvSpPr/>
          <p:nvPr/>
        </p:nvSpPr>
        <p:spPr>
          <a:xfrm>
            <a:off x="5749722" y="2797173"/>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7014233" y="3224567"/>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69F1E7E2-BFA7-902A-10B8-68E89890881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69244921"/>
      </p:ext>
    </p:extLst>
  </p:cSld>
  <p:clrMapOvr>
    <a:masterClrMapping/>
  </p:clrMapOvr>
  <mc:AlternateContent xmlns:mc="http://schemas.openxmlformats.org/markup-compatibility/2006" xmlns:p14="http://schemas.microsoft.com/office/powerpoint/2010/main">
    <mc:Choice Requires="p14">
      <p:transition spd="slow" p14:dur="2000" advTm="6333"/>
    </mc:Choice>
    <mc:Fallback xmlns="">
      <p:transition spd="slow" advTm="6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4"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7FE6A8-D39E-4DFC-1A7F-0487465A4B85}"/>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View Program Guidelines</a:t>
            </a:r>
          </a:p>
        </p:txBody>
      </p:sp>
      <p:sp>
        <p:nvSpPr>
          <p:cNvPr id="4" name="Arrow: Left 3">
            <a:extLst>
              <a:ext uri="{FF2B5EF4-FFF2-40B4-BE49-F238E27FC236}">
                <a16:creationId xmlns:a16="http://schemas.microsoft.com/office/drawing/2014/main" id="{EEEE6E42-4880-9412-BFCA-8AF8D0E6FCE8}"/>
              </a:ext>
            </a:extLst>
          </p:cNvPr>
          <p:cNvSpPr/>
          <p:nvPr/>
        </p:nvSpPr>
        <p:spPr>
          <a:xfrm>
            <a:off x="5980151" y="2284368"/>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BEB04F8C-A9A6-D6BA-6185-F2621FE253A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13334310"/>
      </p:ext>
    </p:extLst>
  </p:cSld>
  <p:clrMapOvr>
    <a:masterClrMapping/>
  </p:clrMapOvr>
  <mc:AlternateContent xmlns:mc="http://schemas.openxmlformats.org/markup-compatibility/2006" xmlns:p14="http://schemas.microsoft.com/office/powerpoint/2010/main">
    <mc:Choice Requires="p14">
      <p:transition spd="slow" p14:dur="2000" advTm="9531"/>
    </mc:Choice>
    <mc:Fallback xmlns="">
      <p:transition spd="slow" advTm="9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2"/>
                </p:tgtEl>
              </p:cMediaNode>
            </p:audio>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5C953-1F56-E420-C75E-BD81AB903836}"/>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View Program Guidelines</a:t>
            </a:r>
          </a:p>
        </p:txBody>
      </p:sp>
      <p:sp>
        <p:nvSpPr>
          <p:cNvPr id="4" name="Arrow: Left 3">
            <a:extLst>
              <a:ext uri="{FF2B5EF4-FFF2-40B4-BE49-F238E27FC236}">
                <a16:creationId xmlns:a16="http://schemas.microsoft.com/office/drawing/2014/main" id="{EEEE6E42-4880-9412-BFCA-8AF8D0E6FCE8}"/>
              </a:ext>
            </a:extLst>
          </p:cNvPr>
          <p:cNvSpPr/>
          <p:nvPr/>
        </p:nvSpPr>
        <p:spPr>
          <a:xfrm>
            <a:off x="4250205" y="246971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4F0880C4-4AAA-85EF-26B8-BDC61837B75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183366194"/>
      </p:ext>
    </p:extLst>
  </p:cSld>
  <p:clrMapOvr>
    <a:masterClrMapping/>
  </p:clrMapOvr>
  <mc:AlternateContent xmlns:mc="http://schemas.openxmlformats.org/markup-compatibility/2006" xmlns:p14="http://schemas.microsoft.com/office/powerpoint/2010/main">
    <mc:Choice Requires="p14">
      <p:transition spd="slow" p14:dur="2000" advTm="8476"/>
    </mc:Choice>
    <mc:Fallback xmlns="">
      <p:transition spd="slow" advTm="8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2"/>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14F5A-8238-8434-993C-EF28BEA436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713013C-E6F7-3A6A-BB83-8EA26A004320}"/>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80DC884F-8C8D-00BE-397B-8377A9C7F1C9}"/>
              </a:ext>
            </a:extLst>
          </p:cNvPr>
          <p:cNvSpPr>
            <a:spLocks noGrp="1"/>
          </p:cNvSpPr>
          <p:nvPr>
            <p:ph type="title"/>
          </p:nvPr>
        </p:nvSpPr>
        <p:spPr>
          <a:xfrm>
            <a:off x="2128478" y="136525"/>
            <a:ext cx="7703346" cy="487803"/>
          </a:xfrm>
        </p:spPr>
        <p:txBody>
          <a:bodyPr>
            <a:normAutofit fontScale="90000"/>
          </a:bodyPr>
          <a:lstStyle/>
          <a:p>
            <a:r>
              <a:rPr lang="en-US" dirty="0"/>
              <a:t>View Program Guidelines</a:t>
            </a:r>
          </a:p>
        </p:txBody>
      </p:sp>
      <p:sp>
        <p:nvSpPr>
          <p:cNvPr id="10" name="Arrow: Left 9">
            <a:extLst>
              <a:ext uri="{FF2B5EF4-FFF2-40B4-BE49-F238E27FC236}">
                <a16:creationId xmlns:a16="http://schemas.microsoft.com/office/drawing/2014/main" id="{62F6B7DE-5BBF-B027-9AF9-96607BE9A4D9}"/>
              </a:ext>
            </a:extLst>
          </p:cNvPr>
          <p:cNvSpPr/>
          <p:nvPr/>
        </p:nvSpPr>
        <p:spPr>
          <a:xfrm>
            <a:off x="7755638" y="3743551"/>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8DF87124-4427-3496-1DE6-F0628F88368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49143543"/>
      </p:ext>
    </p:extLst>
  </p:cSld>
  <p:clrMapOvr>
    <a:masterClrMapping/>
  </p:clrMapOvr>
  <mc:AlternateContent xmlns:mc="http://schemas.openxmlformats.org/markup-compatibility/2006" xmlns:p14="http://schemas.microsoft.com/office/powerpoint/2010/main">
    <mc:Choice Requires="p14">
      <p:transition spd="slow" p14:dur="2000" advTm="7079"/>
    </mc:Choice>
    <mc:Fallback xmlns="">
      <p:transition spd="slow" advTm="7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BB673-D49F-5440-1950-7700691B5BE5}"/>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Copy Prior or Start New Application</a:t>
            </a:r>
          </a:p>
        </p:txBody>
      </p:sp>
      <p:sp>
        <p:nvSpPr>
          <p:cNvPr id="4" name="Arrow: Left 3">
            <a:extLst>
              <a:ext uri="{FF2B5EF4-FFF2-40B4-BE49-F238E27FC236}">
                <a16:creationId xmlns:a16="http://schemas.microsoft.com/office/drawing/2014/main" id="{EEEE6E42-4880-9412-BFCA-8AF8D0E6FCE8}"/>
              </a:ext>
            </a:extLst>
          </p:cNvPr>
          <p:cNvSpPr/>
          <p:nvPr/>
        </p:nvSpPr>
        <p:spPr>
          <a:xfrm>
            <a:off x="8290864" y="2284368"/>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8344874" y="2952718"/>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45EDAE15-3A1E-CA12-CE0D-30921B2A97F8}"/>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38797162"/>
      </p:ext>
    </p:extLst>
  </p:cSld>
  <p:clrMapOvr>
    <a:masterClrMapping/>
  </p:clrMapOvr>
  <mc:AlternateContent xmlns:mc="http://schemas.openxmlformats.org/markup-compatibility/2006" xmlns:p14="http://schemas.microsoft.com/office/powerpoint/2010/main">
    <mc:Choice Requires="p14">
      <p:transition spd="slow" p14:dur="2000" advTm="24716"/>
    </mc:Choice>
    <mc:Fallback xmlns="">
      <p:transition spd="slow" advTm="24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bldLst>
      <p:bldP spid="4"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AF273-C9A0-32DA-AA86-D9119CD189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487BF1-A7C9-906E-41C9-C687FB59C9FB}"/>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DAC433BE-5A43-4B63-7DCD-23E563D1FDB5}"/>
              </a:ext>
            </a:extLst>
          </p:cNvPr>
          <p:cNvSpPr>
            <a:spLocks noGrp="1"/>
          </p:cNvSpPr>
          <p:nvPr>
            <p:ph type="title"/>
          </p:nvPr>
        </p:nvSpPr>
        <p:spPr>
          <a:xfrm>
            <a:off x="2128478" y="136525"/>
            <a:ext cx="7703346" cy="487803"/>
          </a:xfrm>
        </p:spPr>
        <p:txBody>
          <a:bodyPr>
            <a:normAutofit fontScale="90000"/>
          </a:bodyPr>
          <a:lstStyle/>
          <a:p>
            <a:r>
              <a:rPr lang="en-US" dirty="0"/>
              <a:t>Organization Selection</a:t>
            </a:r>
          </a:p>
        </p:txBody>
      </p:sp>
      <p:sp>
        <p:nvSpPr>
          <p:cNvPr id="4" name="Arrow: Left 3">
            <a:extLst>
              <a:ext uri="{FF2B5EF4-FFF2-40B4-BE49-F238E27FC236}">
                <a16:creationId xmlns:a16="http://schemas.microsoft.com/office/drawing/2014/main" id="{584A13EF-5973-9CC3-B7AF-013A74606C56}"/>
              </a:ext>
            </a:extLst>
          </p:cNvPr>
          <p:cNvSpPr/>
          <p:nvPr/>
        </p:nvSpPr>
        <p:spPr>
          <a:xfrm>
            <a:off x="5614031" y="2259654"/>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1705DC04-A711-21FC-7199-89966C2EE647}"/>
              </a:ext>
            </a:extLst>
          </p:cNvPr>
          <p:cNvSpPr/>
          <p:nvPr/>
        </p:nvSpPr>
        <p:spPr>
          <a:xfrm>
            <a:off x="8406658" y="2792080"/>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ED94F9ED-1164-DCE6-04DD-907A23C685ED}"/>
              </a:ext>
            </a:extLst>
          </p:cNvPr>
          <p:cNvSpPr/>
          <p:nvPr/>
        </p:nvSpPr>
        <p:spPr>
          <a:xfrm>
            <a:off x="5635142" y="2786442"/>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Audio 52">
            <a:hlinkClick r:id="" action="ppaction://media"/>
            <a:extLst>
              <a:ext uri="{FF2B5EF4-FFF2-40B4-BE49-F238E27FC236}">
                <a16:creationId xmlns:a16="http://schemas.microsoft.com/office/drawing/2014/main" id="{93E79CE8-31B0-5F32-E6C9-339B7F873BC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75021404"/>
      </p:ext>
    </p:extLst>
  </p:cSld>
  <p:clrMapOvr>
    <a:masterClrMapping/>
  </p:clrMapOvr>
  <mc:AlternateContent xmlns:mc="http://schemas.openxmlformats.org/markup-compatibility/2006" xmlns:p14="http://schemas.microsoft.com/office/powerpoint/2010/main">
    <mc:Choice Requires="p14">
      <p:transition spd="slow" p14:dur="2000" advTm="24798"/>
    </mc:Choice>
    <mc:Fallback xmlns="">
      <p:transition spd="slow" advTm="2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3"/>
                </p:tgtEl>
              </p:cMediaNode>
            </p:audio>
          </p:childTnLst>
        </p:cTn>
      </p:par>
    </p:tnLst>
    <p:bldLst>
      <p:bldP spid="4" grpId="0" animBg="1"/>
      <p:bldP spid="10"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1D682-4A13-A348-1765-8084E052FF8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3543284-3AD7-EDE0-9BF4-C4825BCF5067}"/>
              </a:ext>
            </a:extLst>
          </p:cNvPr>
          <p:cNvPicPr>
            <a:picLocks noChangeAspect="1"/>
          </p:cNvPicPr>
          <p:nvPr/>
        </p:nvPicPr>
        <p:blipFill>
          <a:blip r:embed="rId6"/>
          <a:stretch>
            <a:fillRect/>
          </a:stretch>
        </p:blipFill>
        <p:spPr>
          <a:xfrm>
            <a:off x="1944884" y="840259"/>
            <a:ext cx="7878339" cy="5024966"/>
          </a:xfrm>
          <a:prstGeom prst="rect">
            <a:avLst/>
          </a:prstGeom>
        </p:spPr>
      </p:pic>
      <p:sp>
        <p:nvSpPr>
          <p:cNvPr id="2" name="Title 1">
            <a:extLst>
              <a:ext uri="{FF2B5EF4-FFF2-40B4-BE49-F238E27FC236}">
                <a16:creationId xmlns:a16="http://schemas.microsoft.com/office/drawing/2014/main" id="{B2ED872D-CB5A-61E4-0354-C07A9A0783EF}"/>
              </a:ext>
            </a:extLst>
          </p:cNvPr>
          <p:cNvSpPr>
            <a:spLocks noGrp="1"/>
          </p:cNvSpPr>
          <p:nvPr>
            <p:ph type="title"/>
          </p:nvPr>
        </p:nvSpPr>
        <p:spPr>
          <a:xfrm>
            <a:off x="2128478" y="136525"/>
            <a:ext cx="7703346" cy="487803"/>
          </a:xfrm>
        </p:spPr>
        <p:txBody>
          <a:bodyPr>
            <a:normAutofit fontScale="90000"/>
          </a:bodyPr>
          <a:lstStyle/>
          <a:p>
            <a:r>
              <a:rPr lang="en-US" dirty="0"/>
              <a:t>State Affiliate EIN Search (Preferred Method)</a:t>
            </a:r>
          </a:p>
        </p:txBody>
      </p:sp>
      <p:sp>
        <p:nvSpPr>
          <p:cNvPr id="4" name="Arrow: Left 3">
            <a:extLst>
              <a:ext uri="{FF2B5EF4-FFF2-40B4-BE49-F238E27FC236}">
                <a16:creationId xmlns:a16="http://schemas.microsoft.com/office/drawing/2014/main" id="{95120534-B6C9-608C-A13D-AB552B0011D4}"/>
              </a:ext>
            </a:extLst>
          </p:cNvPr>
          <p:cNvSpPr/>
          <p:nvPr/>
        </p:nvSpPr>
        <p:spPr>
          <a:xfrm>
            <a:off x="4889098" y="992775"/>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Audio 22">
            <a:hlinkClick r:id="" action="ppaction://media"/>
            <a:extLst>
              <a:ext uri="{FF2B5EF4-FFF2-40B4-BE49-F238E27FC236}">
                <a16:creationId xmlns:a16="http://schemas.microsoft.com/office/drawing/2014/main" id="{F077852C-FAC3-F96F-9B74-B543AB0FB55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132396499"/>
      </p:ext>
    </p:extLst>
  </p:cSld>
  <p:clrMapOvr>
    <a:masterClrMapping/>
  </p:clrMapOvr>
  <mc:AlternateContent xmlns:mc="http://schemas.openxmlformats.org/markup-compatibility/2006" xmlns:p14="http://schemas.microsoft.com/office/powerpoint/2010/main">
    <mc:Choice Requires="p14">
      <p:transition spd="slow" p14:dur="2000" advTm="23871"/>
    </mc:Choice>
    <mc:Fallback xmlns="">
      <p:transition spd="slow" advTm="23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3"/>
                </p:tgtEl>
              </p:cMediaNode>
            </p:audio>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A95C2-014B-C8C8-9F80-C29661E86B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03C573-697B-5769-E397-3E5B4EB2FF9A}"/>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637B6553-1EB4-A263-1A6A-66EB889785F3}"/>
              </a:ext>
            </a:extLst>
          </p:cNvPr>
          <p:cNvSpPr>
            <a:spLocks noGrp="1"/>
          </p:cNvSpPr>
          <p:nvPr>
            <p:ph type="title"/>
          </p:nvPr>
        </p:nvSpPr>
        <p:spPr>
          <a:xfrm>
            <a:off x="2128478" y="136525"/>
            <a:ext cx="7703346" cy="487803"/>
          </a:xfrm>
        </p:spPr>
        <p:txBody>
          <a:bodyPr>
            <a:normAutofit fontScale="90000"/>
          </a:bodyPr>
          <a:lstStyle/>
          <a:p>
            <a:r>
              <a:rPr lang="en-US" dirty="0"/>
              <a:t>Local Affiliate EIN Search (Preferred Method)</a:t>
            </a:r>
          </a:p>
        </p:txBody>
      </p:sp>
      <p:sp>
        <p:nvSpPr>
          <p:cNvPr id="4" name="Arrow: Left 3">
            <a:extLst>
              <a:ext uri="{FF2B5EF4-FFF2-40B4-BE49-F238E27FC236}">
                <a16:creationId xmlns:a16="http://schemas.microsoft.com/office/drawing/2014/main" id="{B31DDDA1-35DE-8349-4BE1-563EA6E51023}"/>
              </a:ext>
            </a:extLst>
          </p:cNvPr>
          <p:cNvSpPr/>
          <p:nvPr/>
        </p:nvSpPr>
        <p:spPr>
          <a:xfrm>
            <a:off x="5265979" y="955705"/>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3623DD2B-E557-554B-5C7B-D26212BB5A90}"/>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27875077"/>
      </p:ext>
    </p:extLst>
  </p:cSld>
  <p:clrMapOvr>
    <a:masterClrMapping/>
  </p:clrMapOvr>
  <mc:AlternateContent xmlns:mc="http://schemas.openxmlformats.org/markup-compatibility/2006" xmlns:p14="http://schemas.microsoft.com/office/powerpoint/2010/main">
    <mc:Choice Requires="p14">
      <p:transition spd="slow" p14:dur="2000" advTm="9205"/>
    </mc:Choice>
    <mc:Fallback xmlns="">
      <p:transition spd="slow" advTm="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3"/>
                </p:tgtEl>
              </p:cMediaNode>
            </p:audio>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B68CC-ABA5-A287-65EC-D403F37615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451240-422C-6514-8619-756B2B14BEA5}"/>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C72FBE28-F11C-A4FA-32E4-07550B6B1221}"/>
              </a:ext>
            </a:extLst>
          </p:cNvPr>
          <p:cNvSpPr>
            <a:spLocks noGrp="1"/>
          </p:cNvSpPr>
          <p:nvPr>
            <p:ph type="title"/>
          </p:nvPr>
        </p:nvSpPr>
        <p:spPr>
          <a:xfrm>
            <a:off x="2128478" y="136525"/>
            <a:ext cx="7703346" cy="487803"/>
          </a:xfrm>
        </p:spPr>
        <p:txBody>
          <a:bodyPr>
            <a:normAutofit fontScale="90000"/>
          </a:bodyPr>
          <a:lstStyle/>
          <a:p>
            <a:r>
              <a:rPr lang="en-US" dirty="0"/>
              <a:t>EIN Search (Preferred Method)</a:t>
            </a:r>
          </a:p>
        </p:txBody>
      </p:sp>
      <p:sp>
        <p:nvSpPr>
          <p:cNvPr id="4" name="Arrow: Left 3">
            <a:extLst>
              <a:ext uri="{FF2B5EF4-FFF2-40B4-BE49-F238E27FC236}">
                <a16:creationId xmlns:a16="http://schemas.microsoft.com/office/drawing/2014/main" id="{42F298A7-D86E-EA88-EBFE-140371C5D6AD}"/>
              </a:ext>
            </a:extLst>
          </p:cNvPr>
          <p:cNvSpPr/>
          <p:nvPr/>
        </p:nvSpPr>
        <p:spPr>
          <a:xfrm>
            <a:off x="4324345" y="182098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3725A284-41C2-6032-D014-190846ADDABB}"/>
              </a:ext>
            </a:extLst>
          </p:cNvPr>
          <p:cNvSpPr/>
          <p:nvPr/>
        </p:nvSpPr>
        <p:spPr>
          <a:xfrm>
            <a:off x="5614031" y="2983610"/>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 2">
            <a:extLst>
              <a:ext uri="{FF2B5EF4-FFF2-40B4-BE49-F238E27FC236}">
                <a16:creationId xmlns:a16="http://schemas.microsoft.com/office/drawing/2014/main" id="{F2FB5E1F-FAC4-1D5F-5F5F-AA9354291369}"/>
              </a:ext>
            </a:extLst>
          </p:cNvPr>
          <p:cNvSpPr/>
          <p:nvPr/>
        </p:nvSpPr>
        <p:spPr>
          <a:xfrm>
            <a:off x="8423133" y="3525248"/>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3002F59F-58E1-491F-A06F-0CE7470AE86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72960688"/>
      </p:ext>
    </p:extLst>
  </p:cSld>
  <p:clrMapOvr>
    <a:masterClrMapping/>
  </p:clrMapOvr>
  <mc:AlternateContent xmlns:mc="http://schemas.openxmlformats.org/markup-compatibility/2006" xmlns:p14="http://schemas.microsoft.com/office/powerpoint/2010/main">
    <mc:Choice Requires="p14">
      <p:transition spd="slow" p14:dur="2000" advTm="17206"/>
    </mc:Choice>
    <mc:Fallback xmlns="">
      <p:transition spd="slow" advTm="1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4"/>
                </p:tgtEl>
              </p:cMediaNode>
            </p:audio>
          </p:childTnLst>
        </p:cTn>
      </p:par>
    </p:tnLst>
    <p:bldLst>
      <p:bldP spid="4" grpId="0" animBg="1"/>
      <p:bldP spid="10"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B2CFC-B0BF-AF9F-CC55-288B2D44379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7F1CE3-FF35-AE8D-2744-3EE2A9DF8905}"/>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A5EF4657-60B9-6C25-BE47-DCEE4DF64263}"/>
              </a:ext>
            </a:extLst>
          </p:cNvPr>
          <p:cNvSpPr>
            <a:spLocks noGrp="1"/>
          </p:cNvSpPr>
          <p:nvPr>
            <p:ph type="title"/>
          </p:nvPr>
        </p:nvSpPr>
        <p:spPr>
          <a:xfrm>
            <a:off x="2128478" y="136525"/>
            <a:ext cx="7703346" cy="487803"/>
          </a:xfrm>
        </p:spPr>
        <p:txBody>
          <a:bodyPr>
            <a:normAutofit fontScale="90000"/>
          </a:bodyPr>
          <a:lstStyle/>
          <a:p>
            <a:r>
              <a:rPr lang="en-US" dirty="0"/>
              <a:t>Organization Name Search</a:t>
            </a:r>
          </a:p>
        </p:txBody>
      </p:sp>
      <p:sp>
        <p:nvSpPr>
          <p:cNvPr id="4" name="Arrow: Left 3">
            <a:extLst>
              <a:ext uri="{FF2B5EF4-FFF2-40B4-BE49-F238E27FC236}">
                <a16:creationId xmlns:a16="http://schemas.microsoft.com/office/drawing/2014/main" id="{9CCC97F9-7E82-5C84-43BA-07047F385776}"/>
              </a:ext>
            </a:extLst>
          </p:cNvPr>
          <p:cNvSpPr/>
          <p:nvPr/>
        </p:nvSpPr>
        <p:spPr>
          <a:xfrm>
            <a:off x="4942183" y="174684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1BA8857D-0D8A-BB80-F1F2-89C61056BD4E}"/>
              </a:ext>
            </a:extLst>
          </p:cNvPr>
          <p:cNvSpPr/>
          <p:nvPr/>
        </p:nvSpPr>
        <p:spPr>
          <a:xfrm>
            <a:off x="6627285" y="2915648"/>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43850A31-4C01-F8CB-1897-BC678C0BA5E6}"/>
              </a:ext>
            </a:extLst>
          </p:cNvPr>
          <p:cNvSpPr/>
          <p:nvPr/>
        </p:nvSpPr>
        <p:spPr>
          <a:xfrm>
            <a:off x="8313982" y="4676486"/>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DEEBC003-F979-82E0-4AAF-16EC3C02500F}"/>
              </a:ext>
            </a:extLst>
          </p:cNvPr>
          <p:cNvSpPr/>
          <p:nvPr/>
        </p:nvSpPr>
        <p:spPr>
          <a:xfrm>
            <a:off x="5519293" y="5181054"/>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Audio 50">
            <a:hlinkClick r:id="" action="ppaction://media"/>
            <a:extLst>
              <a:ext uri="{FF2B5EF4-FFF2-40B4-BE49-F238E27FC236}">
                <a16:creationId xmlns:a16="http://schemas.microsoft.com/office/drawing/2014/main" id="{D0DEC928-A9A8-34F6-82B3-626449540E7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242708256"/>
      </p:ext>
    </p:extLst>
  </p:cSld>
  <p:clrMapOvr>
    <a:masterClrMapping/>
  </p:clrMapOvr>
  <mc:AlternateContent xmlns:mc="http://schemas.openxmlformats.org/markup-compatibility/2006" xmlns:p14="http://schemas.microsoft.com/office/powerpoint/2010/main">
    <mc:Choice Requires="p14">
      <p:transition spd="slow" p14:dur="2000" advTm="24050"/>
    </mc:Choice>
    <mc:Fallback xmlns="">
      <p:transition spd="slow" advTm="2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1"/>
                </p:tgtEl>
              </p:cMediaNode>
            </p:audio>
          </p:childTnLst>
        </p:cTn>
      </p:par>
    </p:tnLst>
    <p:bldLst>
      <p:bldP spid="4" grpId="0" animBg="1"/>
      <p:bldP spid="10"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D4B6F2-36A2-B9D7-DD37-DDCCAC557593}"/>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Create NEA Applicant Portal Account</a:t>
            </a:r>
          </a:p>
        </p:txBody>
      </p:sp>
      <p:sp>
        <p:nvSpPr>
          <p:cNvPr id="4" name="Arrow: Left 3">
            <a:extLst>
              <a:ext uri="{FF2B5EF4-FFF2-40B4-BE49-F238E27FC236}">
                <a16:creationId xmlns:a16="http://schemas.microsoft.com/office/drawing/2014/main" id="{EEEE6E42-4880-9412-BFCA-8AF8D0E6FCE8}"/>
              </a:ext>
            </a:extLst>
          </p:cNvPr>
          <p:cNvSpPr/>
          <p:nvPr/>
        </p:nvSpPr>
        <p:spPr>
          <a:xfrm>
            <a:off x="6988478" y="3566613"/>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EC6388-7DFC-4F3E-B865-2D6F95E3B45A}"/>
              </a:ext>
            </a:extLst>
          </p:cNvPr>
          <p:cNvSpPr/>
          <p:nvPr/>
        </p:nvSpPr>
        <p:spPr>
          <a:xfrm>
            <a:off x="10209010" y="106548"/>
            <a:ext cx="1857364" cy="57307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NEW USER</a:t>
            </a:r>
          </a:p>
        </p:txBody>
      </p:sp>
      <p:pic>
        <p:nvPicPr>
          <p:cNvPr id="41" name="Audio 40">
            <a:hlinkClick r:id="" action="ppaction://media"/>
            <a:extLst>
              <a:ext uri="{FF2B5EF4-FFF2-40B4-BE49-F238E27FC236}">
                <a16:creationId xmlns:a16="http://schemas.microsoft.com/office/drawing/2014/main" id="{A443757B-16D5-FCE6-4CA7-E215F949FF8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1137319"/>
      </p:ext>
    </p:extLst>
  </p:cSld>
  <p:clrMapOvr>
    <a:masterClrMapping/>
  </p:clrMapOvr>
  <mc:AlternateContent xmlns:mc="http://schemas.openxmlformats.org/markup-compatibility/2006" xmlns:p14="http://schemas.microsoft.com/office/powerpoint/2010/main">
    <mc:Choice Requires="p14">
      <p:transition spd="slow" p14:dur="2000" advTm="11326"/>
    </mc:Choice>
    <mc:Fallback xmlns="">
      <p:transition spd="slow" advTm="1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1"/>
                </p:tgtEl>
              </p:cMediaNode>
            </p:audio>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19E56-0C89-0D1B-6982-B755466F0D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D68FA1-52EF-7764-E14B-80C6D5791F86}"/>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C572B029-3A59-634B-04EF-97A7EC612C02}"/>
              </a:ext>
            </a:extLst>
          </p:cNvPr>
          <p:cNvSpPr>
            <a:spLocks noGrp="1"/>
          </p:cNvSpPr>
          <p:nvPr>
            <p:ph type="title"/>
          </p:nvPr>
        </p:nvSpPr>
        <p:spPr>
          <a:xfrm>
            <a:off x="2128478" y="136525"/>
            <a:ext cx="7703346" cy="487803"/>
          </a:xfrm>
        </p:spPr>
        <p:txBody>
          <a:bodyPr>
            <a:normAutofit fontScale="90000"/>
          </a:bodyPr>
          <a:lstStyle/>
          <a:p>
            <a:r>
              <a:rPr lang="en-US" dirty="0"/>
              <a:t>Add New Organization</a:t>
            </a:r>
          </a:p>
        </p:txBody>
      </p:sp>
      <p:sp>
        <p:nvSpPr>
          <p:cNvPr id="4" name="Arrow: Left 3">
            <a:extLst>
              <a:ext uri="{FF2B5EF4-FFF2-40B4-BE49-F238E27FC236}">
                <a16:creationId xmlns:a16="http://schemas.microsoft.com/office/drawing/2014/main" id="{225D3B7F-A165-64D5-0D70-A6A1E188DBCC}"/>
              </a:ext>
            </a:extLst>
          </p:cNvPr>
          <p:cNvSpPr/>
          <p:nvPr/>
        </p:nvSpPr>
        <p:spPr>
          <a:xfrm>
            <a:off x="8327648" y="185805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00DAD11D-3D18-6A96-3A0B-0F5644213358}"/>
              </a:ext>
            </a:extLst>
          </p:cNvPr>
          <p:cNvSpPr/>
          <p:nvPr/>
        </p:nvSpPr>
        <p:spPr>
          <a:xfrm>
            <a:off x="8400479" y="260672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Audio 32">
            <a:hlinkClick r:id="" action="ppaction://media"/>
            <a:extLst>
              <a:ext uri="{FF2B5EF4-FFF2-40B4-BE49-F238E27FC236}">
                <a16:creationId xmlns:a16="http://schemas.microsoft.com/office/drawing/2014/main" id="{47574B58-0812-82C4-825C-8B3D01157F2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56671607"/>
      </p:ext>
    </p:extLst>
  </p:cSld>
  <p:clrMapOvr>
    <a:masterClrMapping/>
  </p:clrMapOvr>
  <mc:AlternateContent xmlns:mc="http://schemas.openxmlformats.org/markup-compatibility/2006" xmlns:p14="http://schemas.microsoft.com/office/powerpoint/2010/main">
    <mc:Choice Requires="p14">
      <p:transition spd="slow" p14:dur="2000" advTm="8763"/>
    </mc:Choice>
    <mc:Fallback xmlns="">
      <p:transition spd="slow" advTm="8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3"/>
                </p:tgtEl>
              </p:cMediaNode>
            </p:audio>
          </p:childTnLst>
        </p:cTn>
      </p:par>
    </p:tnLst>
    <p:bldLst>
      <p:bldP spid="4"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9BBAA-3E20-3E3F-D4D0-B285AA35DE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8CB725-9A89-6356-641F-E21B375D8DE9}"/>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B777A37-6D5F-EC28-31EF-FF311FBAEF53}"/>
              </a:ext>
            </a:extLst>
          </p:cNvPr>
          <p:cNvSpPr>
            <a:spLocks noGrp="1"/>
          </p:cNvSpPr>
          <p:nvPr>
            <p:ph type="title"/>
          </p:nvPr>
        </p:nvSpPr>
        <p:spPr>
          <a:xfrm>
            <a:off x="2128478" y="136525"/>
            <a:ext cx="7703346" cy="487803"/>
          </a:xfrm>
        </p:spPr>
        <p:txBody>
          <a:bodyPr>
            <a:normAutofit fontScale="90000"/>
          </a:bodyPr>
          <a:lstStyle/>
          <a:p>
            <a:r>
              <a:rPr lang="en-US" dirty="0"/>
              <a:t>Add New Organization</a:t>
            </a:r>
          </a:p>
        </p:txBody>
      </p:sp>
      <p:sp>
        <p:nvSpPr>
          <p:cNvPr id="4" name="Arrow: Left 3">
            <a:extLst>
              <a:ext uri="{FF2B5EF4-FFF2-40B4-BE49-F238E27FC236}">
                <a16:creationId xmlns:a16="http://schemas.microsoft.com/office/drawing/2014/main" id="{F1EFD004-9A26-5DE5-1788-116D832BAA84}"/>
              </a:ext>
            </a:extLst>
          </p:cNvPr>
          <p:cNvSpPr/>
          <p:nvPr/>
        </p:nvSpPr>
        <p:spPr>
          <a:xfrm>
            <a:off x="8457680" y="224111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7D980C6A-EAED-5FB8-462A-8F819E3CCBB8}"/>
              </a:ext>
            </a:extLst>
          </p:cNvPr>
          <p:cNvSpPr/>
          <p:nvPr/>
        </p:nvSpPr>
        <p:spPr>
          <a:xfrm>
            <a:off x="8457680" y="3186952"/>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udio 18">
            <a:hlinkClick r:id="" action="ppaction://media"/>
            <a:extLst>
              <a:ext uri="{FF2B5EF4-FFF2-40B4-BE49-F238E27FC236}">
                <a16:creationId xmlns:a16="http://schemas.microsoft.com/office/drawing/2014/main" id="{3C589A3D-E2A5-6342-CADB-37D6EB15B1F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549492200"/>
      </p:ext>
    </p:extLst>
  </p:cSld>
  <p:clrMapOvr>
    <a:masterClrMapping/>
  </p:clrMapOvr>
  <mc:AlternateContent xmlns:mc="http://schemas.openxmlformats.org/markup-compatibility/2006" xmlns:p14="http://schemas.microsoft.com/office/powerpoint/2010/main">
    <mc:Choice Requires="p14">
      <p:transition spd="slow" p14:dur="2000" advTm="7406"/>
    </mc:Choice>
    <mc:Fallback xmlns="">
      <p:transition spd="slow" advTm="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9"/>
                </p:tgtEl>
              </p:cMediaNode>
            </p:audio>
          </p:childTnLst>
        </p:cTn>
      </p:par>
    </p:tnLst>
    <p:bldLst>
      <p:bldP spid="4"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3806E-CF38-05AB-1A18-B942C6D51B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219F9BD-D0AE-3B42-5C03-AC58DB53728E}"/>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089A411-06D7-FBF7-239F-38409DF06AA2}"/>
              </a:ext>
            </a:extLst>
          </p:cNvPr>
          <p:cNvSpPr>
            <a:spLocks noGrp="1"/>
          </p:cNvSpPr>
          <p:nvPr>
            <p:ph type="title"/>
          </p:nvPr>
        </p:nvSpPr>
        <p:spPr>
          <a:xfrm>
            <a:off x="2128478" y="136525"/>
            <a:ext cx="7703346" cy="487803"/>
          </a:xfrm>
        </p:spPr>
        <p:txBody>
          <a:bodyPr>
            <a:normAutofit fontScale="90000"/>
          </a:bodyPr>
          <a:lstStyle/>
          <a:p>
            <a:r>
              <a:rPr lang="en-US" dirty="0"/>
              <a:t>Add New Organization</a:t>
            </a:r>
          </a:p>
        </p:txBody>
      </p:sp>
      <p:sp>
        <p:nvSpPr>
          <p:cNvPr id="4" name="Arrow: Left 3">
            <a:extLst>
              <a:ext uri="{FF2B5EF4-FFF2-40B4-BE49-F238E27FC236}">
                <a16:creationId xmlns:a16="http://schemas.microsoft.com/office/drawing/2014/main" id="{E749683C-90B1-8FAD-16CB-2F555237AC69}"/>
              </a:ext>
            </a:extLst>
          </p:cNvPr>
          <p:cNvSpPr/>
          <p:nvPr/>
        </p:nvSpPr>
        <p:spPr>
          <a:xfrm>
            <a:off x="5749722" y="2031054"/>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1EFAFC5E-7B8B-82BE-11F0-A8A714AF2E76}"/>
              </a:ext>
            </a:extLst>
          </p:cNvPr>
          <p:cNvSpPr/>
          <p:nvPr/>
        </p:nvSpPr>
        <p:spPr>
          <a:xfrm>
            <a:off x="8365005" y="2643254"/>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F7B27067-C6FE-4053-67CD-B058FE5BBFF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870395322"/>
      </p:ext>
    </p:extLst>
  </p:cSld>
  <p:clrMapOvr>
    <a:masterClrMapping/>
  </p:clrMapOvr>
  <mc:AlternateContent xmlns:mc="http://schemas.openxmlformats.org/markup-compatibility/2006" xmlns:p14="http://schemas.microsoft.com/office/powerpoint/2010/main">
    <mc:Choice Requires="p14">
      <p:transition spd="slow" p14:dur="2000" advTm="7786"/>
    </mc:Choice>
    <mc:Fallback xmlns="">
      <p:transition spd="slow" advTm="7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bldLst>
      <p:bldP spid="4"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786431-355D-2C39-8880-A2BD6D380FB2}"/>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Begin Application</a:t>
            </a:r>
          </a:p>
        </p:txBody>
      </p:sp>
      <p:sp>
        <p:nvSpPr>
          <p:cNvPr id="4" name="Arrow: Left 3">
            <a:extLst>
              <a:ext uri="{FF2B5EF4-FFF2-40B4-BE49-F238E27FC236}">
                <a16:creationId xmlns:a16="http://schemas.microsoft.com/office/drawing/2014/main" id="{EEEE6E42-4880-9412-BFCA-8AF8D0E6FCE8}"/>
              </a:ext>
            </a:extLst>
          </p:cNvPr>
          <p:cNvSpPr/>
          <p:nvPr/>
        </p:nvSpPr>
        <p:spPr>
          <a:xfrm>
            <a:off x="5257281" y="2542770"/>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7879231" y="2535502"/>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55FE3EA1-67E9-FE16-5F9A-B7BAF75BEF9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30843356"/>
      </p:ext>
    </p:extLst>
  </p:cSld>
  <p:clrMapOvr>
    <a:masterClrMapping/>
  </p:clrMapOvr>
  <mc:AlternateContent xmlns:mc="http://schemas.openxmlformats.org/markup-compatibility/2006" xmlns:p14="http://schemas.microsoft.com/office/powerpoint/2010/main">
    <mc:Choice Requires="p14">
      <p:transition spd="slow" p14:dur="2000" advTm="19075"/>
    </mc:Choice>
    <mc:Fallback xmlns="">
      <p:transition spd="slow" advTm="19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bldLst>
      <p:bldP spid="4"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238B5-C3F7-0808-D849-E7FD33D0042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6CBCDAE-CF39-B003-9CE9-EFCD2852D596}"/>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3C991288-BD0D-F8CC-9810-1CFC369C8CE3}"/>
              </a:ext>
            </a:extLst>
          </p:cNvPr>
          <p:cNvSpPr>
            <a:spLocks noGrp="1"/>
          </p:cNvSpPr>
          <p:nvPr>
            <p:ph type="title"/>
          </p:nvPr>
        </p:nvSpPr>
        <p:spPr>
          <a:xfrm>
            <a:off x="2128478" y="136525"/>
            <a:ext cx="7703346" cy="487803"/>
          </a:xfrm>
        </p:spPr>
        <p:txBody>
          <a:bodyPr>
            <a:normAutofit fontScale="90000"/>
          </a:bodyPr>
          <a:lstStyle/>
          <a:p>
            <a:r>
              <a:rPr lang="en-US" dirty="0"/>
              <a:t>Manage Applicants</a:t>
            </a:r>
          </a:p>
        </p:txBody>
      </p:sp>
      <p:sp>
        <p:nvSpPr>
          <p:cNvPr id="4" name="Arrow: Left 3">
            <a:extLst>
              <a:ext uri="{FF2B5EF4-FFF2-40B4-BE49-F238E27FC236}">
                <a16:creationId xmlns:a16="http://schemas.microsoft.com/office/drawing/2014/main" id="{1FD07D02-1793-6149-4B3C-D22314EA21A7}"/>
              </a:ext>
            </a:extLst>
          </p:cNvPr>
          <p:cNvSpPr/>
          <p:nvPr/>
        </p:nvSpPr>
        <p:spPr>
          <a:xfrm>
            <a:off x="9878707" y="2204048"/>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771FBDE3-C8C9-07B9-96C8-2BB9C5C9553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67015470"/>
      </p:ext>
    </p:extLst>
  </p:cSld>
  <p:clrMapOvr>
    <a:masterClrMapping/>
  </p:clrMapOvr>
  <mc:AlternateContent xmlns:mc="http://schemas.openxmlformats.org/markup-compatibility/2006" xmlns:p14="http://schemas.microsoft.com/office/powerpoint/2010/main">
    <mc:Choice Requires="p14">
      <p:transition spd="slow" p14:dur="2000" advTm="7421"/>
    </mc:Choice>
    <mc:Fallback xmlns="">
      <p:transition spd="slow" advTm="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3"/>
                </p:tgtEl>
              </p:cMediaNode>
            </p:audio>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378C2D-F25E-76A9-52B7-2C44EC4AA05E}"/>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Add Co-Applicants</a:t>
            </a:r>
          </a:p>
        </p:txBody>
      </p:sp>
      <p:sp>
        <p:nvSpPr>
          <p:cNvPr id="4" name="Arrow: Left 3">
            <a:extLst>
              <a:ext uri="{FF2B5EF4-FFF2-40B4-BE49-F238E27FC236}">
                <a16:creationId xmlns:a16="http://schemas.microsoft.com/office/drawing/2014/main" id="{EEEE6E42-4880-9412-BFCA-8AF8D0E6FCE8}"/>
              </a:ext>
            </a:extLst>
          </p:cNvPr>
          <p:cNvSpPr/>
          <p:nvPr/>
        </p:nvSpPr>
        <p:spPr>
          <a:xfrm>
            <a:off x="4911291" y="2234940"/>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5635142" y="2520233"/>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 2">
            <a:extLst>
              <a:ext uri="{FF2B5EF4-FFF2-40B4-BE49-F238E27FC236}">
                <a16:creationId xmlns:a16="http://schemas.microsoft.com/office/drawing/2014/main" id="{101BA09A-9402-2DAF-E2F6-41D3FF8EE1FB}"/>
              </a:ext>
            </a:extLst>
          </p:cNvPr>
          <p:cNvSpPr/>
          <p:nvPr/>
        </p:nvSpPr>
        <p:spPr>
          <a:xfrm>
            <a:off x="8190932" y="2586136"/>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72711B53-6555-0AD9-7698-B4E3D03828C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590800269"/>
      </p:ext>
    </p:extLst>
  </p:cSld>
  <p:clrMapOvr>
    <a:masterClrMapping/>
  </p:clrMapOvr>
  <mc:AlternateContent xmlns:mc="http://schemas.openxmlformats.org/markup-compatibility/2006" xmlns:p14="http://schemas.microsoft.com/office/powerpoint/2010/main">
    <mc:Choice Requires="p14">
      <p:transition spd="slow" p14:dur="2000" advTm="13656"/>
    </mc:Choice>
    <mc:Fallback xmlns="">
      <p:transition spd="slow" advTm="13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4"/>
                </p:tgtEl>
              </p:cMediaNode>
            </p:audio>
          </p:childTnLst>
        </p:cTn>
      </p:par>
    </p:tnLst>
    <p:bldLst>
      <p:bldP spid="4" grpId="0" animBg="1"/>
      <p:bldP spid="10"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F2547-0953-9387-9211-93001FA6FF0C}"/>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Applicant Permissions</a:t>
            </a:r>
          </a:p>
        </p:txBody>
      </p:sp>
      <p:sp>
        <p:nvSpPr>
          <p:cNvPr id="4" name="Arrow: Left 3">
            <a:extLst>
              <a:ext uri="{FF2B5EF4-FFF2-40B4-BE49-F238E27FC236}">
                <a16:creationId xmlns:a16="http://schemas.microsoft.com/office/drawing/2014/main" id="{EEEE6E42-4880-9412-BFCA-8AF8D0E6FCE8}"/>
              </a:ext>
            </a:extLst>
          </p:cNvPr>
          <p:cNvSpPr/>
          <p:nvPr/>
        </p:nvSpPr>
        <p:spPr>
          <a:xfrm>
            <a:off x="8259780" y="2404322"/>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6694821" y="2633465"/>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E1A4AFF4-C5FF-3384-7960-0C11578F5210}"/>
              </a:ext>
            </a:extLst>
          </p:cNvPr>
          <p:cNvSpPr/>
          <p:nvPr/>
        </p:nvSpPr>
        <p:spPr>
          <a:xfrm>
            <a:off x="7991952" y="2918758"/>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udio 19">
            <a:hlinkClick r:id="" action="ppaction://media"/>
            <a:extLst>
              <a:ext uri="{FF2B5EF4-FFF2-40B4-BE49-F238E27FC236}">
                <a16:creationId xmlns:a16="http://schemas.microsoft.com/office/drawing/2014/main" id="{12009B5B-C8EF-5147-58F2-94050041264A}"/>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277182143"/>
      </p:ext>
    </p:extLst>
  </p:cSld>
  <p:clrMapOvr>
    <a:masterClrMapping/>
  </p:clrMapOvr>
  <mc:AlternateContent xmlns:mc="http://schemas.openxmlformats.org/markup-compatibility/2006" xmlns:p14="http://schemas.microsoft.com/office/powerpoint/2010/main">
    <mc:Choice Requires="p14">
      <p:transition spd="slow" p14:dur="2000" advTm="13521"/>
    </mc:Choice>
    <mc:Fallback xmlns="">
      <p:transition spd="slow" advTm="13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0"/>
                </p:tgtEl>
              </p:cMediaNode>
            </p:audio>
          </p:childTnLst>
        </p:cTn>
      </p:par>
    </p:tnLst>
    <p:bldLst>
      <p:bldP spid="4" grpId="0" animBg="1"/>
      <p:bldP spid="10"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A04C77-43F4-A2FA-F560-EF89658D21FF}"/>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Delete Applicant</a:t>
            </a:r>
          </a:p>
        </p:txBody>
      </p:sp>
      <p:sp>
        <p:nvSpPr>
          <p:cNvPr id="4" name="Arrow: Left 3">
            <a:extLst>
              <a:ext uri="{FF2B5EF4-FFF2-40B4-BE49-F238E27FC236}">
                <a16:creationId xmlns:a16="http://schemas.microsoft.com/office/drawing/2014/main" id="{EEEE6E42-4880-9412-BFCA-8AF8D0E6FCE8}"/>
              </a:ext>
            </a:extLst>
          </p:cNvPr>
          <p:cNvSpPr/>
          <p:nvPr/>
        </p:nvSpPr>
        <p:spPr>
          <a:xfrm>
            <a:off x="8132464" y="2061945"/>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8373476" y="3360492"/>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8929E80F-2030-2436-F454-6B6FD5B37446}"/>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569730352"/>
      </p:ext>
    </p:extLst>
  </p:cSld>
  <p:clrMapOvr>
    <a:masterClrMapping/>
  </p:clrMapOvr>
  <mc:AlternateContent xmlns:mc="http://schemas.openxmlformats.org/markup-compatibility/2006" xmlns:p14="http://schemas.microsoft.com/office/powerpoint/2010/main">
    <mc:Choice Requires="p14">
      <p:transition spd="slow" p14:dur="2000" advTm="13813"/>
    </mc:Choice>
    <mc:Fallback xmlns="">
      <p:transition spd="slow" advTm="1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4"/>
                </p:tgtEl>
              </p:cMediaNode>
            </p:audio>
          </p:childTnLst>
        </p:cTn>
      </p:par>
    </p:tnLst>
    <p:bldLst>
      <p:bldP spid="4"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767660-4124-4501-8468-667636B732C0}"/>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Application Due Date and Navigation</a:t>
            </a:r>
          </a:p>
        </p:txBody>
      </p:sp>
      <p:sp>
        <p:nvSpPr>
          <p:cNvPr id="4" name="Arrow: Left 3">
            <a:extLst>
              <a:ext uri="{FF2B5EF4-FFF2-40B4-BE49-F238E27FC236}">
                <a16:creationId xmlns:a16="http://schemas.microsoft.com/office/drawing/2014/main" id="{EEEE6E42-4880-9412-BFCA-8AF8D0E6FCE8}"/>
              </a:ext>
            </a:extLst>
          </p:cNvPr>
          <p:cNvSpPr/>
          <p:nvPr/>
        </p:nvSpPr>
        <p:spPr>
          <a:xfrm>
            <a:off x="5090465" y="2537681"/>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7189774" y="2822971"/>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Audio 48">
            <a:hlinkClick r:id="" action="ppaction://media"/>
            <a:extLst>
              <a:ext uri="{FF2B5EF4-FFF2-40B4-BE49-F238E27FC236}">
                <a16:creationId xmlns:a16="http://schemas.microsoft.com/office/drawing/2014/main" id="{55EA6F77-54EF-7C63-3408-319DA9B8BC2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44183944"/>
      </p:ext>
    </p:extLst>
  </p:cSld>
  <p:clrMapOvr>
    <a:masterClrMapping/>
  </p:clrMapOvr>
  <mc:AlternateContent xmlns:mc="http://schemas.openxmlformats.org/markup-compatibility/2006" xmlns:p14="http://schemas.microsoft.com/office/powerpoint/2010/main">
    <mc:Choice Requires="p14">
      <p:transition spd="slow" p14:dur="2000" advTm="12593"/>
    </mc:Choice>
    <mc:Fallback xmlns="">
      <p:transition spd="slow" advTm="12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9"/>
                </p:tgtEl>
              </p:cMediaNode>
            </p:audio>
          </p:childTnLst>
        </p:cTn>
      </p:par>
    </p:tnLst>
    <p:bldLst>
      <p:bldP spid="4"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B3770B-141C-96E0-C23E-6B828B923058}"/>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Conditionally Visible Fields</a:t>
            </a:r>
          </a:p>
        </p:txBody>
      </p:sp>
      <p:sp>
        <p:nvSpPr>
          <p:cNvPr id="4" name="Arrow: Left 3">
            <a:extLst>
              <a:ext uri="{FF2B5EF4-FFF2-40B4-BE49-F238E27FC236}">
                <a16:creationId xmlns:a16="http://schemas.microsoft.com/office/drawing/2014/main" id="{EEEE6E42-4880-9412-BFCA-8AF8D0E6FCE8}"/>
              </a:ext>
            </a:extLst>
          </p:cNvPr>
          <p:cNvSpPr/>
          <p:nvPr/>
        </p:nvSpPr>
        <p:spPr>
          <a:xfrm>
            <a:off x="5519293" y="1567675"/>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7749459" y="211245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 2">
            <a:extLst>
              <a:ext uri="{FF2B5EF4-FFF2-40B4-BE49-F238E27FC236}">
                <a16:creationId xmlns:a16="http://schemas.microsoft.com/office/drawing/2014/main" id="{24890110-048C-073C-9570-BC6587E792B5}"/>
              </a:ext>
            </a:extLst>
          </p:cNvPr>
          <p:cNvSpPr/>
          <p:nvPr/>
        </p:nvSpPr>
        <p:spPr>
          <a:xfrm>
            <a:off x="4046551" y="4977167"/>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BC186EF3-8673-2A58-747F-C129B0A010C6}"/>
              </a:ext>
            </a:extLst>
          </p:cNvPr>
          <p:cNvSpPr/>
          <p:nvPr/>
        </p:nvSpPr>
        <p:spPr>
          <a:xfrm>
            <a:off x="9656519" y="5570291"/>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Audio 49">
            <a:hlinkClick r:id="" action="ppaction://media"/>
            <a:extLst>
              <a:ext uri="{FF2B5EF4-FFF2-40B4-BE49-F238E27FC236}">
                <a16:creationId xmlns:a16="http://schemas.microsoft.com/office/drawing/2014/main" id="{AC96D8D2-24AB-9872-9F05-AA08887F56F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407155146"/>
      </p:ext>
    </p:extLst>
  </p:cSld>
  <p:clrMapOvr>
    <a:masterClrMapping/>
  </p:clrMapOvr>
  <mc:AlternateContent xmlns:mc="http://schemas.openxmlformats.org/markup-compatibility/2006" xmlns:p14="http://schemas.microsoft.com/office/powerpoint/2010/main">
    <mc:Choice Requires="p14">
      <p:transition spd="slow" p14:dur="2000" advTm="29057"/>
    </mc:Choice>
    <mc:Fallback xmlns="">
      <p:transition spd="slow" advTm="2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0"/>
                </p:tgtEl>
              </p:cMediaNode>
            </p:audio>
          </p:childTnLst>
        </p:cTn>
      </p:par>
    </p:tnLst>
    <p:bldLst>
      <p:bldP spid="4" grpId="0" animBg="1"/>
      <p:bldP spid="10" grpId="0" animBg="1"/>
      <p:bldP spid="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6ABC6-AD9E-214B-5A48-5E4838DF96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C9BBA5-7861-3DCF-CB58-C267FC2E439B}"/>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376DDBE5-1677-0D73-F83B-5D007D3B1D83}"/>
              </a:ext>
            </a:extLst>
          </p:cNvPr>
          <p:cNvSpPr>
            <a:spLocks noGrp="1"/>
          </p:cNvSpPr>
          <p:nvPr>
            <p:ph type="title"/>
          </p:nvPr>
        </p:nvSpPr>
        <p:spPr>
          <a:xfrm>
            <a:off x="2128478" y="136525"/>
            <a:ext cx="7703346" cy="487803"/>
          </a:xfrm>
        </p:spPr>
        <p:txBody>
          <a:bodyPr>
            <a:normAutofit fontScale="90000"/>
          </a:bodyPr>
          <a:lstStyle/>
          <a:p>
            <a:r>
              <a:rPr lang="en-US" dirty="0"/>
              <a:t>Create NEA Applicant Portal Account</a:t>
            </a:r>
          </a:p>
        </p:txBody>
      </p:sp>
      <p:sp>
        <p:nvSpPr>
          <p:cNvPr id="4" name="Arrow: Left 3">
            <a:extLst>
              <a:ext uri="{FF2B5EF4-FFF2-40B4-BE49-F238E27FC236}">
                <a16:creationId xmlns:a16="http://schemas.microsoft.com/office/drawing/2014/main" id="{75A9C83B-41C5-96F3-3A02-6D8BA4D72537}"/>
              </a:ext>
            </a:extLst>
          </p:cNvPr>
          <p:cNvSpPr/>
          <p:nvPr/>
        </p:nvSpPr>
        <p:spPr>
          <a:xfrm>
            <a:off x="7191065" y="3204296"/>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5EC755-003A-C67F-74F2-032E4A9B772A}"/>
              </a:ext>
            </a:extLst>
          </p:cNvPr>
          <p:cNvSpPr/>
          <p:nvPr/>
        </p:nvSpPr>
        <p:spPr>
          <a:xfrm>
            <a:off x="10209010" y="106548"/>
            <a:ext cx="1857364" cy="57307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NEW USER</a:t>
            </a:r>
          </a:p>
        </p:txBody>
      </p:sp>
      <p:pic>
        <p:nvPicPr>
          <p:cNvPr id="31" name="Audio 30">
            <a:hlinkClick r:id="" action="ppaction://media"/>
            <a:extLst>
              <a:ext uri="{FF2B5EF4-FFF2-40B4-BE49-F238E27FC236}">
                <a16:creationId xmlns:a16="http://schemas.microsoft.com/office/drawing/2014/main" id="{77437E34-9620-CB9E-EAD1-BEF89C3B444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461660582"/>
      </p:ext>
    </p:extLst>
  </p:cSld>
  <p:clrMapOvr>
    <a:masterClrMapping/>
  </p:clrMapOvr>
  <mc:AlternateContent xmlns:mc="http://schemas.openxmlformats.org/markup-compatibility/2006" xmlns:p14="http://schemas.microsoft.com/office/powerpoint/2010/main">
    <mc:Choice Requires="p14">
      <p:transition spd="slow" p14:dur="2000" advTm="4590"/>
    </mc:Choice>
    <mc:Fallback xmlns="">
      <p:transition spd="slow" advTm="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1"/>
                </p:tgtEl>
              </p:cMediaNode>
            </p:audio>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26FED-D6ED-88EE-980C-3DD6E8665320}"/>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Field Validations</a:t>
            </a:r>
          </a:p>
        </p:txBody>
      </p:sp>
      <p:sp>
        <p:nvSpPr>
          <p:cNvPr id="4" name="Arrow: Left 3">
            <a:extLst>
              <a:ext uri="{FF2B5EF4-FFF2-40B4-BE49-F238E27FC236}">
                <a16:creationId xmlns:a16="http://schemas.microsoft.com/office/drawing/2014/main" id="{EEEE6E42-4880-9412-BFCA-8AF8D0E6FCE8}"/>
              </a:ext>
            </a:extLst>
          </p:cNvPr>
          <p:cNvSpPr/>
          <p:nvPr/>
        </p:nvSpPr>
        <p:spPr>
          <a:xfrm>
            <a:off x="6096000" y="2475897"/>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9741187" y="4608524"/>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Audio 29">
            <a:hlinkClick r:id="" action="ppaction://media"/>
            <a:extLst>
              <a:ext uri="{FF2B5EF4-FFF2-40B4-BE49-F238E27FC236}">
                <a16:creationId xmlns:a16="http://schemas.microsoft.com/office/drawing/2014/main" id="{25C7CDBF-08CC-F63F-BF14-F6D3120062C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07936145"/>
      </p:ext>
    </p:extLst>
  </p:cSld>
  <p:clrMapOvr>
    <a:masterClrMapping/>
  </p:clrMapOvr>
  <mc:AlternateContent xmlns:mc="http://schemas.openxmlformats.org/markup-compatibility/2006" xmlns:p14="http://schemas.microsoft.com/office/powerpoint/2010/main">
    <mc:Choice Requires="p14">
      <p:transition spd="slow" p14:dur="2000" advTm="15313"/>
    </mc:Choice>
    <mc:Fallback xmlns="">
      <p:transition spd="slow" advTm="15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0"/>
                </p:tgtEl>
              </p:cMediaNode>
            </p:audio>
          </p:childTnLst>
        </p:cTn>
      </p:par>
    </p:tnLst>
    <p:bldLst>
      <p:bldP spid="4"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FBF86E-8523-734E-8AF5-25F1F5ECD8BB}"/>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Download Application</a:t>
            </a:r>
          </a:p>
        </p:txBody>
      </p:sp>
      <p:sp>
        <p:nvSpPr>
          <p:cNvPr id="4" name="Arrow: Left 3">
            <a:extLst>
              <a:ext uri="{FF2B5EF4-FFF2-40B4-BE49-F238E27FC236}">
                <a16:creationId xmlns:a16="http://schemas.microsoft.com/office/drawing/2014/main" id="{EEEE6E42-4880-9412-BFCA-8AF8D0E6FCE8}"/>
              </a:ext>
            </a:extLst>
          </p:cNvPr>
          <p:cNvSpPr/>
          <p:nvPr/>
        </p:nvSpPr>
        <p:spPr>
          <a:xfrm>
            <a:off x="9907836" y="144745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9648596" y="1162166"/>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Audio 29">
            <a:hlinkClick r:id="" action="ppaction://media"/>
            <a:extLst>
              <a:ext uri="{FF2B5EF4-FFF2-40B4-BE49-F238E27FC236}">
                <a16:creationId xmlns:a16="http://schemas.microsoft.com/office/drawing/2014/main" id="{2A4AD40D-DC8D-1CAD-1E51-1CB997B2FB8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359562403"/>
      </p:ext>
    </p:extLst>
  </p:cSld>
  <p:clrMapOvr>
    <a:masterClrMapping/>
  </p:clrMapOvr>
  <mc:AlternateContent xmlns:mc="http://schemas.openxmlformats.org/markup-compatibility/2006" xmlns:p14="http://schemas.microsoft.com/office/powerpoint/2010/main">
    <mc:Choice Requires="p14">
      <p:transition spd="slow" p14:dur="2000" advTm="12777"/>
    </mc:Choice>
    <mc:Fallback xmlns="">
      <p:transition spd="slow" advTm="1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0"/>
                </p:tgtEl>
              </p:cMediaNode>
            </p:audio>
          </p:childTnLst>
        </p:cTn>
      </p:par>
    </p:tnLst>
    <p:bldLst>
      <p:bldP spid="4"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C3F5D-6734-0B46-B994-4B61C2934E89}"/>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Downloaded Application Cover Page</a:t>
            </a:r>
          </a:p>
        </p:txBody>
      </p:sp>
      <p:sp>
        <p:nvSpPr>
          <p:cNvPr id="4" name="Arrow: Left 3">
            <a:extLst>
              <a:ext uri="{FF2B5EF4-FFF2-40B4-BE49-F238E27FC236}">
                <a16:creationId xmlns:a16="http://schemas.microsoft.com/office/drawing/2014/main" id="{EEEE6E42-4880-9412-BFCA-8AF8D0E6FCE8}"/>
              </a:ext>
            </a:extLst>
          </p:cNvPr>
          <p:cNvSpPr/>
          <p:nvPr/>
        </p:nvSpPr>
        <p:spPr>
          <a:xfrm>
            <a:off x="7932179" y="2377977"/>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7932179" y="3143707"/>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C2D4E0F8-6D0A-703C-833D-8F28523477AF}"/>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849145458"/>
      </p:ext>
    </p:extLst>
  </p:cSld>
  <p:clrMapOvr>
    <a:masterClrMapping/>
  </p:clrMapOvr>
  <mc:AlternateContent xmlns:mc="http://schemas.openxmlformats.org/markup-compatibility/2006" xmlns:p14="http://schemas.microsoft.com/office/powerpoint/2010/main">
    <mc:Choice Requires="p14">
      <p:transition spd="slow" p14:dur="2000" advTm="13800"/>
    </mc:Choice>
    <mc:Fallback xmlns="">
      <p:transition spd="slow" advTm="13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4"/>
                </p:tgtEl>
              </p:cMediaNode>
            </p:audio>
          </p:childTnLst>
        </p:cTn>
      </p:par>
    </p:tnLst>
    <p:bldLst>
      <p:bldP spid="4"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0F094A-421A-7854-C091-E9A8B3A3CC8F}"/>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Downloaded Application Content</a:t>
            </a:r>
          </a:p>
        </p:txBody>
      </p:sp>
      <p:sp>
        <p:nvSpPr>
          <p:cNvPr id="4" name="Arrow: Left 3">
            <a:extLst>
              <a:ext uri="{FF2B5EF4-FFF2-40B4-BE49-F238E27FC236}">
                <a16:creationId xmlns:a16="http://schemas.microsoft.com/office/drawing/2014/main" id="{EEEE6E42-4880-9412-BFCA-8AF8D0E6FCE8}"/>
              </a:ext>
            </a:extLst>
          </p:cNvPr>
          <p:cNvSpPr/>
          <p:nvPr/>
        </p:nvSpPr>
        <p:spPr>
          <a:xfrm>
            <a:off x="6919728" y="291292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5024795" y="4168228"/>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8B90FD46-DF4C-CFAC-C495-04E1E3C8E88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83812105"/>
      </p:ext>
    </p:extLst>
  </p:cSld>
  <p:clrMapOvr>
    <a:masterClrMapping/>
  </p:clrMapOvr>
  <mc:AlternateContent xmlns:mc="http://schemas.openxmlformats.org/markup-compatibility/2006" xmlns:p14="http://schemas.microsoft.com/office/powerpoint/2010/main">
    <mc:Choice Requires="p14">
      <p:transition spd="slow" p14:dur="2000" advTm="9572"/>
    </mc:Choice>
    <mc:Fallback xmlns="">
      <p:transition spd="slow" advTm="9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4"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248C94-28B7-7B1C-993E-94F42A38F166}"/>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Auto Calculated Fields</a:t>
            </a:r>
          </a:p>
        </p:txBody>
      </p:sp>
      <p:sp>
        <p:nvSpPr>
          <p:cNvPr id="4" name="Arrow: Left 3">
            <a:extLst>
              <a:ext uri="{FF2B5EF4-FFF2-40B4-BE49-F238E27FC236}">
                <a16:creationId xmlns:a16="http://schemas.microsoft.com/office/drawing/2014/main" id="{EEEE6E42-4880-9412-BFCA-8AF8D0E6FCE8}"/>
              </a:ext>
            </a:extLst>
          </p:cNvPr>
          <p:cNvSpPr/>
          <p:nvPr/>
        </p:nvSpPr>
        <p:spPr>
          <a:xfrm>
            <a:off x="5749722" y="2369233"/>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4462562" y="4600714"/>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Audio 23">
            <a:hlinkClick r:id="" action="ppaction://media"/>
            <a:extLst>
              <a:ext uri="{FF2B5EF4-FFF2-40B4-BE49-F238E27FC236}">
                <a16:creationId xmlns:a16="http://schemas.microsoft.com/office/drawing/2014/main" id="{21C2C7BF-A204-BFF9-D1BA-B1D848609D3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38248342"/>
      </p:ext>
    </p:extLst>
  </p:cSld>
  <p:clrMapOvr>
    <a:masterClrMapping/>
  </p:clrMapOvr>
  <mc:AlternateContent xmlns:mc="http://schemas.openxmlformats.org/markup-compatibility/2006" xmlns:p14="http://schemas.microsoft.com/office/powerpoint/2010/main">
    <mc:Choice Requires="p14">
      <p:transition spd="slow" p14:dur="2000" advTm="14480"/>
    </mc:Choice>
    <mc:Fallback xmlns="">
      <p:transition spd="slow" advTm="14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4"/>
                </p:tgtEl>
              </p:cMediaNode>
            </p:audio>
          </p:childTnLst>
        </p:cTn>
      </p:par>
    </p:tnLst>
    <p:bldLst>
      <p:bldP spid="4"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7D70AE-C47C-2AF0-458D-E4C8946C1B45}"/>
              </a:ext>
            </a:extLst>
          </p:cNvPr>
          <p:cNvPicPr>
            <a:picLocks noChangeAspect="1"/>
          </p:cNvPicPr>
          <p:nvPr/>
        </p:nvPicPr>
        <p:blipFill>
          <a:blip r:embed="rId6"/>
          <a:stretch>
            <a:fillRect/>
          </a:stretch>
        </p:blipFill>
        <p:spPr>
          <a:xfrm>
            <a:off x="1981200" y="685800"/>
            <a:ext cx="8229600" cy="548640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Upload Application Attachments</a:t>
            </a:r>
          </a:p>
        </p:txBody>
      </p:sp>
      <p:sp>
        <p:nvSpPr>
          <p:cNvPr id="4" name="Arrow: Left 3">
            <a:extLst>
              <a:ext uri="{FF2B5EF4-FFF2-40B4-BE49-F238E27FC236}">
                <a16:creationId xmlns:a16="http://schemas.microsoft.com/office/drawing/2014/main" id="{EEEE6E42-4880-9412-BFCA-8AF8D0E6FCE8}"/>
              </a:ext>
            </a:extLst>
          </p:cNvPr>
          <p:cNvSpPr/>
          <p:nvPr/>
        </p:nvSpPr>
        <p:spPr>
          <a:xfrm>
            <a:off x="7253361" y="3913827"/>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6096000" y="1703055"/>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 2">
            <a:extLst>
              <a:ext uri="{FF2B5EF4-FFF2-40B4-BE49-F238E27FC236}">
                <a16:creationId xmlns:a16="http://schemas.microsoft.com/office/drawing/2014/main" id="{C611FFB3-C914-DA27-CCB6-0D836CF8F230}"/>
              </a:ext>
            </a:extLst>
          </p:cNvPr>
          <p:cNvSpPr/>
          <p:nvPr/>
        </p:nvSpPr>
        <p:spPr>
          <a:xfrm>
            <a:off x="5568778" y="3084952"/>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Audio 25">
            <a:hlinkClick r:id="" action="ppaction://media"/>
            <a:extLst>
              <a:ext uri="{FF2B5EF4-FFF2-40B4-BE49-F238E27FC236}">
                <a16:creationId xmlns:a16="http://schemas.microsoft.com/office/drawing/2014/main" id="{4B03EFF3-060C-F841-BD64-8FE1E22099B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69584962"/>
      </p:ext>
    </p:extLst>
  </p:cSld>
  <p:clrMapOvr>
    <a:masterClrMapping/>
  </p:clrMapOvr>
  <mc:AlternateContent xmlns:mc="http://schemas.openxmlformats.org/markup-compatibility/2006" xmlns:p14="http://schemas.microsoft.com/office/powerpoint/2010/main">
    <mc:Choice Requires="p14">
      <p:transition spd="slow" p14:dur="2000" advTm="17228"/>
    </mc:Choice>
    <mc:Fallback xmlns="">
      <p:transition spd="slow" advTm="17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6"/>
                </p:tgtEl>
              </p:cMediaNode>
            </p:audio>
          </p:childTnLst>
        </p:cTn>
      </p:par>
    </p:tnLst>
    <p:bldLst>
      <p:bldP spid="4" grpId="0" animBg="1"/>
      <p:bldP spid="10"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B3681-7E87-8697-F31F-3710D3C45605}"/>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Submit Application</a:t>
            </a:r>
          </a:p>
        </p:txBody>
      </p:sp>
      <p:sp>
        <p:nvSpPr>
          <p:cNvPr id="4" name="Arrow: Left 3">
            <a:extLst>
              <a:ext uri="{FF2B5EF4-FFF2-40B4-BE49-F238E27FC236}">
                <a16:creationId xmlns:a16="http://schemas.microsoft.com/office/drawing/2014/main" id="{EEEE6E42-4880-9412-BFCA-8AF8D0E6FCE8}"/>
              </a:ext>
            </a:extLst>
          </p:cNvPr>
          <p:cNvSpPr/>
          <p:nvPr/>
        </p:nvSpPr>
        <p:spPr>
          <a:xfrm>
            <a:off x="5635142" y="419195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9831824" y="4650142"/>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EE9735A2-21CC-B63F-9610-DBE91008520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035712783"/>
      </p:ext>
    </p:extLst>
  </p:cSld>
  <p:clrMapOvr>
    <a:masterClrMapping/>
  </p:clrMapOvr>
  <mc:AlternateContent xmlns:mc="http://schemas.openxmlformats.org/markup-compatibility/2006" xmlns:p14="http://schemas.microsoft.com/office/powerpoint/2010/main">
    <mc:Choice Requires="p14">
      <p:transition spd="slow" p14:dur="2000" advTm="12679"/>
    </mc:Choice>
    <mc:Fallback xmlns="">
      <p:transition spd="slow" advTm="12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8"/>
                </p:tgtEl>
              </p:cMediaNode>
            </p:audio>
          </p:childTnLst>
        </p:cTn>
      </p:par>
    </p:tnLst>
    <p:bldLst>
      <p:bldP spid="4"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5724C4-8FA8-08FB-6790-A12ACC5F8B80}"/>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Sign and Submit Application</a:t>
            </a:r>
          </a:p>
        </p:txBody>
      </p:sp>
      <p:sp>
        <p:nvSpPr>
          <p:cNvPr id="4" name="Arrow: Left 3">
            <a:extLst>
              <a:ext uri="{FF2B5EF4-FFF2-40B4-BE49-F238E27FC236}">
                <a16:creationId xmlns:a16="http://schemas.microsoft.com/office/drawing/2014/main" id="{EEEE6E42-4880-9412-BFCA-8AF8D0E6FCE8}"/>
              </a:ext>
            </a:extLst>
          </p:cNvPr>
          <p:cNvSpPr/>
          <p:nvPr/>
        </p:nvSpPr>
        <p:spPr>
          <a:xfrm>
            <a:off x="7945339" y="2078848"/>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8406197" y="4155871"/>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Audio 18">
            <a:hlinkClick r:id="" action="ppaction://media"/>
            <a:extLst>
              <a:ext uri="{FF2B5EF4-FFF2-40B4-BE49-F238E27FC236}">
                <a16:creationId xmlns:a16="http://schemas.microsoft.com/office/drawing/2014/main" id="{5EAA91E1-6008-0115-8E4C-9A6FD710E9EE}"/>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46389694"/>
      </p:ext>
    </p:extLst>
  </p:cSld>
  <p:clrMapOvr>
    <a:masterClrMapping/>
  </p:clrMapOvr>
  <mc:AlternateContent xmlns:mc="http://schemas.openxmlformats.org/markup-compatibility/2006" xmlns:p14="http://schemas.microsoft.com/office/powerpoint/2010/main">
    <mc:Choice Requires="p14">
      <p:transition spd="slow" p14:dur="2000" advTm="11234"/>
    </mc:Choice>
    <mc:Fallback xmlns="">
      <p:transition spd="slow" advTm="1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9"/>
                </p:tgtEl>
              </p:cMediaNode>
            </p:audio>
          </p:childTnLst>
        </p:cTn>
      </p:par>
    </p:tnLst>
    <p:bldLst>
      <p:bldP spid="4"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419399-BD6E-EEBD-8817-8EB75D85E69C}"/>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Submitted Application</a:t>
            </a:r>
          </a:p>
        </p:txBody>
      </p:sp>
      <p:sp>
        <p:nvSpPr>
          <p:cNvPr id="4" name="Arrow: Left 3">
            <a:extLst>
              <a:ext uri="{FF2B5EF4-FFF2-40B4-BE49-F238E27FC236}">
                <a16:creationId xmlns:a16="http://schemas.microsoft.com/office/drawing/2014/main" id="{EEEE6E42-4880-9412-BFCA-8AF8D0E6FCE8}"/>
              </a:ext>
            </a:extLst>
          </p:cNvPr>
          <p:cNvSpPr/>
          <p:nvPr/>
        </p:nvSpPr>
        <p:spPr>
          <a:xfrm>
            <a:off x="9749942" y="143011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9009849" y="3075200"/>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1E6C86B7-4BE1-C962-E5C1-CF824DBF01D7}"/>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265647332"/>
      </p:ext>
    </p:extLst>
  </p:cSld>
  <p:clrMapOvr>
    <a:masterClrMapping/>
  </p:clrMapOvr>
  <mc:AlternateContent xmlns:mc="http://schemas.openxmlformats.org/markup-compatibility/2006" xmlns:p14="http://schemas.microsoft.com/office/powerpoint/2010/main">
    <mc:Choice Requires="p14">
      <p:transition spd="slow" p14:dur="2000" advTm="14289"/>
    </mc:Choice>
    <mc:Fallback xmlns="">
      <p:transition spd="slow" advTm="1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4"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69C6E-E60F-403A-170A-4564FD24E3FD}"/>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Application Submission Confirmation Email</a:t>
            </a:r>
          </a:p>
        </p:txBody>
      </p:sp>
      <p:sp>
        <p:nvSpPr>
          <p:cNvPr id="4" name="Arrow: Left 3">
            <a:extLst>
              <a:ext uri="{FF2B5EF4-FFF2-40B4-BE49-F238E27FC236}">
                <a16:creationId xmlns:a16="http://schemas.microsoft.com/office/drawing/2014/main" id="{EEEE6E42-4880-9412-BFCA-8AF8D0E6FCE8}"/>
              </a:ext>
            </a:extLst>
          </p:cNvPr>
          <p:cNvSpPr/>
          <p:nvPr/>
        </p:nvSpPr>
        <p:spPr>
          <a:xfrm>
            <a:off x="3052064" y="1856427"/>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7286081" y="5070271"/>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Audio 14">
            <a:hlinkClick r:id="" action="ppaction://media"/>
            <a:extLst>
              <a:ext uri="{FF2B5EF4-FFF2-40B4-BE49-F238E27FC236}">
                <a16:creationId xmlns:a16="http://schemas.microsoft.com/office/drawing/2014/main" id="{3BA71C11-60EB-80E3-AE65-ACE97326B9E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18775448"/>
      </p:ext>
    </p:extLst>
  </p:cSld>
  <p:clrMapOvr>
    <a:masterClrMapping/>
  </p:clrMapOvr>
  <mc:AlternateContent xmlns:mc="http://schemas.openxmlformats.org/markup-compatibility/2006" xmlns:p14="http://schemas.microsoft.com/office/powerpoint/2010/main">
    <mc:Choice Requires="p14">
      <p:transition spd="slow" p14:dur="2000" advTm="14604"/>
    </mc:Choice>
    <mc:Fallback xmlns="">
      <p:transition spd="slow" advTm="14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4"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04B5E0-A6FF-C32A-410B-AC14DA91433E}"/>
              </a:ext>
            </a:extLst>
          </p:cNvPr>
          <p:cNvPicPr>
            <a:picLocks noChangeAspect="1"/>
          </p:cNvPicPr>
          <p:nvPr/>
        </p:nvPicPr>
        <p:blipFill>
          <a:blip r:embed="rId6"/>
          <a:stretch>
            <a:fillRect/>
          </a:stretch>
        </p:blipFill>
        <p:spPr>
          <a:xfrm>
            <a:off x="1855190" y="852617"/>
            <a:ext cx="7752631" cy="4944788"/>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Create NEA Applicant Portal Account</a:t>
            </a:r>
          </a:p>
        </p:txBody>
      </p:sp>
      <p:sp>
        <p:nvSpPr>
          <p:cNvPr id="4" name="Arrow: Left 3">
            <a:extLst>
              <a:ext uri="{FF2B5EF4-FFF2-40B4-BE49-F238E27FC236}">
                <a16:creationId xmlns:a16="http://schemas.microsoft.com/office/drawing/2014/main" id="{EEEE6E42-4880-9412-BFCA-8AF8D0E6FCE8}"/>
              </a:ext>
            </a:extLst>
          </p:cNvPr>
          <p:cNvSpPr/>
          <p:nvPr/>
        </p:nvSpPr>
        <p:spPr>
          <a:xfrm>
            <a:off x="5731505" y="2293866"/>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6847414" y="2792255"/>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1C2C98C-4440-BE32-7D82-C8C1BD4E8CFE}"/>
              </a:ext>
            </a:extLst>
          </p:cNvPr>
          <p:cNvSpPr/>
          <p:nvPr/>
        </p:nvSpPr>
        <p:spPr>
          <a:xfrm>
            <a:off x="10209010" y="106548"/>
            <a:ext cx="1857364" cy="57307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NEW USER</a:t>
            </a:r>
          </a:p>
        </p:txBody>
      </p:sp>
      <p:pic>
        <p:nvPicPr>
          <p:cNvPr id="19" name="Audio 18">
            <a:hlinkClick r:id="" action="ppaction://media"/>
            <a:extLst>
              <a:ext uri="{FF2B5EF4-FFF2-40B4-BE49-F238E27FC236}">
                <a16:creationId xmlns:a16="http://schemas.microsoft.com/office/drawing/2014/main" id="{0527FD6E-DAD7-706B-1C07-202378689B4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187774434"/>
      </p:ext>
    </p:extLst>
  </p:cSld>
  <p:clrMapOvr>
    <a:masterClrMapping/>
  </p:clrMapOvr>
  <mc:AlternateContent xmlns:mc="http://schemas.openxmlformats.org/markup-compatibility/2006" xmlns:p14="http://schemas.microsoft.com/office/powerpoint/2010/main">
    <mc:Choice Requires="p14">
      <p:transition spd="slow" p14:dur="2000" advTm="8225"/>
    </mc:Choice>
    <mc:Fallback xmlns="">
      <p:transition spd="slow" advTm="8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9"/>
                </p:tgtEl>
              </p:cMediaNode>
            </p:audio>
          </p:childTnLst>
        </p:cTn>
      </p:par>
    </p:tnLst>
    <p:bldLst>
      <p:bldP spid="4"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7A7672-734D-C392-6014-F46B119833C1}"/>
              </a:ext>
            </a:extLst>
          </p:cNvPr>
          <p:cNvPicPr>
            <a:picLocks noChangeAspect="1"/>
          </p:cNvPicPr>
          <p:nvPr/>
        </p:nvPicPr>
        <p:blipFill>
          <a:blip r:embed="rId6"/>
          <a:stretch>
            <a:fillRect/>
          </a:stretch>
        </p:blipFill>
        <p:spPr>
          <a:xfrm>
            <a:off x="1981200" y="685800"/>
            <a:ext cx="8229600" cy="548640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Application Resubmission Request Email</a:t>
            </a:r>
          </a:p>
        </p:txBody>
      </p:sp>
      <p:sp>
        <p:nvSpPr>
          <p:cNvPr id="4" name="Arrow: Left 3">
            <a:extLst>
              <a:ext uri="{FF2B5EF4-FFF2-40B4-BE49-F238E27FC236}">
                <a16:creationId xmlns:a16="http://schemas.microsoft.com/office/drawing/2014/main" id="{EEEE6E42-4880-9412-BFCA-8AF8D0E6FCE8}"/>
              </a:ext>
            </a:extLst>
          </p:cNvPr>
          <p:cNvSpPr/>
          <p:nvPr/>
        </p:nvSpPr>
        <p:spPr>
          <a:xfrm>
            <a:off x="2895510" y="1711916"/>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8011465" y="3784626"/>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19B9C0E2-6B51-6EF5-E71B-07484F875418}"/>
              </a:ext>
            </a:extLst>
          </p:cNvPr>
          <p:cNvSpPr/>
          <p:nvPr/>
        </p:nvSpPr>
        <p:spPr>
          <a:xfrm>
            <a:off x="7272713" y="4711942"/>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Audio 26">
            <a:hlinkClick r:id="" action="ppaction://media"/>
            <a:extLst>
              <a:ext uri="{FF2B5EF4-FFF2-40B4-BE49-F238E27FC236}">
                <a16:creationId xmlns:a16="http://schemas.microsoft.com/office/drawing/2014/main" id="{EACD6440-8F72-490F-8F4E-56DDF9D6987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15801916"/>
      </p:ext>
    </p:extLst>
  </p:cSld>
  <p:clrMapOvr>
    <a:masterClrMapping/>
  </p:clrMapOvr>
  <mc:AlternateContent xmlns:mc="http://schemas.openxmlformats.org/markup-compatibility/2006" xmlns:p14="http://schemas.microsoft.com/office/powerpoint/2010/main">
    <mc:Choice Requires="p14">
      <p:transition spd="slow" p14:dur="2000" advTm="26458"/>
    </mc:Choice>
    <mc:Fallback xmlns="">
      <p:transition spd="slow" advTm="26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7"/>
                </p:tgtEl>
              </p:cMediaNode>
            </p:audio>
          </p:childTnLst>
        </p:cTn>
      </p:par>
    </p:tnLst>
    <p:bldLst>
      <p:bldP spid="4" grpId="0" animBg="1"/>
      <p:bldP spid="10"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0A00AB-4575-D084-3394-79FDC9737A09}"/>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Revision Request Instructions</a:t>
            </a:r>
          </a:p>
        </p:txBody>
      </p:sp>
      <p:sp>
        <p:nvSpPr>
          <p:cNvPr id="4" name="Arrow: Left 3">
            <a:extLst>
              <a:ext uri="{FF2B5EF4-FFF2-40B4-BE49-F238E27FC236}">
                <a16:creationId xmlns:a16="http://schemas.microsoft.com/office/drawing/2014/main" id="{EEEE6E42-4880-9412-BFCA-8AF8D0E6FCE8}"/>
              </a:ext>
            </a:extLst>
          </p:cNvPr>
          <p:cNvSpPr/>
          <p:nvPr/>
        </p:nvSpPr>
        <p:spPr>
          <a:xfrm>
            <a:off x="9693820" y="2604011"/>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5234860" y="2679238"/>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Audio 37">
            <a:hlinkClick r:id="" action="ppaction://media"/>
            <a:extLst>
              <a:ext uri="{FF2B5EF4-FFF2-40B4-BE49-F238E27FC236}">
                <a16:creationId xmlns:a16="http://schemas.microsoft.com/office/drawing/2014/main" id="{06796C39-6B55-E95C-02D3-2392B5CF24F5}"/>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678536547"/>
      </p:ext>
    </p:extLst>
  </p:cSld>
  <p:clrMapOvr>
    <a:masterClrMapping/>
  </p:clrMapOvr>
  <mc:AlternateContent xmlns:mc="http://schemas.openxmlformats.org/markup-compatibility/2006" xmlns:p14="http://schemas.microsoft.com/office/powerpoint/2010/main">
    <mc:Choice Requires="p14">
      <p:transition spd="slow" p14:dur="2000" advTm="13424"/>
    </mc:Choice>
    <mc:Fallback xmlns="">
      <p:transition spd="slow" advTm="1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8"/>
                </p:tgtEl>
              </p:cMediaNode>
            </p:audio>
          </p:childTnLst>
        </p:cTn>
      </p:par>
    </p:tnLst>
    <p:bldLst>
      <p:bldP spid="4"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5998B-C2DF-9986-FA50-9FB70A99B2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0807FC6-0905-1528-4A7E-9280680453C9}"/>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9F604835-E380-62F0-12E5-B28464FA9D6C}"/>
              </a:ext>
            </a:extLst>
          </p:cNvPr>
          <p:cNvSpPr>
            <a:spLocks noGrp="1"/>
          </p:cNvSpPr>
          <p:nvPr>
            <p:ph type="title"/>
          </p:nvPr>
        </p:nvSpPr>
        <p:spPr>
          <a:xfrm>
            <a:off x="2128478" y="136525"/>
            <a:ext cx="7703346" cy="487803"/>
          </a:xfrm>
        </p:spPr>
        <p:txBody>
          <a:bodyPr>
            <a:normAutofit fontScale="90000"/>
          </a:bodyPr>
          <a:lstStyle/>
          <a:p>
            <a:r>
              <a:rPr lang="en-US" dirty="0"/>
              <a:t>Resubmit Application</a:t>
            </a:r>
          </a:p>
        </p:txBody>
      </p:sp>
      <p:sp>
        <p:nvSpPr>
          <p:cNvPr id="4" name="Arrow: Left 3">
            <a:extLst>
              <a:ext uri="{FF2B5EF4-FFF2-40B4-BE49-F238E27FC236}">
                <a16:creationId xmlns:a16="http://schemas.microsoft.com/office/drawing/2014/main" id="{BF7C4EED-D694-DE22-7B63-F200C5DFF202}"/>
              </a:ext>
            </a:extLst>
          </p:cNvPr>
          <p:cNvSpPr/>
          <p:nvPr/>
        </p:nvSpPr>
        <p:spPr>
          <a:xfrm>
            <a:off x="7908268" y="2023243"/>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2F162D78-F350-751C-6593-60F33E91EDD5}"/>
              </a:ext>
            </a:extLst>
          </p:cNvPr>
          <p:cNvSpPr/>
          <p:nvPr/>
        </p:nvSpPr>
        <p:spPr>
          <a:xfrm>
            <a:off x="8369126" y="3895702"/>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Audio 27">
            <a:hlinkClick r:id="" action="ppaction://media"/>
            <a:extLst>
              <a:ext uri="{FF2B5EF4-FFF2-40B4-BE49-F238E27FC236}">
                <a16:creationId xmlns:a16="http://schemas.microsoft.com/office/drawing/2014/main" id="{121B68C8-4C8A-B9AF-663F-31A108E4E65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77202158"/>
      </p:ext>
    </p:extLst>
  </p:cSld>
  <p:clrMapOvr>
    <a:masterClrMapping/>
  </p:clrMapOvr>
  <mc:AlternateContent xmlns:mc="http://schemas.openxmlformats.org/markup-compatibility/2006" xmlns:p14="http://schemas.microsoft.com/office/powerpoint/2010/main">
    <mc:Choice Requires="p14">
      <p:transition spd="slow" p14:dur="2000" advTm="10014"/>
    </mc:Choice>
    <mc:Fallback xmlns="">
      <p:transition spd="slow" advTm="1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8"/>
                </p:tgtEl>
              </p:cMediaNode>
            </p:audio>
          </p:childTnLst>
        </p:cTn>
      </p:par>
    </p:tnLst>
    <p:bldLst>
      <p:bldP spid="4"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5998B-C2DF-9986-FA50-9FB70A99B21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A9BEF5-A362-CC3F-6E3E-6B7B6BE0034E}"/>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9F604835-E380-62F0-12E5-B28464FA9D6C}"/>
              </a:ext>
            </a:extLst>
          </p:cNvPr>
          <p:cNvSpPr>
            <a:spLocks noGrp="1"/>
          </p:cNvSpPr>
          <p:nvPr>
            <p:ph type="title"/>
          </p:nvPr>
        </p:nvSpPr>
        <p:spPr>
          <a:xfrm>
            <a:off x="2128478" y="136525"/>
            <a:ext cx="7703346" cy="487803"/>
          </a:xfrm>
        </p:spPr>
        <p:txBody>
          <a:bodyPr>
            <a:normAutofit fontScale="90000"/>
          </a:bodyPr>
          <a:lstStyle/>
          <a:p>
            <a:r>
              <a:rPr lang="en-US" dirty="0"/>
              <a:t>Progress and Final Reports</a:t>
            </a:r>
          </a:p>
        </p:txBody>
      </p:sp>
      <p:sp>
        <p:nvSpPr>
          <p:cNvPr id="4" name="Arrow: Left 3">
            <a:extLst>
              <a:ext uri="{FF2B5EF4-FFF2-40B4-BE49-F238E27FC236}">
                <a16:creationId xmlns:a16="http://schemas.microsoft.com/office/drawing/2014/main" id="{BF7C4EED-D694-DE22-7B63-F200C5DFF202}"/>
              </a:ext>
            </a:extLst>
          </p:cNvPr>
          <p:cNvSpPr/>
          <p:nvPr/>
        </p:nvSpPr>
        <p:spPr>
          <a:xfrm>
            <a:off x="7185400" y="3353664"/>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2F162D78-F350-751C-6593-60F33E91EDD5}"/>
              </a:ext>
            </a:extLst>
          </p:cNvPr>
          <p:cNvSpPr/>
          <p:nvPr/>
        </p:nvSpPr>
        <p:spPr>
          <a:xfrm>
            <a:off x="7185400" y="3961277"/>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Audio 33">
            <a:hlinkClick r:id="" action="ppaction://media"/>
            <a:extLst>
              <a:ext uri="{FF2B5EF4-FFF2-40B4-BE49-F238E27FC236}">
                <a16:creationId xmlns:a16="http://schemas.microsoft.com/office/drawing/2014/main" id="{150E44C9-9BDE-3C3F-EFEB-F1882B5D5CE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81512854"/>
      </p:ext>
    </p:extLst>
  </p:cSld>
  <p:clrMapOvr>
    <a:masterClrMapping/>
  </p:clrMapOvr>
  <mc:AlternateContent xmlns:mc="http://schemas.openxmlformats.org/markup-compatibility/2006" xmlns:p14="http://schemas.microsoft.com/office/powerpoint/2010/main">
    <mc:Choice Requires="p14">
      <p:transition spd="slow" p14:dur="2000" advTm="17397"/>
    </mc:Choice>
    <mc:Fallback xmlns="">
      <p:transition spd="slow" advTm="17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4"/>
                </p:tgtEl>
              </p:cMediaNode>
            </p:audio>
          </p:childTnLst>
        </p:cTn>
      </p:par>
    </p:tnLst>
    <p:bldLst>
      <p:bldP spid="4"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1634-D95F-CF7D-B341-02A9E874FA11}"/>
              </a:ext>
            </a:extLst>
          </p:cNvPr>
          <p:cNvSpPr>
            <a:spLocks noGrp="1"/>
          </p:cNvSpPr>
          <p:nvPr>
            <p:ph type="title"/>
          </p:nvPr>
        </p:nvSpPr>
        <p:spPr>
          <a:xfrm>
            <a:off x="831850" y="1709739"/>
            <a:ext cx="10515600" cy="1194100"/>
          </a:xfrm>
        </p:spPr>
        <p:txBody>
          <a:bodyPr/>
          <a:lstStyle/>
          <a:p>
            <a:pPr algn="ctr"/>
            <a:r>
              <a:rPr lang="en-US" dirty="0"/>
              <a:t>Thank You!</a:t>
            </a:r>
          </a:p>
        </p:txBody>
      </p:sp>
      <p:sp>
        <p:nvSpPr>
          <p:cNvPr id="3" name="Text Placeholder 2">
            <a:extLst>
              <a:ext uri="{FF2B5EF4-FFF2-40B4-BE49-F238E27FC236}">
                <a16:creationId xmlns:a16="http://schemas.microsoft.com/office/drawing/2014/main" id="{42E33055-59BC-110E-6DB6-71206DB3C81F}"/>
              </a:ext>
            </a:extLst>
          </p:cNvPr>
          <p:cNvSpPr>
            <a:spLocks noGrp="1"/>
          </p:cNvSpPr>
          <p:nvPr>
            <p:ph type="body" idx="1"/>
          </p:nvPr>
        </p:nvSpPr>
        <p:spPr>
          <a:xfrm>
            <a:off x="838200" y="3199329"/>
            <a:ext cx="10515600" cy="359418"/>
          </a:xfrm>
        </p:spPr>
        <p:txBody>
          <a:bodyPr>
            <a:normAutofit fontScale="92500" lnSpcReduction="20000"/>
          </a:bodyPr>
          <a:lstStyle/>
          <a:p>
            <a:pPr algn="ctr"/>
            <a:r>
              <a:rPr lang="en-US" dirty="0"/>
              <a:t>End of Training Video</a:t>
            </a:r>
          </a:p>
        </p:txBody>
      </p:sp>
      <p:pic>
        <p:nvPicPr>
          <p:cNvPr id="20" name="Audio 19">
            <a:hlinkClick r:id="" action="ppaction://media"/>
            <a:extLst>
              <a:ext uri="{FF2B5EF4-FFF2-40B4-BE49-F238E27FC236}">
                <a16:creationId xmlns:a16="http://schemas.microsoft.com/office/drawing/2014/main" id="{675FE848-BDF4-59D4-538C-AFC5DB1906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7099352"/>
      </p:ext>
    </p:extLst>
  </p:cSld>
  <p:clrMapOvr>
    <a:masterClrMapping/>
  </p:clrMapOvr>
  <mc:AlternateContent xmlns:mc="http://schemas.openxmlformats.org/markup-compatibility/2006" xmlns:p14="http://schemas.microsoft.com/office/powerpoint/2010/main">
    <mc:Choice Requires="p14">
      <p:transition spd="slow" p14:dur="2000" advTm="4968"/>
    </mc:Choice>
    <mc:Fallback xmlns="">
      <p:transition spd="slow" advTm="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B7157D-965E-4108-1086-A0D3E0399A23}"/>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Create NEA Applicant Portal Account</a:t>
            </a:r>
          </a:p>
        </p:txBody>
      </p:sp>
      <p:sp>
        <p:nvSpPr>
          <p:cNvPr id="4" name="Arrow: Left 3">
            <a:extLst>
              <a:ext uri="{FF2B5EF4-FFF2-40B4-BE49-F238E27FC236}">
                <a16:creationId xmlns:a16="http://schemas.microsoft.com/office/drawing/2014/main" id="{EEEE6E42-4880-9412-BFCA-8AF8D0E6FCE8}"/>
              </a:ext>
            </a:extLst>
          </p:cNvPr>
          <p:cNvSpPr/>
          <p:nvPr/>
        </p:nvSpPr>
        <p:spPr>
          <a:xfrm>
            <a:off x="7010110" y="2984720"/>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079A2F-77D6-F4E2-4B61-693AF009CE57}"/>
              </a:ext>
            </a:extLst>
          </p:cNvPr>
          <p:cNvSpPr/>
          <p:nvPr/>
        </p:nvSpPr>
        <p:spPr>
          <a:xfrm>
            <a:off x="10209010" y="106548"/>
            <a:ext cx="1857364" cy="57307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NEW USER</a:t>
            </a:r>
          </a:p>
        </p:txBody>
      </p:sp>
      <p:pic>
        <p:nvPicPr>
          <p:cNvPr id="9" name="Audio 8">
            <a:hlinkClick r:id="" action="ppaction://media"/>
            <a:extLst>
              <a:ext uri="{FF2B5EF4-FFF2-40B4-BE49-F238E27FC236}">
                <a16:creationId xmlns:a16="http://schemas.microsoft.com/office/drawing/2014/main" id="{4CDAB5D1-3A53-3C74-D20B-992521BD274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437600801"/>
      </p:ext>
    </p:extLst>
  </p:cSld>
  <p:clrMapOvr>
    <a:masterClrMapping/>
  </p:clrMapOvr>
  <mc:AlternateContent xmlns:mc="http://schemas.openxmlformats.org/markup-compatibility/2006" xmlns:p14="http://schemas.microsoft.com/office/powerpoint/2010/main">
    <mc:Choice Requires="p14">
      <p:transition spd="slow" p14:dur="2000" advTm="5688"/>
    </mc:Choice>
    <mc:Fallback xmlns="">
      <p:transition spd="slow" advTm="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FDB026-3571-328A-CFD7-F8D24CBC2420}"/>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Create NEA Applicant Portal Account</a:t>
            </a:r>
          </a:p>
        </p:txBody>
      </p:sp>
      <p:sp>
        <p:nvSpPr>
          <p:cNvPr id="4" name="Arrow: Left 3">
            <a:extLst>
              <a:ext uri="{FF2B5EF4-FFF2-40B4-BE49-F238E27FC236}">
                <a16:creationId xmlns:a16="http://schemas.microsoft.com/office/drawing/2014/main" id="{EEEE6E42-4880-9412-BFCA-8AF8D0E6FCE8}"/>
              </a:ext>
            </a:extLst>
          </p:cNvPr>
          <p:cNvSpPr/>
          <p:nvPr/>
        </p:nvSpPr>
        <p:spPr>
          <a:xfrm>
            <a:off x="5910359" y="1991125"/>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079A2F-77D6-F4E2-4B61-693AF009CE57}"/>
              </a:ext>
            </a:extLst>
          </p:cNvPr>
          <p:cNvSpPr/>
          <p:nvPr/>
        </p:nvSpPr>
        <p:spPr>
          <a:xfrm>
            <a:off x="10209010" y="106548"/>
            <a:ext cx="1857364" cy="57307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NEW USER</a:t>
            </a:r>
          </a:p>
        </p:txBody>
      </p:sp>
      <p:sp>
        <p:nvSpPr>
          <p:cNvPr id="10" name="Arrow: Left 9">
            <a:extLst>
              <a:ext uri="{FF2B5EF4-FFF2-40B4-BE49-F238E27FC236}">
                <a16:creationId xmlns:a16="http://schemas.microsoft.com/office/drawing/2014/main" id="{85248828-B871-0D66-3474-35867B8CC97B}"/>
              </a:ext>
            </a:extLst>
          </p:cNvPr>
          <p:cNvSpPr/>
          <p:nvPr/>
        </p:nvSpPr>
        <p:spPr>
          <a:xfrm>
            <a:off x="6989517" y="3200029"/>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Audio 28">
            <a:hlinkClick r:id="" action="ppaction://media"/>
            <a:extLst>
              <a:ext uri="{FF2B5EF4-FFF2-40B4-BE49-F238E27FC236}">
                <a16:creationId xmlns:a16="http://schemas.microsoft.com/office/drawing/2014/main" id="{FE37AED8-6A4B-9DE7-83A8-A4789BDC4CB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506937747"/>
      </p:ext>
    </p:extLst>
  </p:cSld>
  <p:clrMapOvr>
    <a:masterClrMapping/>
  </p:clrMapOvr>
  <mc:AlternateContent xmlns:mc="http://schemas.openxmlformats.org/markup-compatibility/2006" xmlns:p14="http://schemas.microsoft.com/office/powerpoint/2010/main">
    <mc:Choice Requires="p14">
      <p:transition spd="slow" p14:dur="2000" advTm="10549"/>
    </mc:Choice>
    <mc:Fallback xmlns="">
      <p:transition spd="slow" advTm="10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9"/>
                </p:tgtEl>
              </p:cMediaNode>
            </p:audio>
          </p:childTnLst>
        </p:cTn>
      </p:par>
    </p:tnLst>
    <p:bldLst>
      <p:bldP spid="4"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7ACA45-4601-868C-4376-5F8F676F8C8A}"/>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Create NEA Applicant Portal Account</a:t>
            </a:r>
          </a:p>
        </p:txBody>
      </p:sp>
      <p:sp>
        <p:nvSpPr>
          <p:cNvPr id="4" name="Arrow: Left 3">
            <a:extLst>
              <a:ext uri="{FF2B5EF4-FFF2-40B4-BE49-F238E27FC236}">
                <a16:creationId xmlns:a16="http://schemas.microsoft.com/office/drawing/2014/main" id="{EEEE6E42-4880-9412-BFCA-8AF8D0E6FCE8}"/>
              </a:ext>
            </a:extLst>
          </p:cNvPr>
          <p:cNvSpPr/>
          <p:nvPr/>
        </p:nvSpPr>
        <p:spPr>
          <a:xfrm>
            <a:off x="5749722" y="3001060"/>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079A2F-77D6-F4E2-4B61-693AF009CE57}"/>
              </a:ext>
            </a:extLst>
          </p:cNvPr>
          <p:cNvSpPr/>
          <p:nvPr/>
        </p:nvSpPr>
        <p:spPr>
          <a:xfrm>
            <a:off x="10209010" y="106548"/>
            <a:ext cx="1857364" cy="57307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NEW USER</a:t>
            </a:r>
          </a:p>
        </p:txBody>
      </p:sp>
      <p:sp>
        <p:nvSpPr>
          <p:cNvPr id="10" name="Arrow: Left 9">
            <a:extLst>
              <a:ext uri="{FF2B5EF4-FFF2-40B4-BE49-F238E27FC236}">
                <a16:creationId xmlns:a16="http://schemas.microsoft.com/office/drawing/2014/main" id="{85248828-B871-0D66-3474-35867B8CC97B}"/>
              </a:ext>
            </a:extLst>
          </p:cNvPr>
          <p:cNvSpPr/>
          <p:nvPr/>
        </p:nvSpPr>
        <p:spPr>
          <a:xfrm>
            <a:off x="6964805" y="3323422"/>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Audio 29">
            <a:hlinkClick r:id="" action="ppaction://media"/>
            <a:extLst>
              <a:ext uri="{FF2B5EF4-FFF2-40B4-BE49-F238E27FC236}">
                <a16:creationId xmlns:a16="http://schemas.microsoft.com/office/drawing/2014/main" id="{3C735BAF-EFC4-7FE7-9952-E96FEA27C49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872100907"/>
      </p:ext>
    </p:extLst>
  </p:cSld>
  <p:clrMapOvr>
    <a:masterClrMapping/>
  </p:clrMapOvr>
  <mc:AlternateContent xmlns:mc="http://schemas.openxmlformats.org/markup-compatibility/2006" xmlns:p14="http://schemas.microsoft.com/office/powerpoint/2010/main">
    <mc:Choice Requires="p14">
      <p:transition spd="slow" p14:dur="2000" advTm="10187"/>
    </mc:Choice>
    <mc:Fallback xmlns="">
      <p:transition spd="slow" advTm="10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0"/>
                </p:tgtEl>
              </p:cMediaNode>
            </p:audio>
          </p:childTnLst>
        </p:cTn>
      </p:par>
    </p:tnLst>
    <p:bldLst>
      <p:bldP spid="4"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7764F2-B785-5D4A-B445-CADB93B41DE5}"/>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Create New Applicant Portal Account</a:t>
            </a:r>
          </a:p>
        </p:txBody>
      </p:sp>
      <p:sp>
        <p:nvSpPr>
          <p:cNvPr id="4" name="Arrow: Left 3">
            <a:extLst>
              <a:ext uri="{FF2B5EF4-FFF2-40B4-BE49-F238E27FC236}">
                <a16:creationId xmlns:a16="http://schemas.microsoft.com/office/drawing/2014/main" id="{EEEE6E42-4880-9412-BFCA-8AF8D0E6FCE8}"/>
              </a:ext>
            </a:extLst>
          </p:cNvPr>
          <p:cNvSpPr/>
          <p:nvPr/>
        </p:nvSpPr>
        <p:spPr>
          <a:xfrm>
            <a:off x="7043064" y="2945454"/>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079A2F-77D6-F4E2-4B61-693AF009CE57}"/>
              </a:ext>
            </a:extLst>
          </p:cNvPr>
          <p:cNvSpPr/>
          <p:nvPr/>
        </p:nvSpPr>
        <p:spPr>
          <a:xfrm>
            <a:off x="10209010" y="106548"/>
            <a:ext cx="1857364" cy="57307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NEW USER</a:t>
            </a:r>
          </a:p>
        </p:txBody>
      </p:sp>
      <p:sp>
        <p:nvSpPr>
          <p:cNvPr id="10" name="Arrow: Left 9">
            <a:extLst>
              <a:ext uri="{FF2B5EF4-FFF2-40B4-BE49-F238E27FC236}">
                <a16:creationId xmlns:a16="http://schemas.microsoft.com/office/drawing/2014/main" id="{85248828-B871-0D66-3474-35867B8CC97B}"/>
              </a:ext>
            </a:extLst>
          </p:cNvPr>
          <p:cNvSpPr/>
          <p:nvPr/>
        </p:nvSpPr>
        <p:spPr>
          <a:xfrm>
            <a:off x="7043064" y="4416995"/>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 2">
            <a:extLst>
              <a:ext uri="{FF2B5EF4-FFF2-40B4-BE49-F238E27FC236}">
                <a16:creationId xmlns:a16="http://schemas.microsoft.com/office/drawing/2014/main" id="{1E7F84E9-5AC2-1758-A4F1-786E71588DBC}"/>
              </a:ext>
            </a:extLst>
          </p:cNvPr>
          <p:cNvSpPr/>
          <p:nvPr/>
        </p:nvSpPr>
        <p:spPr>
          <a:xfrm>
            <a:off x="7043064" y="4938117"/>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6C668A20-0370-AC5E-01C4-A6A4FE683155}"/>
              </a:ext>
            </a:extLst>
          </p:cNvPr>
          <p:cNvSpPr/>
          <p:nvPr/>
        </p:nvSpPr>
        <p:spPr>
          <a:xfrm>
            <a:off x="6398453" y="5223410"/>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Audio 32">
            <a:hlinkClick r:id="" action="ppaction://media"/>
            <a:extLst>
              <a:ext uri="{FF2B5EF4-FFF2-40B4-BE49-F238E27FC236}">
                <a16:creationId xmlns:a16="http://schemas.microsoft.com/office/drawing/2014/main" id="{89304124-58D8-16EB-A561-A2214D2ACB20}"/>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908874808"/>
      </p:ext>
    </p:extLst>
  </p:cSld>
  <p:clrMapOvr>
    <a:masterClrMapping/>
  </p:clrMapOvr>
  <mc:AlternateContent xmlns:mc="http://schemas.openxmlformats.org/markup-compatibility/2006" xmlns:p14="http://schemas.microsoft.com/office/powerpoint/2010/main">
    <mc:Choice Requires="p14">
      <p:transition spd="slow" p14:dur="2000" advTm="33403"/>
    </mc:Choice>
    <mc:Fallback xmlns="">
      <p:transition spd="slow" advTm="33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3"/>
                </p:tgtEl>
              </p:cMediaNode>
            </p:audio>
          </p:childTnLst>
        </p:cTn>
      </p:par>
    </p:tnLst>
    <p:bldLst>
      <p:bldP spid="4" grpId="0" animBg="1"/>
      <p:bldP spid="10" grpId="0" animBg="1"/>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1BCEA55-9038-3B1C-3B5B-C818191E4720}"/>
              </a:ext>
            </a:extLst>
          </p:cNvPr>
          <p:cNvPicPr>
            <a:picLocks noChangeAspect="1"/>
          </p:cNvPicPr>
          <p:nvPr/>
        </p:nvPicPr>
        <p:blipFill>
          <a:blip r:embed="rId6"/>
          <a:stretch>
            <a:fillRect/>
          </a:stretch>
        </p:blipFill>
        <p:spPr>
          <a:xfrm>
            <a:off x="1981200" y="804545"/>
            <a:ext cx="8229600" cy="5248910"/>
          </a:xfrm>
          <a:prstGeom prst="rect">
            <a:avLst/>
          </a:prstGeom>
        </p:spPr>
      </p:pic>
      <p:sp>
        <p:nvSpPr>
          <p:cNvPr id="2" name="Title 1">
            <a:extLst>
              <a:ext uri="{FF2B5EF4-FFF2-40B4-BE49-F238E27FC236}">
                <a16:creationId xmlns:a16="http://schemas.microsoft.com/office/drawing/2014/main" id="{0243F1A5-B7A5-4102-33A3-3E7620B00207}"/>
              </a:ext>
            </a:extLst>
          </p:cNvPr>
          <p:cNvSpPr>
            <a:spLocks noGrp="1"/>
          </p:cNvSpPr>
          <p:nvPr>
            <p:ph type="title"/>
          </p:nvPr>
        </p:nvSpPr>
        <p:spPr>
          <a:xfrm>
            <a:off x="2128478" y="136525"/>
            <a:ext cx="7703346" cy="487803"/>
          </a:xfrm>
        </p:spPr>
        <p:txBody>
          <a:bodyPr>
            <a:normAutofit fontScale="90000"/>
          </a:bodyPr>
          <a:lstStyle/>
          <a:p>
            <a:r>
              <a:rPr lang="en-US" dirty="0"/>
              <a:t>Sign In to NEA Applicant Portal</a:t>
            </a:r>
          </a:p>
        </p:txBody>
      </p:sp>
      <p:sp>
        <p:nvSpPr>
          <p:cNvPr id="4" name="Arrow: Left 3">
            <a:extLst>
              <a:ext uri="{FF2B5EF4-FFF2-40B4-BE49-F238E27FC236}">
                <a16:creationId xmlns:a16="http://schemas.microsoft.com/office/drawing/2014/main" id="{EEEE6E42-4880-9412-BFCA-8AF8D0E6FCE8}"/>
              </a:ext>
            </a:extLst>
          </p:cNvPr>
          <p:cNvSpPr/>
          <p:nvPr/>
        </p:nvSpPr>
        <p:spPr>
          <a:xfrm>
            <a:off x="7452895" y="2983441"/>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85248828-B871-0D66-3474-35867B8CC97B}"/>
              </a:ext>
            </a:extLst>
          </p:cNvPr>
          <p:cNvSpPr/>
          <p:nvPr/>
        </p:nvSpPr>
        <p:spPr>
          <a:xfrm>
            <a:off x="7493565" y="3589267"/>
            <a:ext cx="460858" cy="28529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C59B2800-E17F-D09B-562D-C00D43F3D0C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681722562"/>
      </p:ext>
    </p:extLst>
  </p:cSld>
  <p:clrMapOvr>
    <a:masterClrMapping/>
  </p:clrMapOvr>
  <mc:AlternateContent xmlns:mc="http://schemas.openxmlformats.org/markup-compatibility/2006" xmlns:p14="http://schemas.microsoft.com/office/powerpoint/2010/main">
    <mc:Choice Requires="p14">
      <p:transition spd="slow" p14:dur="2000" advTm="7454"/>
    </mc:Choice>
    <mc:Fallback xmlns="">
      <p:transition spd="slow" advTm="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1"/>
                </p:tgtEl>
              </p:cMediaNode>
            </p:audio>
          </p:childTnLst>
        </p:cTn>
      </p:par>
    </p:tnLst>
    <p:bldLst>
      <p:bldP spid="4"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1"/>
</p:tagLst>
</file>

<file path=ppt/tags/tag10.xml><?xml version="1.0" encoding="utf-8"?>
<p:tagLst xmlns:a="http://schemas.openxmlformats.org/drawingml/2006/main" xmlns:r="http://schemas.openxmlformats.org/officeDocument/2006/relationships" xmlns:p="http://schemas.openxmlformats.org/presentationml/2006/main">
  <p:tag name="TIMING" val="|0.8|2.1"/>
</p:tagLst>
</file>

<file path=ppt/tags/tag11.xml><?xml version="1.0" encoding="utf-8"?>
<p:tagLst xmlns:a="http://schemas.openxmlformats.org/drawingml/2006/main" xmlns:r="http://schemas.openxmlformats.org/officeDocument/2006/relationships" xmlns:p="http://schemas.openxmlformats.org/presentationml/2006/main">
  <p:tag name="TIMING" val="|4.3"/>
</p:tagLst>
</file>

<file path=ppt/tags/tag12.xml><?xml version="1.0" encoding="utf-8"?>
<p:tagLst xmlns:a="http://schemas.openxmlformats.org/drawingml/2006/main" xmlns:r="http://schemas.openxmlformats.org/officeDocument/2006/relationships" xmlns:p="http://schemas.openxmlformats.org/presentationml/2006/main">
  <p:tag name="TIMING" val="|4"/>
</p:tagLst>
</file>

<file path=ppt/tags/tag13.xml><?xml version="1.0" encoding="utf-8"?>
<p:tagLst xmlns:a="http://schemas.openxmlformats.org/drawingml/2006/main" xmlns:r="http://schemas.openxmlformats.org/officeDocument/2006/relationships" xmlns:p="http://schemas.openxmlformats.org/presentationml/2006/main">
  <p:tag name="TIMING" val="|3.1"/>
</p:tagLst>
</file>

<file path=ppt/tags/tag14.xml><?xml version="1.0" encoding="utf-8"?>
<p:tagLst xmlns:a="http://schemas.openxmlformats.org/drawingml/2006/main" xmlns:r="http://schemas.openxmlformats.org/officeDocument/2006/relationships" xmlns:p="http://schemas.openxmlformats.org/presentationml/2006/main">
  <p:tag name="TIMING" val="|10.6|7.5"/>
</p:tagLst>
</file>

<file path=ppt/tags/tag15.xml><?xml version="1.0" encoding="utf-8"?>
<p:tagLst xmlns:a="http://schemas.openxmlformats.org/drawingml/2006/main" xmlns:r="http://schemas.openxmlformats.org/officeDocument/2006/relationships" xmlns:p="http://schemas.openxmlformats.org/presentationml/2006/main">
  <p:tag name="TIMING" val="|1.3|12.2|6.8"/>
</p:tagLst>
</file>

<file path=ppt/tags/tag16.xml><?xml version="1.0" encoding="utf-8"?>
<p:tagLst xmlns:a="http://schemas.openxmlformats.org/drawingml/2006/main" xmlns:r="http://schemas.openxmlformats.org/officeDocument/2006/relationships" xmlns:p="http://schemas.openxmlformats.org/presentationml/2006/main">
  <p:tag name="TIMING" val="|17.5"/>
</p:tagLst>
</file>

<file path=ppt/tags/tag17.xml><?xml version="1.0" encoding="utf-8"?>
<p:tagLst xmlns:a="http://schemas.openxmlformats.org/drawingml/2006/main" xmlns:r="http://schemas.openxmlformats.org/officeDocument/2006/relationships" xmlns:p="http://schemas.openxmlformats.org/presentationml/2006/main">
  <p:tag name="TIMING" val="|2.8"/>
</p:tagLst>
</file>

<file path=ppt/tags/tag18.xml><?xml version="1.0" encoding="utf-8"?>
<p:tagLst xmlns:a="http://schemas.openxmlformats.org/drawingml/2006/main" xmlns:r="http://schemas.openxmlformats.org/officeDocument/2006/relationships" xmlns:p="http://schemas.openxmlformats.org/presentationml/2006/main">
  <p:tag name="TIMING" val="|6.1|3.1|3.7"/>
</p:tagLst>
</file>

<file path=ppt/tags/tag19.xml><?xml version="1.0" encoding="utf-8"?>
<p:tagLst xmlns:a="http://schemas.openxmlformats.org/drawingml/2006/main" xmlns:r="http://schemas.openxmlformats.org/officeDocument/2006/relationships" xmlns:p="http://schemas.openxmlformats.org/presentationml/2006/main">
  <p:tag name="TIMING" val="|3.7|5.5|5.1|6.7"/>
</p:tagLst>
</file>

<file path=ppt/tags/tag2.xml><?xml version="1.0" encoding="utf-8"?>
<p:tagLst xmlns:a="http://schemas.openxmlformats.org/drawingml/2006/main" xmlns:r="http://schemas.openxmlformats.org/officeDocument/2006/relationships" xmlns:p="http://schemas.openxmlformats.org/presentationml/2006/main">
  <p:tag name="TIMING" val="|4.9"/>
</p:tagLst>
</file>

<file path=ppt/tags/tag20.xml><?xml version="1.0" encoding="utf-8"?>
<p:tagLst xmlns:a="http://schemas.openxmlformats.org/drawingml/2006/main" xmlns:r="http://schemas.openxmlformats.org/officeDocument/2006/relationships" xmlns:p="http://schemas.openxmlformats.org/presentationml/2006/main">
  <p:tag name="TIMING" val="|1.1|4.5"/>
</p:tagLst>
</file>

<file path=ppt/tags/tag21.xml><?xml version="1.0" encoding="utf-8"?>
<p:tagLst xmlns:a="http://schemas.openxmlformats.org/drawingml/2006/main" xmlns:r="http://schemas.openxmlformats.org/officeDocument/2006/relationships" xmlns:p="http://schemas.openxmlformats.org/presentationml/2006/main">
  <p:tag name="TIMING" val="|1|3.1"/>
</p:tagLst>
</file>

<file path=ppt/tags/tag22.xml><?xml version="1.0" encoding="utf-8"?>
<p:tagLst xmlns:a="http://schemas.openxmlformats.org/drawingml/2006/main" xmlns:r="http://schemas.openxmlformats.org/officeDocument/2006/relationships" xmlns:p="http://schemas.openxmlformats.org/presentationml/2006/main">
  <p:tag name="TIMING" val="|1.1|2.4"/>
</p:tagLst>
</file>

<file path=ppt/tags/tag23.xml><?xml version="1.0" encoding="utf-8"?>
<p:tagLst xmlns:a="http://schemas.openxmlformats.org/drawingml/2006/main" xmlns:r="http://schemas.openxmlformats.org/officeDocument/2006/relationships" xmlns:p="http://schemas.openxmlformats.org/presentationml/2006/main">
  <p:tag name="TIMING" val="|1.2|13.1"/>
</p:tagLst>
</file>

<file path=ppt/tags/tag24.xml><?xml version="1.0" encoding="utf-8"?>
<p:tagLst xmlns:a="http://schemas.openxmlformats.org/drawingml/2006/main" xmlns:r="http://schemas.openxmlformats.org/officeDocument/2006/relationships" xmlns:p="http://schemas.openxmlformats.org/presentationml/2006/main">
  <p:tag name="TIMING" val="|3.8"/>
</p:tagLst>
</file>

<file path=ppt/tags/tag25.xml><?xml version="1.0" encoding="utf-8"?>
<p:tagLst xmlns:a="http://schemas.openxmlformats.org/drawingml/2006/main" xmlns:r="http://schemas.openxmlformats.org/officeDocument/2006/relationships" xmlns:p="http://schemas.openxmlformats.org/presentationml/2006/main">
  <p:tag name="TIMING" val="|2.9|4.1|2.4"/>
</p:tagLst>
</file>

<file path=ppt/tags/tag26.xml><?xml version="1.0" encoding="utf-8"?>
<p:tagLst xmlns:a="http://schemas.openxmlformats.org/drawingml/2006/main" xmlns:r="http://schemas.openxmlformats.org/officeDocument/2006/relationships" xmlns:p="http://schemas.openxmlformats.org/presentationml/2006/main">
  <p:tag name="TIMING" val="|4|3.9|3.1"/>
</p:tagLst>
</file>

<file path=ppt/tags/tag27.xml><?xml version="1.0" encoding="utf-8"?>
<p:tagLst xmlns:a="http://schemas.openxmlformats.org/drawingml/2006/main" xmlns:r="http://schemas.openxmlformats.org/officeDocument/2006/relationships" xmlns:p="http://schemas.openxmlformats.org/presentationml/2006/main">
  <p:tag name="TIMING" val="|1.5|5"/>
</p:tagLst>
</file>

<file path=ppt/tags/tag28.xml><?xml version="1.0" encoding="utf-8"?>
<p:tagLst xmlns:a="http://schemas.openxmlformats.org/drawingml/2006/main" xmlns:r="http://schemas.openxmlformats.org/officeDocument/2006/relationships" xmlns:p="http://schemas.openxmlformats.org/presentationml/2006/main">
  <p:tag name="TIMING" val="|4.4|6.1"/>
</p:tagLst>
</file>

<file path=ppt/tags/tag29.xml><?xml version="1.0" encoding="utf-8"?>
<p:tagLst xmlns:a="http://schemas.openxmlformats.org/drawingml/2006/main" xmlns:r="http://schemas.openxmlformats.org/officeDocument/2006/relationships" xmlns:p="http://schemas.openxmlformats.org/presentationml/2006/main">
  <p:tag name="TIMING" val="|13|4.6|5.7|3.9"/>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30.xml><?xml version="1.0" encoding="utf-8"?>
<p:tagLst xmlns:a="http://schemas.openxmlformats.org/drawingml/2006/main" xmlns:r="http://schemas.openxmlformats.org/officeDocument/2006/relationships" xmlns:p="http://schemas.openxmlformats.org/presentationml/2006/main">
  <p:tag name="TIMING" val="|1.4|7.1"/>
</p:tagLst>
</file>

<file path=ppt/tags/tag31.xml><?xml version="1.0" encoding="utf-8"?>
<p:tagLst xmlns:a="http://schemas.openxmlformats.org/drawingml/2006/main" xmlns:r="http://schemas.openxmlformats.org/officeDocument/2006/relationships" xmlns:p="http://schemas.openxmlformats.org/presentationml/2006/main">
  <p:tag name="TIMING" val="|6|2.7"/>
</p:tagLst>
</file>

<file path=ppt/tags/tag32.xml><?xml version="1.0" encoding="utf-8"?>
<p:tagLst xmlns:a="http://schemas.openxmlformats.org/drawingml/2006/main" xmlns:r="http://schemas.openxmlformats.org/officeDocument/2006/relationships" xmlns:p="http://schemas.openxmlformats.org/presentationml/2006/main">
  <p:tag name="TIMING" val="|5.4|4.4"/>
</p:tagLst>
</file>

<file path=ppt/tags/tag33.xml><?xml version="1.0" encoding="utf-8"?>
<p:tagLst xmlns:a="http://schemas.openxmlformats.org/drawingml/2006/main" xmlns:r="http://schemas.openxmlformats.org/officeDocument/2006/relationships" xmlns:p="http://schemas.openxmlformats.org/presentationml/2006/main">
  <p:tag name="TIMING" val="|4|2.7"/>
</p:tagLst>
</file>

<file path=ppt/tags/tag34.xml><?xml version="1.0" encoding="utf-8"?>
<p:tagLst xmlns:a="http://schemas.openxmlformats.org/drawingml/2006/main" xmlns:r="http://schemas.openxmlformats.org/officeDocument/2006/relationships" xmlns:p="http://schemas.openxmlformats.org/presentationml/2006/main">
  <p:tag name="TIMING" val="|1.2|7.9"/>
</p:tagLst>
</file>

<file path=ppt/tags/tag35.xml><?xml version="1.0" encoding="utf-8"?>
<p:tagLst xmlns:a="http://schemas.openxmlformats.org/drawingml/2006/main" xmlns:r="http://schemas.openxmlformats.org/officeDocument/2006/relationships" xmlns:p="http://schemas.openxmlformats.org/presentationml/2006/main">
  <p:tag name="TIMING" val="|3.1|5.4|5.6"/>
</p:tagLst>
</file>

<file path=ppt/tags/tag36.xml><?xml version="1.0" encoding="utf-8"?>
<p:tagLst xmlns:a="http://schemas.openxmlformats.org/drawingml/2006/main" xmlns:r="http://schemas.openxmlformats.org/officeDocument/2006/relationships" xmlns:p="http://schemas.openxmlformats.org/presentationml/2006/main">
  <p:tag name="TIMING" val="|1.4|5"/>
</p:tagLst>
</file>

<file path=ppt/tags/tag37.xml><?xml version="1.0" encoding="utf-8"?>
<p:tagLst xmlns:a="http://schemas.openxmlformats.org/drawingml/2006/main" xmlns:r="http://schemas.openxmlformats.org/officeDocument/2006/relationships" xmlns:p="http://schemas.openxmlformats.org/presentationml/2006/main">
  <p:tag name="TIMING" val="|2|4.5"/>
</p:tagLst>
</file>

<file path=ppt/tags/tag38.xml><?xml version="1.0" encoding="utf-8"?>
<p:tagLst xmlns:a="http://schemas.openxmlformats.org/drawingml/2006/main" xmlns:r="http://schemas.openxmlformats.org/officeDocument/2006/relationships" xmlns:p="http://schemas.openxmlformats.org/presentationml/2006/main">
  <p:tag name="TIMING" val="|2.1|5.3"/>
</p:tagLst>
</file>

<file path=ppt/tags/tag39.xml><?xml version="1.0" encoding="utf-8"?>
<p:tagLst xmlns:a="http://schemas.openxmlformats.org/drawingml/2006/main" xmlns:r="http://schemas.openxmlformats.org/officeDocument/2006/relationships" xmlns:p="http://schemas.openxmlformats.org/presentationml/2006/main">
  <p:tag name="TIMING" val="|1.7|3.8"/>
</p:tagLst>
</file>

<file path=ppt/tags/tag4.xml><?xml version="1.0" encoding="utf-8"?>
<p:tagLst xmlns:a="http://schemas.openxmlformats.org/drawingml/2006/main" xmlns:r="http://schemas.openxmlformats.org/officeDocument/2006/relationships" xmlns:p="http://schemas.openxmlformats.org/presentationml/2006/main">
  <p:tag name="TIMING" val="|1.3|3"/>
</p:tagLst>
</file>

<file path=ppt/tags/tag40.xml><?xml version="1.0" encoding="utf-8"?>
<p:tagLst xmlns:a="http://schemas.openxmlformats.org/drawingml/2006/main" xmlns:r="http://schemas.openxmlformats.org/officeDocument/2006/relationships" xmlns:p="http://schemas.openxmlformats.org/presentationml/2006/main">
  <p:tag name="TIMING" val="|15.2|3.7|4.8"/>
</p:tagLst>
</file>

<file path=ppt/tags/tag41.xml><?xml version="1.0" encoding="utf-8"?>
<p:tagLst xmlns:a="http://schemas.openxmlformats.org/drawingml/2006/main" xmlns:r="http://schemas.openxmlformats.org/officeDocument/2006/relationships" xmlns:p="http://schemas.openxmlformats.org/presentationml/2006/main">
  <p:tag name="TIMING" val="|7.4|3.8"/>
</p:tagLst>
</file>

<file path=ppt/tags/tag42.xml><?xml version="1.0" encoding="utf-8"?>
<p:tagLst xmlns:a="http://schemas.openxmlformats.org/drawingml/2006/main" xmlns:r="http://schemas.openxmlformats.org/officeDocument/2006/relationships" xmlns:p="http://schemas.openxmlformats.org/presentationml/2006/main">
  <p:tag name="TIMING" val="|5|3.1"/>
</p:tagLst>
</file>

<file path=ppt/tags/tag43.xml><?xml version="1.0" encoding="utf-8"?>
<p:tagLst xmlns:a="http://schemas.openxmlformats.org/drawingml/2006/main" xmlns:r="http://schemas.openxmlformats.org/officeDocument/2006/relationships" xmlns:p="http://schemas.openxmlformats.org/presentationml/2006/main">
  <p:tag name="TIMING" val="|1.4|8"/>
</p:tagLst>
</file>

<file path=ppt/tags/tag5.xml><?xml version="1.0" encoding="utf-8"?>
<p:tagLst xmlns:a="http://schemas.openxmlformats.org/drawingml/2006/main" xmlns:r="http://schemas.openxmlformats.org/officeDocument/2006/relationships" xmlns:p="http://schemas.openxmlformats.org/presentationml/2006/main">
  <p:tag name="TIMING" val="|0.8"/>
</p:tagLst>
</file>

<file path=ppt/tags/tag6.xml><?xml version="1.0" encoding="utf-8"?>
<p:tagLst xmlns:a="http://schemas.openxmlformats.org/drawingml/2006/main" xmlns:r="http://schemas.openxmlformats.org/officeDocument/2006/relationships" xmlns:p="http://schemas.openxmlformats.org/presentationml/2006/main">
  <p:tag name="TIMING" val="|0.7|4.6"/>
</p:tagLst>
</file>

<file path=ppt/tags/tag7.xml><?xml version="1.0" encoding="utf-8"?>
<p:tagLst xmlns:a="http://schemas.openxmlformats.org/drawingml/2006/main" xmlns:r="http://schemas.openxmlformats.org/officeDocument/2006/relationships" xmlns:p="http://schemas.openxmlformats.org/presentationml/2006/main">
  <p:tag name="TIMING" val="|0.6|5.4"/>
</p:tagLst>
</file>

<file path=ppt/tags/tag8.xml><?xml version="1.0" encoding="utf-8"?>
<p:tagLst xmlns:a="http://schemas.openxmlformats.org/drawingml/2006/main" xmlns:r="http://schemas.openxmlformats.org/officeDocument/2006/relationships" xmlns:p="http://schemas.openxmlformats.org/presentationml/2006/main">
  <p:tag name="TIMING" val="|8.9|3.4|5.5|8.6"/>
</p:tagLst>
</file>

<file path=ppt/tags/tag9.xml><?xml version="1.0" encoding="utf-8"?>
<p:tagLst xmlns:a="http://schemas.openxmlformats.org/drawingml/2006/main" xmlns:r="http://schemas.openxmlformats.org/officeDocument/2006/relationships" xmlns:p="http://schemas.openxmlformats.org/presentationml/2006/main">
  <p:tag name="TIMING" val="|1.9|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E2067209A89D46BAC79EF3BC3BC016" ma:contentTypeVersion="12" ma:contentTypeDescription="Create a new document." ma:contentTypeScope="" ma:versionID="84321e188bf5e1c51a14d7e7a70f5d88">
  <xsd:schema xmlns:xsd="http://www.w3.org/2001/XMLSchema" xmlns:xs="http://www.w3.org/2001/XMLSchema" xmlns:p="http://schemas.microsoft.com/office/2006/metadata/properties" xmlns:ns2="41896bca-5640-40f7-b476-2633f7772115" xmlns:ns3="8abfee47-9cb0-4b29-bf1c-7d480dcb815e" targetNamespace="http://schemas.microsoft.com/office/2006/metadata/properties" ma:root="true" ma:fieldsID="edc7b7d1b54681aad333b67a8ca4e315" ns2:_="" ns3:_="">
    <xsd:import namespace="41896bca-5640-40f7-b476-2633f7772115"/>
    <xsd:import namespace="8abfee47-9cb0-4b29-bf1c-7d480dcb815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896bca-5640-40f7-b476-2633f7772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abfee47-9cb0-4b29-bf1c-7d480dcb81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953BA1-445B-44B1-BE12-60B81B8B35A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34BC6AA-F3FB-435C-B09D-1C12163754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896bca-5640-40f7-b476-2633f7772115"/>
    <ds:schemaRef ds:uri="8abfee47-9cb0-4b29-bf1c-7d480dcb81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11EFBD-0341-4B6F-BF84-020C540B7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1045</TotalTime>
  <Words>1423</Words>
  <Application>Microsoft Office PowerPoint</Application>
  <PresentationFormat>Widescreen</PresentationFormat>
  <Paragraphs>293</Paragraphs>
  <Slides>44</Slides>
  <Notes>44</Notes>
  <HiddenSlides>0</HiddenSlides>
  <MMClips>44</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NEA Grant Process</vt:lpstr>
      <vt:lpstr>Create NEA Applicant Portal Account</vt:lpstr>
      <vt:lpstr>Create NEA Applicant Portal Account</vt:lpstr>
      <vt:lpstr>Create NEA Applicant Portal Account</vt:lpstr>
      <vt:lpstr>Create NEA Applicant Portal Account</vt:lpstr>
      <vt:lpstr>Create NEA Applicant Portal Account</vt:lpstr>
      <vt:lpstr>Create NEA Applicant Portal Account</vt:lpstr>
      <vt:lpstr>Create New Applicant Portal Account</vt:lpstr>
      <vt:lpstr>Sign In to NEA Applicant Portal</vt:lpstr>
      <vt:lpstr>Sign in to NEA Applicant Portal </vt:lpstr>
      <vt:lpstr>View Program Guidelines</vt:lpstr>
      <vt:lpstr>View Program Guidelines</vt:lpstr>
      <vt:lpstr>View Program Guidelines</vt:lpstr>
      <vt:lpstr>Copy Prior or Start New Application</vt:lpstr>
      <vt:lpstr>Organization Selection</vt:lpstr>
      <vt:lpstr>State Affiliate EIN Search (Preferred Method)</vt:lpstr>
      <vt:lpstr>Local Affiliate EIN Search (Preferred Method)</vt:lpstr>
      <vt:lpstr>EIN Search (Preferred Method)</vt:lpstr>
      <vt:lpstr>Organization Name Search</vt:lpstr>
      <vt:lpstr>Add New Organization</vt:lpstr>
      <vt:lpstr>Add New Organization</vt:lpstr>
      <vt:lpstr>Add New Organization</vt:lpstr>
      <vt:lpstr>Begin Application</vt:lpstr>
      <vt:lpstr>Manage Applicants</vt:lpstr>
      <vt:lpstr>Add Co-Applicants</vt:lpstr>
      <vt:lpstr>Applicant Permissions</vt:lpstr>
      <vt:lpstr>Delete Applicant</vt:lpstr>
      <vt:lpstr>Application Due Date and Navigation</vt:lpstr>
      <vt:lpstr>Conditionally Visible Fields</vt:lpstr>
      <vt:lpstr>Field Validations</vt:lpstr>
      <vt:lpstr>Download Application</vt:lpstr>
      <vt:lpstr>Downloaded Application Cover Page</vt:lpstr>
      <vt:lpstr>Downloaded Application Content</vt:lpstr>
      <vt:lpstr>Auto Calculated Fields</vt:lpstr>
      <vt:lpstr>Upload Application Attachments</vt:lpstr>
      <vt:lpstr>Submit Application</vt:lpstr>
      <vt:lpstr>Sign and Submit Application</vt:lpstr>
      <vt:lpstr>Submitted Application</vt:lpstr>
      <vt:lpstr>Application Submission Confirmation Email</vt:lpstr>
      <vt:lpstr>Application Resubmission Request Email</vt:lpstr>
      <vt:lpstr>Revision Request Instructions</vt:lpstr>
      <vt:lpstr>Resubmit Application</vt:lpstr>
      <vt:lpstr>Progress and Final Reports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Kieran Murray</dc:creator>
  <cp:lastModifiedBy>Kieran Murray</cp:lastModifiedBy>
  <cp:revision>5</cp:revision>
  <dcterms:created xsi:type="dcterms:W3CDTF">2025-01-03T15:31:41Z</dcterms:created>
  <dcterms:modified xsi:type="dcterms:W3CDTF">2026-04-27T15:41:05Z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0x0101004CE2067209A89D46BAC79EF3BC3BC016</vt:lpwstr>
  </property>
</Properties>
</file>